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9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F0D-50D3-4650-AB68-711BCA578FE2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3F4-1B29-4D4C-8CF1-B8E1E066E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0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F0D-50D3-4650-AB68-711BCA578FE2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3F4-1B29-4D4C-8CF1-B8E1E066E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6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F0D-50D3-4650-AB68-711BCA578FE2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3F4-1B29-4D4C-8CF1-B8E1E066E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9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F0D-50D3-4650-AB68-711BCA578FE2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3F4-1B29-4D4C-8CF1-B8E1E066E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0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F0D-50D3-4650-AB68-711BCA578FE2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3F4-1B29-4D4C-8CF1-B8E1E066E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72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F0D-50D3-4650-AB68-711BCA578FE2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3F4-1B29-4D4C-8CF1-B8E1E066E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59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F0D-50D3-4650-AB68-711BCA578FE2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3F4-1B29-4D4C-8CF1-B8E1E066E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F0D-50D3-4650-AB68-711BCA578FE2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3F4-1B29-4D4C-8CF1-B8E1E066E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9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F0D-50D3-4650-AB68-711BCA578FE2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3F4-1B29-4D4C-8CF1-B8E1E066E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F0D-50D3-4650-AB68-711BCA578FE2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3F4-1B29-4D4C-8CF1-B8E1E066E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4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2F0D-50D3-4650-AB68-711BCA578FE2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3F4-1B29-4D4C-8CF1-B8E1E066E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9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C2F0D-50D3-4650-AB68-711BCA578FE2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EA3F4-1B29-4D4C-8CF1-B8E1E066E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3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6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6528" y="3244334"/>
            <a:ext cx="3210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https://youtu.be/wPvQKCD5Ayk</a:t>
            </a:r>
          </a:p>
        </p:txBody>
      </p:sp>
      <p:sp>
        <p:nvSpPr>
          <p:cNvPr id="3" name="Rectangle 2"/>
          <p:cNvSpPr/>
          <p:nvPr/>
        </p:nvSpPr>
        <p:spPr>
          <a:xfrm>
            <a:off x="3276600" y="5105400"/>
            <a:ext cx="3084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https://youtu.be/vGcmjINp1x8</a:t>
            </a:r>
          </a:p>
        </p:txBody>
      </p:sp>
    </p:spTree>
    <p:extLst>
      <p:ext uri="{BB962C8B-B14F-4D97-AF65-F5344CB8AC3E}">
        <p14:creationId xmlns:p14="http://schemas.microsoft.com/office/powerpoint/2010/main" val="9549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Classifying Characteristics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ln w="31750">
            <a:solidFill>
              <a:srgbClr val="FF0000"/>
            </a:solidFill>
          </a:ln>
        </p:spPr>
        <p:txBody>
          <a:bodyPr/>
          <a:lstStyle/>
          <a:p>
            <a:r>
              <a:rPr lang="en-US" altLang="en-US" dirty="0"/>
              <a:t>Individual Characteristics</a:t>
            </a:r>
          </a:p>
          <a:p>
            <a:pPr lvl="1"/>
            <a:r>
              <a:rPr lang="en-US" altLang="en-US" sz="3200" dirty="0"/>
              <a:t>Evidence that can be associated to a common source with an extremely high </a:t>
            </a:r>
            <a:r>
              <a:rPr lang="en-US" altLang="en-US" sz="3200" b="1" dirty="0"/>
              <a:t>degree of probability </a:t>
            </a:r>
            <a:r>
              <a:rPr lang="en-US" altLang="en-US" sz="3200" dirty="0"/>
              <a:t>is said to possess </a:t>
            </a:r>
            <a:r>
              <a:rPr lang="en-US" altLang="en-US" sz="3200" u="sng" dirty="0"/>
              <a:t>individual characteristics. </a:t>
            </a:r>
          </a:p>
          <a:p>
            <a:r>
              <a:rPr lang="en-US" altLang="en-US" dirty="0"/>
              <a:t>Class Characteristics</a:t>
            </a:r>
          </a:p>
          <a:p>
            <a:pPr lvl="1"/>
            <a:r>
              <a:rPr lang="en-US" altLang="en-US" sz="3200" dirty="0"/>
              <a:t>Evidence associated only with a group is said to have </a:t>
            </a:r>
            <a:r>
              <a:rPr lang="en-US" altLang="en-US" sz="3200" u="sng" dirty="0"/>
              <a:t>class characteristics</a:t>
            </a:r>
            <a:r>
              <a:rPr lang="en-US" altLang="en-US" sz="3200" dirty="0"/>
              <a:t>.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9407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Individual Characteristics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u="sng" dirty="0"/>
              <a:t>In all cases, it is not possible to state with </a:t>
            </a:r>
            <a:r>
              <a:rPr lang="en-US" altLang="en-US" b="1" u="sng" dirty="0"/>
              <a:t>mathematical exactness </a:t>
            </a:r>
            <a:r>
              <a:rPr lang="en-US" altLang="en-US" u="sng" dirty="0"/>
              <a:t>the probability that the specimens are of common origin.</a:t>
            </a:r>
          </a:p>
          <a:p>
            <a:r>
              <a:rPr lang="en-US" altLang="en-US" dirty="0"/>
              <a:t>It can only be concluded that this probability is so high as to defy </a:t>
            </a:r>
            <a:r>
              <a:rPr lang="en-US" altLang="en-US" dirty="0" smtClean="0"/>
              <a:t>mathematical calculations</a:t>
            </a:r>
          </a:p>
          <a:p>
            <a:pPr>
              <a:buFontTx/>
              <a:buNone/>
            </a:pP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51390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Individual Characteristics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Examples: 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the matching ridge characteristics of two fingerprints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the comparison of random striation markings on bullets or tool marks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the comparison of irregular and random wear patterns in tire or footwear impressions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the comparison of handwriting characteristics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the fitting together of the irregular edges of broken objects in the manner of a jigsaw puzzle 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matching sequentially made plastic bags by striation marks running across the bags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411505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Characteristics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 smtClean="0"/>
              <a:t>frequent </a:t>
            </a:r>
            <a:r>
              <a:rPr lang="en-US" altLang="en-US" sz="2800" dirty="0"/>
              <a:t>inability of the laboratory to relate physical evidence to a common origin with a high degree of certainty.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Evidence is said to possess class characteristics when it can be associated only with a </a:t>
            </a:r>
            <a:r>
              <a:rPr lang="en-US" altLang="en-US" sz="2800" b="1" dirty="0"/>
              <a:t>group </a:t>
            </a:r>
            <a:r>
              <a:rPr lang="en-US" altLang="en-US" sz="2800" dirty="0"/>
              <a:t>and never with a single source.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probability </a:t>
            </a:r>
            <a:r>
              <a:rPr lang="en-US" altLang="en-US" sz="2800" dirty="0"/>
              <a:t>is a determining factor.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high </a:t>
            </a:r>
            <a:r>
              <a:rPr lang="en-US" altLang="en-US" sz="2800" dirty="0"/>
              <a:t>diversity of class evidence in our environment makes their comparison very significant in the context of a criminal investigation.</a:t>
            </a:r>
            <a:r>
              <a:rPr lang="en-US" altLang="en-US" sz="2400" dirty="0"/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739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543800" cy="1431925"/>
          </a:xfrm>
          <a:noFill/>
          <a:ln/>
        </p:spPr>
        <p:txBody>
          <a:bodyPr/>
          <a:lstStyle/>
          <a:p>
            <a:r>
              <a:rPr lang="en-US" altLang="en-US"/>
              <a:t>     Class Evidence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5029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 smtClean="0"/>
              <a:t>current </a:t>
            </a:r>
            <a:r>
              <a:rPr lang="en-US" altLang="en-US" sz="2800" dirty="0"/>
              <a:t>weaknesses of forensic science is the inability </a:t>
            </a:r>
            <a:r>
              <a:rPr lang="en-US" altLang="en-US" sz="2800" dirty="0" smtClean="0"/>
              <a:t>to </a:t>
            </a:r>
            <a:r>
              <a:rPr lang="en-US" altLang="en-US" sz="2800" dirty="0"/>
              <a:t>assign exact or even approximate probability values to the comparison of most class physical evidence.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For example, what is the probability that a nylon fiber originated from a particular sweater, or that a paint chip came from a suspect car in a hit and run?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There are very few statistical data available from which to derive this information, and in a mass-produced world, gathering this kind of data is </a:t>
            </a:r>
            <a:r>
              <a:rPr lang="en-US" altLang="en-US" sz="2800" dirty="0" err="1" smtClean="0"/>
              <a:t>sdifficult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198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543800" cy="1431925"/>
          </a:xfrm>
          <a:noFill/>
          <a:ln/>
        </p:spPr>
        <p:txBody>
          <a:bodyPr/>
          <a:lstStyle/>
          <a:p>
            <a:r>
              <a:rPr lang="en-US" altLang="en-US"/>
              <a:t>        Class Evidence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543800" cy="4114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to </a:t>
            </a:r>
            <a:r>
              <a:rPr lang="en-US" altLang="en-US" sz="2800" dirty="0"/>
              <a:t>create and update statistical databases for evaluating the significance of class physical evidence.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Most items of physical evidence retrieved at crime scenes cannot be linked definitively to a single person or object.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The value of class physical evidence </a:t>
            </a:r>
            <a:r>
              <a:rPr lang="en-US" altLang="en-US" sz="2800" dirty="0" smtClean="0"/>
              <a:t>is its </a:t>
            </a:r>
            <a:r>
              <a:rPr lang="en-US" altLang="en-US" sz="2800" dirty="0"/>
              <a:t>ability to provide corroboration of events with data that </a:t>
            </a:r>
            <a:r>
              <a:rPr lang="en-US" altLang="en-US" sz="2800" dirty="0" smtClean="0"/>
              <a:t>are free </a:t>
            </a:r>
            <a:r>
              <a:rPr lang="en-US" altLang="en-US" sz="2800" dirty="0"/>
              <a:t>of human error and bias.</a:t>
            </a:r>
          </a:p>
        </p:txBody>
      </p:sp>
    </p:spTree>
    <p:extLst>
      <p:ext uri="{BB962C8B-B14F-4D97-AF65-F5344CB8AC3E}">
        <p14:creationId xmlns:p14="http://schemas.microsoft.com/office/powerpoint/2010/main" val="209218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543800" cy="1431925"/>
          </a:xfrm>
          <a:noFill/>
          <a:ln/>
        </p:spPr>
        <p:txBody>
          <a:bodyPr/>
          <a:lstStyle/>
          <a:p>
            <a:r>
              <a:rPr lang="en-US" altLang="en-US"/>
              <a:t>        Class Evidence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543800" cy="3987800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The chances are low of encountering two indistinguishable items of physical evidence at a crime scene that actually originated from different sources.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When one is dealing with more than one type of class evidence, their collective presence may lead to an extremely high certainty that they originated from the same source.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Finally, the contribution of physical evidence is ultimately determined in the courtroom.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68400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Crossing Over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Crossing over the line from class to individual does not end the discussions.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How many striations are necessary to individualize a mark to a single tool and no other? 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How many color layers individualize a paint chip to a single car? 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How many ridge characteristics individualize a fingerprint?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How many handwriting characteristics tie a person to a signature?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These are all questions that defy simple answers and are the basis of arguments. 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470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9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sz="3200"/>
              <a:t>Natural vs. Evidential Limits</a:t>
            </a:r>
            <a:endParaRPr lang="en-US" altLang="en-US" sz="3200">
              <a:latin typeface="Delta" charset="0"/>
            </a:endParaRPr>
          </a:p>
        </p:txBody>
      </p:sp>
      <p:sp>
        <p:nvSpPr>
          <p:cNvPr id="74760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800"/>
              <a:t>There are practical limits to the properties and characteristics the forensic scientist can select for comparison. 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Modern analytical techniques have become so sophisticated and sensitive that </a:t>
            </a:r>
            <a:r>
              <a:rPr lang="en-US" altLang="en-US" u="sng"/>
              <a:t>natural variations</a:t>
            </a:r>
            <a:r>
              <a:rPr lang="en-US" altLang="en-US"/>
              <a:t> in objects become almost infinite.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Carrying natural variations to the extreme, no two things in this world are alike in every detail. 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Evidential variations are not the same as natural variations.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Distinguishing variations of evidential use from natural variations is not always an easy task.</a:t>
            </a:r>
            <a:r>
              <a:rPr lang="en-US" altLang="en-US" sz="2400"/>
              <a:t> </a:t>
            </a:r>
          </a:p>
        </p:txBody>
      </p:sp>
      <p:sp>
        <p:nvSpPr>
          <p:cNvPr id="74762" name="Rectangle 10"/>
          <p:cNvSpPr>
            <a:spLocks noChangeArrowheads="1"/>
          </p:cNvSpPr>
          <p:nvPr/>
        </p:nvSpPr>
        <p:spPr bwMode="auto">
          <a:xfrm>
            <a:off x="4719638" y="8636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08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143000"/>
          </a:xfrm>
        </p:spPr>
        <p:txBody>
          <a:bodyPr/>
          <a:lstStyle/>
          <a:p>
            <a:r>
              <a:rPr lang="en-US" altLang="en-US" dirty="0"/>
              <a:t>PHYSICAL EVIDENCE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447800"/>
            <a:ext cx="6400800" cy="1752600"/>
          </a:xfrm>
        </p:spPr>
        <p:txBody>
          <a:bodyPr/>
          <a:lstStyle/>
          <a:p>
            <a:r>
              <a:rPr lang="en-US" altLang="en-US" dirty="0"/>
              <a:t>Chapter 3</a:t>
            </a:r>
          </a:p>
        </p:txBody>
      </p:sp>
    </p:spTree>
    <p:extLst>
      <p:ext uri="{BB962C8B-B14F-4D97-AF65-F5344CB8AC3E}">
        <p14:creationId xmlns:p14="http://schemas.microsoft.com/office/powerpoint/2010/main" val="199664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Physical Evidence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As the number of different objects linking an individual to a crime scene increases, so does the likelihood of that individual’s involvement with the crime. </a:t>
            </a:r>
          </a:p>
          <a:p>
            <a:r>
              <a:rPr lang="en-US" altLang="en-US" sz="2800"/>
              <a:t>Just as important, a person may be exonerated or excluded from suspicion if physical evidence collected at a crime scene is found to be different from standard/reference samples collected from that subject.</a:t>
            </a:r>
            <a:endParaRPr lang="en-US" altLang="en-US" sz="4000"/>
          </a:p>
        </p:txBody>
      </p:sp>
    </p:spTree>
    <p:extLst>
      <p:ext uri="{BB962C8B-B14F-4D97-AF65-F5344CB8AC3E}">
        <p14:creationId xmlns:p14="http://schemas.microsoft.com/office/powerpoint/2010/main" val="96704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/>
        </p:nvSpPr>
        <p:spPr bwMode="auto">
          <a:xfrm>
            <a:off x="609600" y="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4400" b="1" dirty="0">
                <a:ea typeface="MS PGothic" pitchFamily="34" charset="-128"/>
              </a:rPr>
              <a:t>     Forensic Databases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/>
        </p:nvSpPr>
        <p:spPr bwMode="auto">
          <a:xfrm>
            <a:off x="838200" y="1219200"/>
            <a:ext cx="80010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7013" indent="-227013">
              <a:tabLst>
                <a:tab pos="227013" algn="l"/>
              </a:tabLst>
              <a:defRPr sz="2400">
                <a:solidFill>
                  <a:schemeClr val="tx1"/>
                </a:solidFill>
                <a:latin typeface="Times" charset="0"/>
              </a:defRPr>
            </a:lvl1pPr>
            <a:lvl2pPr>
              <a:tabLst>
                <a:tab pos="227013" algn="l"/>
              </a:tabLst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tabLst>
                <a:tab pos="227013" algn="l"/>
              </a:tabLst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tabLst>
                <a:tab pos="227013" algn="l"/>
              </a:tabLst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tabLst>
                <a:tab pos="227013" algn="l"/>
              </a:tabLst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7013" algn="l"/>
              </a:tabLs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7013" algn="l"/>
              </a:tabLs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7013" algn="l"/>
              </a:tabLs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7013" algn="l"/>
              </a:tabLs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lnSpc>
                <a:spcPct val="90000"/>
              </a:lnSpc>
              <a:buFont typeface="Times" charset="0"/>
              <a:buChar char="•"/>
            </a:pPr>
            <a:r>
              <a:rPr lang="en-US" altLang="en-US" sz="2200" i="1" dirty="0">
                <a:ea typeface="MS PGothic" pitchFamily="34" charset="-128"/>
              </a:rPr>
              <a:t>The</a:t>
            </a:r>
            <a:r>
              <a:rPr lang="en-US" altLang="en-US" sz="2200" dirty="0">
                <a:ea typeface="MS PGothic" pitchFamily="34" charset="-128"/>
              </a:rPr>
              <a:t> </a:t>
            </a:r>
            <a:r>
              <a:rPr lang="en-US" altLang="en-US" sz="2200" i="1" dirty="0">
                <a:ea typeface="MS PGothic" pitchFamily="34" charset="-128"/>
              </a:rPr>
              <a:t>Integrated Automated Fingerprint Identification System </a:t>
            </a:r>
            <a:r>
              <a:rPr lang="en-US" altLang="en-US" sz="2200" dirty="0">
                <a:ea typeface="MS PGothic" pitchFamily="34" charset="-128"/>
              </a:rPr>
              <a:t>(IAFIS), a national fingerprint and criminal history system maintained by the FBI.</a:t>
            </a:r>
          </a:p>
          <a:p>
            <a:pPr>
              <a:buFont typeface="Times" charset="0"/>
              <a:buChar char="•"/>
            </a:pPr>
            <a:endParaRPr lang="en-US" altLang="en-US" sz="1200" dirty="0">
              <a:ea typeface="MS PGothic" pitchFamily="34" charset="-128"/>
            </a:endParaRPr>
          </a:p>
          <a:p>
            <a:pPr>
              <a:lnSpc>
                <a:spcPct val="90000"/>
              </a:lnSpc>
              <a:buFont typeface="Times" charset="0"/>
              <a:buChar char="•"/>
            </a:pPr>
            <a:r>
              <a:rPr lang="en-US" altLang="en-US" sz="2200" i="1" dirty="0" err="1">
                <a:ea typeface="MS PGothic" pitchFamily="34" charset="-128"/>
              </a:rPr>
              <a:t>TheCombined</a:t>
            </a:r>
            <a:r>
              <a:rPr lang="en-US" altLang="en-US" sz="2200" i="1" dirty="0">
                <a:ea typeface="MS PGothic" pitchFamily="34" charset="-128"/>
              </a:rPr>
              <a:t> DNA Index System</a:t>
            </a:r>
            <a:r>
              <a:rPr lang="en-US" altLang="en-US" sz="2200" dirty="0">
                <a:ea typeface="MS PGothic" pitchFamily="34" charset="-128"/>
              </a:rPr>
              <a:t> (CODIS) enables federal, state, and local crime laboratories to electronically exchange and compare DNA profiles.</a:t>
            </a:r>
          </a:p>
          <a:p>
            <a:pPr>
              <a:buFont typeface="Times" charset="0"/>
              <a:buChar char="•"/>
            </a:pPr>
            <a:endParaRPr lang="en-US" altLang="en-US" sz="1200" dirty="0">
              <a:ea typeface="MS PGothic" pitchFamily="34" charset="-128"/>
            </a:endParaRPr>
          </a:p>
          <a:p>
            <a:pPr>
              <a:lnSpc>
                <a:spcPct val="90000"/>
              </a:lnSpc>
              <a:buFont typeface="Times" charset="0"/>
              <a:buChar char="•"/>
            </a:pPr>
            <a:r>
              <a:rPr lang="en-US" altLang="en-US" sz="2200" i="1" dirty="0">
                <a:ea typeface="MS PGothic" pitchFamily="34" charset="-128"/>
              </a:rPr>
              <a:t>The National Integrated Ballistics Information Network</a:t>
            </a:r>
            <a:r>
              <a:rPr lang="en-US" altLang="en-US" sz="2200" dirty="0">
                <a:ea typeface="MS PGothic" pitchFamily="34" charset="-128"/>
              </a:rPr>
              <a:t> (NIBIN) allows firearm analysts to acquire, digitize, and compare markings made by a firearm on bullets and cartridge casings.</a:t>
            </a:r>
          </a:p>
          <a:p>
            <a:pPr>
              <a:buFont typeface="Times" charset="0"/>
              <a:buChar char="•"/>
            </a:pPr>
            <a:endParaRPr lang="en-US" altLang="en-US" sz="1200" dirty="0">
              <a:ea typeface="MS PGothic" pitchFamily="34" charset="-128"/>
            </a:endParaRPr>
          </a:p>
          <a:p>
            <a:pPr>
              <a:lnSpc>
                <a:spcPct val="90000"/>
              </a:lnSpc>
              <a:buFont typeface="Times" charset="0"/>
              <a:buChar char="•"/>
            </a:pPr>
            <a:r>
              <a:rPr lang="en-US" altLang="en-US" sz="2200" i="1" dirty="0">
                <a:ea typeface="MS PGothic" pitchFamily="34" charset="-128"/>
              </a:rPr>
              <a:t>The International Forensic Automotive Paint Data Query</a:t>
            </a:r>
            <a:r>
              <a:rPr lang="en-US" altLang="en-US" sz="2200" dirty="0">
                <a:ea typeface="MS PGothic" pitchFamily="34" charset="-128"/>
              </a:rPr>
              <a:t> (PDQ) database contains chemical and color information pertaining to original automotive paints.</a:t>
            </a:r>
          </a:p>
          <a:p>
            <a:r>
              <a:rPr lang="en-US" altLang="en-US" sz="1200" dirty="0">
                <a:ea typeface="MS PGothic" pitchFamily="34" charset="-128"/>
              </a:rPr>
              <a:t> </a:t>
            </a:r>
          </a:p>
          <a:p>
            <a:pPr>
              <a:lnSpc>
                <a:spcPct val="90000"/>
              </a:lnSpc>
              <a:buFont typeface="Times" charset="0"/>
              <a:buChar char="•"/>
            </a:pPr>
            <a:r>
              <a:rPr lang="en-US" altLang="en-US" sz="2200" i="1" dirty="0">
                <a:ea typeface="MS PGothic" pitchFamily="34" charset="-128"/>
              </a:rPr>
              <a:t>SICAR (shoeprint image capture and retrieval)</a:t>
            </a:r>
            <a:r>
              <a:rPr lang="en-US" altLang="en-US" sz="2200" dirty="0">
                <a:ea typeface="MS PGothic" pitchFamily="34" charset="-128"/>
              </a:rPr>
              <a:t> is a shoeprint database.</a:t>
            </a:r>
            <a:r>
              <a:rPr lang="en-US" altLang="en-US" dirty="0">
                <a:ea typeface="MS PGothic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25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Reconstruction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The method used to support a likely sequence of events by the observation and evaluation of physical evidence, as well as statements made by those involved with the incident, is referred to as reconstruction.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Crime-scene reconstruction relies on the combined efforts of medical examiners, criminalists, and law enforcement personnel to recover physical evidence and to sort out the events surrounding the occurrence of a crime.</a:t>
            </a:r>
          </a:p>
          <a:p>
            <a:pPr>
              <a:lnSpc>
                <a:spcPct val="90000"/>
              </a:lnSpc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265896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Role of Physical Evidence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The physical evidence left behind at a crime scene plays a crucial role in reconstructing the events that took place surrounding the crime.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Although the evidence alone does not describe everything that happened, it can support or contradict accounts given by witnesses and/or suspects.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Information obtained from physical evidence can also generate leads and confirm the reconstruction of a crime to a jury.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The collection and documentation of physical evidence is the foundation of a reconstruction.</a:t>
            </a:r>
          </a:p>
        </p:txBody>
      </p:sp>
    </p:spTree>
    <p:extLst>
      <p:ext uri="{BB962C8B-B14F-4D97-AF65-F5344CB8AC3E}">
        <p14:creationId xmlns:p14="http://schemas.microsoft.com/office/powerpoint/2010/main" val="288409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Summing It Up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spcBef>
                <a:spcPct val="0"/>
              </a:spcBef>
            </a:pPr>
            <a:r>
              <a:rPr lang="en-US" altLang="en-US" sz="2700" dirty="0"/>
              <a:t>Reconstruction is a team effort that involves putting together many different pieces of a puzzle. 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</a:pPr>
            <a:r>
              <a:rPr lang="en-US" altLang="en-US" sz="2700" dirty="0"/>
              <a:t>The right connections have to be made among all the parts involved so as to portray the relationship among the victim, the suspect, and the crime scene. 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</a:pPr>
            <a:r>
              <a:rPr lang="en-US" altLang="en-US" sz="2700" dirty="0"/>
              <a:t>If successful, reconstruction can play a vital role in aiding a jury to arrive at an appropriate </a:t>
            </a:r>
            <a:r>
              <a:rPr lang="en-US" altLang="en-US" sz="2700" dirty="0" smtClean="0"/>
              <a:t>verdict- this can also work in reverse</a:t>
            </a:r>
            <a:endParaRPr lang="en-US" altLang="en-US" sz="2700" dirty="0"/>
          </a:p>
          <a:p>
            <a:pPr eaLnBrk="0" hangingPunct="0">
              <a:lnSpc>
                <a:spcPct val="90000"/>
              </a:lnSpc>
              <a:spcBef>
                <a:spcPct val="0"/>
              </a:spcBef>
            </a:pPr>
            <a:r>
              <a:rPr lang="en-US" altLang="en-US" sz="2700" dirty="0"/>
              <a:t>The recognition, collection, and analysis of physical evidence is the foundation to successful reconstruction, but only part of the process.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73983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Evidence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It would be impossible to list all the objects that could </a:t>
            </a:r>
            <a:r>
              <a:rPr lang="en-US" altLang="en-US" sz="2800" dirty="0" smtClean="0"/>
              <a:t>possibly </a:t>
            </a:r>
            <a:r>
              <a:rPr lang="en-US" altLang="en-US" sz="2800" dirty="0"/>
              <a:t>be of importance to a crime.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Almost anything can be Physical Evidence.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The </a:t>
            </a:r>
            <a:r>
              <a:rPr lang="en-US" altLang="en-US" sz="2800" dirty="0"/>
              <a:t>purpose of recognizing physical evidence is so that it can be collected and analyzed.</a:t>
            </a:r>
          </a:p>
          <a:p>
            <a:pPr>
              <a:lnSpc>
                <a:spcPct val="90000"/>
              </a:lnSpc>
            </a:pPr>
            <a:r>
              <a:rPr lang="en-US" altLang="en-US" sz="2800" u="sng" dirty="0"/>
              <a:t>It is difficult to ascertain the weight a given piece of evidence will have in a case as ultimately the weight </a:t>
            </a:r>
            <a:r>
              <a:rPr lang="en-US" altLang="en-US" sz="2800" b="1" u="sng" dirty="0"/>
              <a:t>will be decided by a jury.</a:t>
            </a:r>
            <a:endParaRPr lang="en-US" alt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63477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Physical Evidence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</a:pPr>
            <a:r>
              <a:rPr lang="en-US" altLang="en-US" sz="2400" i="1"/>
              <a:t>Blood, semen, and saliva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</a:pPr>
            <a:r>
              <a:rPr lang="en-US" altLang="en-US" sz="2400" i="1"/>
              <a:t>Documents</a:t>
            </a:r>
          </a:p>
          <a:p>
            <a:pPr>
              <a:lnSpc>
                <a:spcPct val="90000"/>
              </a:lnSpc>
            </a:pPr>
            <a:r>
              <a:rPr lang="en-US" altLang="en-US" sz="2400" i="1"/>
              <a:t>Drugs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 i="1"/>
              <a:t>Explosives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 i="1"/>
              <a:t>Fibers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 i="1"/>
              <a:t>Fingerprints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 i="1"/>
              <a:t>Firearms and ammunition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 i="1"/>
              <a:t>Glass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 i="1"/>
              <a:t>Hair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 i="1"/>
              <a:t>Impressions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 i="1"/>
              <a:t>Organs and physiological fluids</a:t>
            </a:r>
            <a:endParaRPr lang="en-US" altLang="en-US" sz="2400" b="0">
              <a:solidFill>
                <a:schemeClr val="tx1"/>
              </a:solidFill>
              <a:latin typeface="New Century Schlbk" charset="0"/>
            </a:endParaRPr>
          </a:p>
          <a:p>
            <a:pPr>
              <a:lnSpc>
                <a:spcPct val="90000"/>
              </a:lnSpc>
            </a:pPr>
            <a:endParaRPr lang="en-US" altLang="en-US" sz="2400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400" i="1"/>
              <a:t>Paint</a:t>
            </a:r>
            <a:endParaRPr lang="en-US" altLang="en-US" sz="2400"/>
          </a:p>
          <a:p>
            <a:r>
              <a:rPr lang="en-US" altLang="en-US" sz="2400" i="1"/>
              <a:t>Petroleum products</a:t>
            </a:r>
            <a:endParaRPr lang="en-US" altLang="en-US" sz="2400"/>
          </a:p>
          <a:p>
            <a:r>
              <a:rPr lang="en-US" altLang="en-US" sz="2400" i="1"/>
              <a:t>Plastic bags</a:t>
            </a:r>
            <a:endParaRPr lang="en-US" altLang="en-US" sz="2400"/>
          </a:p>
          <a:p>
            <a:r>
              <a:rPr lang="en-US" altLang="en-US" sz="2400" i="1"/>
              <a:t>Plastic, rubber, and other polymers</a:t>
            </a:r>
            <a:endParaRPr lang="en-US" altLang="en-US" sz="2400"/>
          </a:p>
          <a:p>
            <a:r>
              <a:rPr lang="en-US" altLang="en-US" sz="2400" i="1"/>
              <a:t>Powder residues</a:t>
            </a:r>
            <a:endParaRPr lang="en-US" altLang="en-US" sz="2400"/>
          </a:p>
          <a:p>
            <a:r>
              <a:rPr lang="en-US" altLang="en-US" sz="2400" i="1"/>
              <a:t>Soil and minerals</a:t>
            </a:r>
            <a:endParaRPr lang="en-US" altLang="en-US" sz="2400"/>
          </a:p>
          <a:p>
            <a:r>
              <a:rPr lang="en-US" altLang="en-US" sz="2400" i="1"/>
              <a:t>Tool marks</a:t>
            </a:r>
            <a:endParaRPr lang="en-US" altLang="en-US" sz="2400"/>
          </a:p>
          <a:p>
            <a:r>
              <a:rPr lang="en-US" altLang="en-US" sz="2400" i="1"/>
              <a:t>Vehicle lights</a:t>
            </a:r>
            <a:endParaRPr lang="en-US" altLang="en-US" sz="2400"/>
          </a:p>
          <a:p>
            <a:r>
              <a:rPr lang="en-US" altLang="en-US" sz="2400" i="1"/>
              <a:t>Wood and other vegetative matter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7292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Purpose of Examining Physical Evidence</a:t>
            </a:r>
            <a:endParaRPr lang="en-US" alt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700" u="sng" dirty="0" smtClean="0"/>
              <a:t>Identification</a:t>
            </a:r>
            <a:r>
              <a:rPr lang="en-US" altLang="en-US" sz="2700" dirty="0" smtClean="0"/>
              <a:t> the </a:t>
            </a:r>
            <a:r>
              <a:rPr lang="en-US" altLang="en-US" sz="2700" dirty="0"/>
              <a:t>determination of the physical or chemical identity of a substance with as near absolute certainty as existing analytical techniques will permit.</a:t>
            </a:r>
          </a:p>
          <a:p>
            <a:pPr>
              <a:lnSpc>
                <a:spcPct val="90000"/>
              </a:lnSpc>
            </a:pPr>
            <a:r>
              <a:rPr lang="en-US" altLang="en-US" sz="2700" dirty="0"/>
              <a:t>A </a:t>
            </a:r>
            <a:r>
              <a:rPr lang="en-US" altLang="en-US" sz="2700" u="sng" dirty="0"/>
              <a:t>comparison analysis</a:t>
            </a:r>
            <a:r>
              <a:rPr lang="en-US" altLang="en-US" sz="2700" dirty="0"/>
              <a:t> subjects a suspect specimen and a standard/reference specimen to the same tests and examinations for the ultimate purpose of determining whether or not they have a common origin.</a:t>
            </a:r>
            <a:endParaRPr lang="en-US" alt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304800" y="1295400"/>
            <a:ext cx="8686800" cy="403860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0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Identification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400" dirty="0"/>
              <a:t>The object of an identification is to determine the physical or chemical identity with as near absolute certainty as existing analytical techniques will permit. </a:t>
            </a:r>
          </a:p>
          <a:p>
            <a:pPr lvl="1"/>
            <a:r>
              <a:rPr lang="en-US" altLang="en-US" sz="2400" dirty="0"/>
              <a:t>The process of identification first requires </a:t>
            </a:r>
            <a:r>
              <a:rPr lang="en-US" altLang="en-US" sz="2400" dirty="0" smtClean="0"/>
              <a:t>testing </a:t>
            </a:r>
            <a:r>
              <a:rPr lang="en-US" altLang="en-US" sz="2400" dirty="0"/>
              <a:t>procedures that give characteristic results for specific standard materials. </a:t>
            </a:r>
          </a:p>
          <a:p>
            <a:pPr lvl="1"/>
            <a:r>
              <a:rPr lang="en-US" altLang="en-US" sz="2400" dirty="0"/>
              <a:t>Once these test results have been established, they may be permanently recorded and used repeatedly to prove the identity of suspect materials.</a:t>
            </a:r>
          </a:p>
          <a:p>
            <a:pPr lvl="1"/>
            <a:r>
              <a:rPr lang="en-US" altLang="en-US" sz="2400" dirty="0"/>
              <a:t>Second, identification requires that the number and type of tests needed to identify a substance be sufficient to exclude all other substances.</a:t>
            </a:r>
          </a:p>
        </p:txBody>
      </p:sp>
    </p:spTree>
    <p:extLst>
      <p:ext uri="{BB962C8B-B14F-4D97-AF65-F5344CB8AC3E}">
        <p14:creationId xmlns:p14="http://schemas.microsoft.com/office/powerpoint/2010/main" val="110910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Common Types of Identification</a:t>
            </a:r>
            <a:endParaRPr lang="en-US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The crime laboratory is frequently requested to identify the chemical composition of an illicit drug.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It may be asked to identify gasoline in residues recovered from the debris of a fire, or it may have to identify the nature of explosive residues—for example, dynamite or TNT.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The identification of blood, semen, hair, or wood are also very common and, as a matter of routine, include a determination for species origin.</a:t>
            </a:r>
          </a:p>
          <a:p>
            <a:pPr lvl="2">
              <a:lnSpc>
                <a:spcPct val="90000"/>
              </a:lnSpc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416229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Comparison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 comparative analysis </a:t>
            </a:r>
            <a:r>
              <a:rPr lang="en-US" altLang="en-US" sz="2800" dirty="0" smtClean="0"/>
              <a:t>-whether </a:t>
            </a:r>
            <a:r>
              <a:rPr lang="en-US" altLang="en-US" sz="2800" dirty="0"/>
              <a:t>or not a suspect specimen and a standard/reference specimen have a common origin. 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Both the standard/reference and the suspect specimen are subject to the same tests.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The forensic comparison is </a:t>
            </a:r>
            <a:r>
              <a:rPr lang="en-US" altLang="en-US" sz="2800" dirty="0" smtClean="0"/>
              <a:t>a </a:t>
            </a:r>
            <a:r>
              <a:rPr lang="en-US" altLang="en-US" sz="2800" dirty="0"/>
              <a:t>two-step procedure. 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First, combinations of select properties are chosen from the suspect and the standard/reference specimen for comparison. 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Second, once the examination has been completed, the forensic scientist must be prepared to render a conclusion with respect to the origins.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3916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Role of Probability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To comprehend the evidential value of a comparison, one must appreciate the role that probability has in ascertaining the origins of two or more specimens. </a:t>
            </a:r>
          </a:p>
          <a:p>
            <a:pPr>
              <a:lnSpc>
                <a:spcPct val="90000"/>
              </a:lnSpc>
            </a:pPr>
            <a:r>
              <a:rPr lang="en-US" altLang="en-US" u="sng" dirty="0"/>
              <a:t>Simply defined, </a:t>
            </a:r>
            <a:r>
              <a:rPr lang="en-US" altLang="en-US" i="1" u="sng" dirty="0"/>
              <a:t>probability</a:t>
            </a:r>
            <a:r>
              <a:rPr lang="en-US" altLang="en-US" u="sng" dirty="0"/>
              <a:t> is the frequency of occurrence of an event.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 flipping a coin, probability is easy to establish.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With many analytical processes exact probability is impossible to define.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38330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1563</Words>
  <Application>Microsoft Office PowerPoint</Application>
  <PresentationFormat>On-screen Show (4:3)</PresentationFormat>
  <Paragraphs>127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MS PGothic</vt:lpstr>
      <vt:lpstr>Arial</vt:lpstr>
      <vt:lpstr>Calibri</vt:lpstr>
      <vt:lpstr>Delta</vt:lpstr>
      <vt:lpstr>New Century Schlbk</vt:lpstr>
      <vt:lpstr>Times</vt:lpstr>
      <vt:lpstr>Office Theme</vt:lpstr>
      <vt:lpstr>PowerPoint Presentation</vt:lpstr>
      <vt:lpstr>PHYSICAL EVIDENCE</vt:lpstr>
      <vt:lpstr>Physical Evidence</vt:lpstr>
      <vt:lpstr>Types of Physical Evidence</vt:lpstr>
      <vt:lpstr>Purpose of Examining Physical Evidence</vt:lpstr>
      <vt:lpstr>Identification</vt:lpstr>
      <vt:lpstr>Common Types of Identification</vt:lpstr>
      <vt:lpstr>Comparison</vt:lpstr>
      <vt:lpstr>Role of Probability</vt:lpstr>
      <vt:lpstr>PowerPoint Presentation</vt:lpstr>
      <vt:lpstr>Classifying Characteristics</vt:lpstr>
      <vt:lpstr>Individual Characteristics</vt:lpstr>
      <vt:lpstr>Individual Characteristics</vt:lpstr>
      <vt:lpstr>Class Characteristics</vt:lpstr>
      <vt:lpstr>     Class Evidence</vt:lpstr>
      <vt:lpstr>        Class Evidence</vt:lpstr>
      <vt:lpstr>        Class Evidence</vt:lpstr>
      <vt:lpstr>Crossing Over</vt:lpstr>
      <vt:lpstr>Natural vs. Evidential Limits</vt:lpstr>
      <vt:lpstr>Using Physical Evidence</vt:lpstr>
      <vt:lpstr>PowerPoint Presentation</vt:lpstr>
      <vt:lpstr>Reconstruction</vt:lpstr>
      <vt:lpstr>The Role of Physical Evidence</vt:lpstr>
      <vt:lpstr>Summing It 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Beneducci</dc:creator>
  <cp:lastModifiedBy>Michele Beneducci</cp:lastModifiedBy>
  <cp:revision>8</cp:revision>
  <dcterms:created xsi:type="dcterms:W3CDTF">2014-11-17T14:28:48Z</dcterms:created>
  <dcterms:modified xsi:type="dcterms:W3CDTF">2018-11-26T20:45:38Z</dcterms:modified>
</cp:coreProperties>
</file>