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Lst>
  <p:sldSz cy="5143500" cx="9144000"/>
  <p:notesSz cx="6858000" cy="9144000"/>
  <p:embeddedFontLst>
    <p:embeddedFont>
      <p:font typeface="Source Sans Pro"/>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font" Target="fonts/SourceSansPro-regular.fntdata"/><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font" Target="fonts/SourceSansPro-italic.fntdata"/><Relationship Id="rId12" Type="http://schemas.openxmlformats.org/officeDocument/2006/relationships/slide" Target="slides/slide8.xml"/><Relationship Id="rId56" Type="http://schemas.openxmlformats.org/officeDocument/2006/relationships/font" Target="fonts/SourceSansPro-bold.fntdata"/><Relationship Id="rId15" Type="http://schemas.openxmlformats.org/officeDocument/2006/relationships/slide" Target="slides/slide11.xml"/><Relationship Id="rId14" Type="http://schemas.openxmlformats.org/officeDocument/2006/relationships/slide" Target="slides/slide10.xml"/><Relationship Id="rId58" Type="http://schemas.openxmlformats.org/officeDocument/2006/relationships/font" Target="fonts/SourceSansPro-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2011629180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011629180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255fe45db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55fe45db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255fe45db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55fe45db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254b6e4ad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54b6e4ad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255fe45db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55fe45db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255fe45db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55fe45db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254b6e4ad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54b6e4ad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2011629180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01162918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255fe45db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55fe45db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254b6e4ad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54b6e4ad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254b6e4ad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54b6e4ad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423336360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423336360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255fe45db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55fe45db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423336360b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423336360b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255fe45db2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55fe45db2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423336360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423336360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423336360b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423336360b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257ba9383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57ba9383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255fe45db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55fe45db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254b6e4ad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54b6e4ad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255fe45db2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55fe45db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25791e95c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5791e95c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254b6e4ad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54b6e4ad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254b6e4ad7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54b6e4ad7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255fe45db2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55fe45db2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254b6e4ad7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54b6e4ad7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254b6e4ad7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54b6e4ad7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254b6e4ad7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54b6e4ad7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255fe45db2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55fe45db2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254b6e4ad7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54b6e4ad7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254b6e4ad7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54b6e4ad7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254b6e4ad7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54b6e4ad7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25725b8cf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5725b8cf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255fe45db2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55fe45db2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255fe45db2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55fe45db2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g255fe45db2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55fe45db2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255fe45db2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55fe45db2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g255fe45db2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255fe45db2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g255fe45db2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55fe45db2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g255fe45db2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255fe45db2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g255fe45db2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55fe45db2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g255fe45db2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55fe45db2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g255fe45db2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55fe45db2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423336360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42333636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g255fe45db2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255fe45db2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255fe45d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55fe45d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423336360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423336360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423336360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423336360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423336360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423336360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9.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www.youtube.com/watch?v=juxLuo-sH6M" TargetMode="Externa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www.pbs.org/wgbh/nova/next/evolution/endogenous-retroviruse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www.youtube.com/watch?v=9RTkZaX1cH0" TargetMode="External"/><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youtu.be/yvqMamiu2b4"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5.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www.youtube.com/watch?v=-aRut2kyksQ" TargetMode="External"/><Relationship Id="rId4" Type="http://schemas.openxmlformats.org/officeDocument/2006/relationships/image" Target="../media/image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UNIT 1 Living Systems</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8" name="Shape 108"/>
        <p:cNvGrpSpPr/>
        <p:nvPr/>
      </p:nvGrpSpPr>
      <p:grpSpPr>
        <a:xfrm>
          <a:off x="0" y="0"/>
          <a:ext cx="0" cy="0"/>
          <a:chOff x="0" y="0"/>
          <a:chExt cx="0" cy="0"/>
        </a:xfrm>
      </p:grpSpPr>
      <p:sp>
        <p:nvSpPr>
          <p:cNvPr id="109" name="Google Shape;109;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1" name="Google Shape;111;p22"/>
          <p:cNvPicPr preferRelativeResize="0"/>
          <p:nvPr/>
        </p:nvPicPr>
        <p:blipFill>
          <a:blip r:embed="rId4">
            <a:alphaModFix/>
          </a:blip>
          <a:stretch>
            <a:fillRect/>
          </a:stretch>
        </p:blipFill>
        <p:spPr>
          <a:xfrm>
            <a:off x="3196550" y="1543400"/>
            <a:ext cx="2320050" cy="2304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Unit 1 lesson 1 Exploration 1</a:t>
            </a:r>
            <a:endParaRPr/>
          </a:p>
        </p:txBody>
      </p:sp>
      <p:sp>
        <p:nvSpPr>
          <p:cNvPr id="117" name="Google Shape;117;p23"/>
          <p:cNvSpPr txBox="1"/>
          <p:nvPr>
            <p:ph idx="1" type="body"/>
          </p:nvPr>
        </p:nvSpPr>
        <p:spPr>
          <a:xfrm>
            <a:off x="311700" y="1152475"/>
            <a:ext cx="3813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350">
                <a:solidFill>
                  <a:srgbClr val="393B3C"/>
                </a:solidFill>
                <a:latin typeface="Source Sans Pro"/>
                <a:ea typeface="Source Sans Pro"/>
                <a:cs typeface="Source Sans Pro"/>
                <a:sym typeface="Source Sans Pro"/>
              </a:rPr>
              <a:t>Some air conditioners and heaters have a control system called a thermostat. A thermometer inside the thermostat continually measures the temperature in the room. If the air temperature in the room rises above a preset temperature, the thermostat signals the air conditioner to turn on. If the air temperature in the room falls below the preset temperature, the thermostat signals the air conditioner to turn off. </a:t>
            </a:r>
            <a:endParaRPr/>
          </a:p>
        </p:txBody>
      </p:sp>
      <p:pic>
        <p:nvPicPr>
          <p:cNvPr id="118" name="Google Shape;118;p23"/>
          <p:cNvPicPr preferRelativeResize="0"/>
          <p:nvPr/>
        </p:nvPicPr>
        <p:blipFill>
          <a:blip r:embed="rId3">
            <a:alphaModFix/>
          </a:blip>
          <a:stretch>
            <a:fillRect/>
          </a:stretch>
        </p:blipFill>
        <p:spPr>
          <a:xfrm>
            <a:off x="4931175" y="1152475"/>
            <a:ext cx="3733800" cy="3562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System organization</a:t>
            </a:r>
            <a:endParaRPr/>
          </a:p>
        </p:txBody>
      </p:sp>
      <p:sp>
        <p:nvSpPr>
          <p:cNvPr id="124" name="Google Shape;124;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Biotic and abiotic factors</a:t>
            </a:r>
            <a:endParaRPr/>
          </a:p>
          <a:p>
            <a:pPr indent="0" lvl="0" marL="0" rtl="0" algn="l">
              <a:spcBef>
                <a:spcPts val="1600"/>
              </a:spcBef>
              <a:spcAft>
                <a:spcPts val="0"/>
              </a:spcAft>
              <a:buNone/>
            </a:pPr>
            <a:r>
              <a:rPr lang="en"/>
              <a:t>Biotic- is or was alive. </a:t>
            </a:r>
            <a:r>
              <a:rPr lang="en"/>
              <a:t>a</a:t>
            </a:r>
            <a:r>
              <a:rPr lang="en"/>
              <a:t>biotic - not living and not made from a living thing</a:t>
            </a:r>
            <a:endParaRPr/>
          </a:p>
          <a:p>
            <a:pPr indent="0" lvl="0" marL="0" rtl="0" algn="l">
              <a:spcBef>
                <a:spcPts val="1600"/>
              </a:spcBef>
              <a:spcAft>
                <a:spcPts val="0"/>
              </a:spcAft>
              <a:buNone/>
            </a:pPr>
            <a:r>
              <a:rPr lang="en"/>
              <a:t>Abiotic include sunlight, precipitation, wind, rocks, sand, but not dirt,</a:t>
            </a:r>
            <a:endParaRPr/>
          </a:p>
          <a:p>
            <a:pPr indent="0" lvl="0" marL="0" rtl="0" algn="l">
              <a:spcBef>
                <a:spcPts val="1600"/>
              </a:spcBef>
              <a:spcAft>
                <a:spcPts val="1600"/>
              </a:spcAft>
              <a:buNone/>
            </a:pPr>
            <a:r>
              <a:rPr lang="en"/>
              <a:t>Why?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System</a:t>
            </a:r>
            <a:endParaRPr/>
          </a:p>
          <a:p>
            <a:pPr indent="0" lvl="0" marL="0" rtl="0" algn="l">
              <a:spcBef>
                <a:spcPts val="0"/>
              </a:spcBef>
              <a:spcAft>
                <a:spcPts val="0"/>
              </a:spcAft>
              <a:buNone/>
            </a:pPr>
            <a:r>
              <a:rPr lang="en"/>
              <a:t>Models</a:t>
            </a:r>
            <a:endParaRPr/>
          </a:p>
          <a:p>
            <a:pPr indent="0" lvl="0" marL="0" rtl="0" algn="l">
              <a:spcBef>
                <a:spcPts val="0"/>
              </a:spcBef>
              <a:spcAft>
                <a:spcPts val="0"/>
              </a:spcAft>
              <a:buNone/>
            </a:pPr>
            <a:r>
              <a:t/>
            </a:r>
            <a:endParaRPr/>
          </a:p>
        </p:txBody>
      </p:sp>
      <p:sp>
        <p:nvSpPr>
          <p:cNvPr id="130" name="Google Shape;130;p25"/>
          <p:cNvSpPr txBox="1"/>
          <p:nvPr>
            <p:ph idx="1" type="body"/>
          </p:nvPr>
        </p:nvSpPr>
        <p:spPr>
          <a:xfrm>
            <a:off x="311700" y="1722875"/>
            <a:ext cx="3087900" cy="284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Physical</a:t>
            </a:r>
            <a:endParaRPr/>
          </a:p>
          <a:p>
            <a:pPr indent="0" lvl="0" marL="0" rtl="0" algn="l">
              <a:spcBef>
                <a:spcPts val="1600"/>
              </a:spcBef>
              <a:spcAft>
                <a:spcPts val="0"/>
              </a:spcAft>
              <a:buNone/>
            </a:pPr>
            <a:r>
              <a:rPr lang="en"/>
              <a:t>Conceptual</a:t>
            </a:r>
            <a:endParaRPr/>
          </a:p>
          <a:p>
            <a:pPr indent="0" lvl="0" marL="0" rtl="0" algn="l">
              <a:spcBef>
                <a:spcPts val="1600"/>
              </a:spcBef>
              <a:spcAft>
                <a:spcPts val="0"/>
              </a:spcAft>
              <a:buNone/>
            </a:pPr>
            <a:r>
              <a:rPr lang="en"/>
              <a:t>Mathmatical</a:t>
            </a:r>
            <a:endParaRPr/>
          </a:p>
          <a:p>
            <a:pPr indent="0" lvl="0" marL="0" rtl="0" algn="l">
              <a:spcBef>
                <a:spcPts val="1600"/>
              </a:spcBef>
              <a:spcAft>
                <a:spcPts val="0"/>
              </a:spcAft>
              <a:buNone/>
            </a:pPr>
            <a:r>
              <a:rPr lang="en"/>
              <a:t>Simulation</a:t>
            </a:r>
            <a:endParaRPr/>
          </a:p>
          <a:p>
            <a:pPr indent="0" lvl="0" marL="0" rtl="0" algn="l">
              <a:spcBef>
                <a:spcPts val="1600"/>
              </a:spcBef>
              <a:spcAft>
                <a:spcPts val="1600"/>
              </a:spcAft>
              <a:buNone/>
            </a:pPr>
            <a:r>
              <a:t/>
            </a:r>
            <a:endParaRPr/>
          </a:p>
        </p:txBody>
      </p:sp>
      <p:pic>
        <p:nvPicPr>
          <p:cNvPr id="131" name="Google Shape;131;p25"/>
          <p:cNvPicPr preferRelativeResize="0"/>
          <p:nvPr/>
        </p:nvPicPr>
        <p:blipFill>
          <a:blip r:embed="rId3">
            <a:alphaModFix/>
          </a:blip>
          <a:stretch>
            <a:fillRect/>
          </a:stretch>
        </p:blipFill>
        <p:spPr>
          <a:xfrm>
            <a:off x="3399625" y="0"/>
            <a:ext cx="5055675" cy="49318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Systems biology</a:t>
            </a:r>
            <a:endParaRPr/>
          </a:p>
        </p:txBody>
      </p:sp>
      <p:sp>
        <p:nvSpPr>
          <p:cNvPr id="137" name="Google Shape;137;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Emergent properties- a property that a system has that its constituent parts do not have.</a:t>
            </a:r>
            <a:endParaRPr/>
          </a:p>
          <a:p>
            <a:pPr indent="0" lvl="0" marL="0" rtl="0" algn="l">
              <a:spcBef>
                <a:spcPts val="1600"/>
              </a:spcBef>
              <a:spcAft>
                <a:spcPts val="1600"/>
              </a:spcAft>
              <a:buNone/>
            </a:pPr>
            <a:r>
              <a:rPr lang="en"/>
              <a:t>Give an example of a system with emergent properties that is NOT alive.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Unit 1 lesson 1 Exploration 2 The earth system</a:t>
            </a:r>
            <a:endParaRPr/>
          </a:p>
        </p:txBody>
      </p:sp>
      <p:sp>
        <p:nvSpPr>
          <p:cNvPr id="143" name="Google Shape;143;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Organization:</a:t>
            </a:r>
            <a:endParaRPr/>
          </a:p>
          <a:p>
            <a:pPr indent="0" lvl="0" marL="0" rtl="0" algn="l">
              <a:spcBef>
                <a:spcPts val="1600"/>
              </a:spcBef>
              <a:spcAft>
                <a:spcPts val="0"/>
              </a:spcAft>
              <a:buNone/>
            </a:pPr>
            <a:r>
              <a:rPr lang="en"/>
              <a:t>Atmosphere- air that envelops Earths solid and liquid surface</a:t>
            </a:r>
            <a:endParaRPr/>
          </a:p>
          <a:p>
            <a:pPr indent="0" lvl="0" marL="0" rtl="0" algn="l">
              <a:spcBef>
                <a:spcPts val="1600"/>
              </a:spcBef>
              <a:spcAft>
                <a:spcPts val="0"/>
              </a:spcAft>
              <a:buNone/>
            </a:pPr>
            <a:r>
              <a:rPr lang="en"/>
              <a:t>Hydrosphere- all the water</a:t>
            </a:r>
            <a:endParaRPr/>
          </a:p>
          <a:p>
            <a:pPr indent="0" lvl="0" marL="0" rtl="0" algn="l">
              <a:spcBef>
                <a:spcPts val="1600"/>
              </a:spcBef>
              <a:spcAft>
                <a:spcPts val="0"/>
              </a:spcAft>
              <a:buNone/>
            </a:pPr>
            <a:r>
              <a:rPr lang="en"/>
              <a:t>Geosphere- all solid matter and below the crust</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Biosphere- the area of the earth that supports life</a:t>
            </a:r>
            <a:endParaRPr/>
          </a:p>
          <a:p>
            <a:pPr indent="0" lvl="0" marL="0" rtl="0" algn="l">
              <a:spcBef>
                <a:spcPts val="16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50" name="Google Shape;150;p28"/>
          <p:cNvPicPr preferRelativeResize="0"/>
          <p:nvPr/>
        </p:nvPicPr>
        <p:blipFill>
          <a:blip r:embed="rId3">
            <a:alphaModFix/>
          </a:blip>
          <a:stretch>
            <a:fillRect/>
          </a:stretch>
        </p:blipFill>
        <p:spPr>
          <a:xfrm>
            <a:off x="1883202" y="745952"/>
            <a:ext cx="4713900" cy="3651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57" name="Google Shape;157;p29"/>
          <p:cNvPicPr preferRelativeResize="0"/>
          <p:nvPr/>
        </p:nvPicPr>
        <p:blipFill>
          <a:blip r:embed="rId3">
            <a:alphaModFix/>
          </a:blip>
          <a:stretch>
            <a:fillRect/>
          </a:stretch>
        </p:blipFill>
        <p:spPr>
          <a:xfrm>
            <a:off x="1883202" y="745952"/>
            <a:ext cx="4713900" cy="3651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Organization of the biosphere</a:t>
            </a:r>
            <a:endParaRPr/>
          </a:p>
        </p:txBody>
      </p:sp>
      <p:sp>
        <p:nvSpPr>
          <p:cNvPr id="163" name="Google Shape;163;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individual&gt;population (organisms of the same species)&gt;community (multiple populations of different species in an area) &gt;ecosystem (abiotic and biotic factors in an area)&gt;biome (major areas of many many species that are characterized by climate and precipitation) &gt;biosphere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70" name="Google Shape;170;p31"/>
          <p:cNvPicPr preferRelativeResize="0"/>
          <p:nvPr/>
        </p:nvPicPr>
        <p:blipFill>
          <a:blip r:embed="rId3">
            <a:alphaModFix/>
          </a:blip>
          <a:stretch>
            <a:fillRect/>
          </a:stretch>
        </p:blipFill>
        <p:spPr>
          <a:xfrm>
            <a:off x="1723300" y="771000"/>
            <a:ext cx="5432875" cy="4035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the levels of organization within the Earth system? </a:t>
            </a:r>
            <a:endParaRPr/>
          </a:p>
          <a:p>
            <a:pPr indent="0" lvl="0" marL="0" rtl="0" algn="l">
              <a:spcBef>
                <a:spcPts val="1600"/>
              </a:spcBef>
              <a:spcAft>
                <a:spcPts val="0"/>
              </a:spcAft>
              <a:buNone/>
            </a:pPr>
            <a:r>
              <a:rPr lang="en"/>
              <a:t>How do systems in living things interact to maintain the organism? </a:t>
            </a:r>
            <a:endParaRPr/>
          </a:p>
          <a:p>
            <a:pPr indent="0" lvl="0" marL="0" rtl="0" algn="l">
              <a:spcBef>
                <a:spcPts val="1600"/>
              </a:spcBef>
              <a:spcAft>
                <a:spcPts val="0"/>
              </a:spcAft>
              <a:buNone/>
            </a:pPr>
            <a:r>
              <a:rPr lang="en"/>
              <a:t>How does the structure of cells relate to different functions and specialization? </a:t>
            </a:r>
            <a:endParaRPr/>
          </a:p>
          <a:p>
            <a:pPr indent="0" lvl="0" marL="0" rtl="0" algn="l">
              <a:spcBef>
                <a:spcPts val="1600"/>
              </a:spcBef>
              <a:spcAft>
                <a:spcPts val="0"/>
              </a:spcAft>
              <a:buClr>
                <a:schemeClr val="dk1"/>
              </a:buClr>
              <a:buSzPts val="1100"/>
              <a:buFont typeface="Arial"/>
              <a:buNone/>
            </a:pPr>
            <a:r>
              <a:rPr lang="en"/>
              <a:t>How have advances in technology influenced human health and society?</a:t>
            </a:r>
            <a:endParaRPr/>
          </a:p>
          <a:p>
            <a:pPr indent="0" lvl="0" marL="0" rtl="0" algn="l">
              <a:spcBef>
                <a:spcPts val="1600"/>
              </a:spcBef>
              <a:spcAft>
                <a:spcPts val="1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This visually stunning introductory trailer choreographed to powerful music introduces the viewer to the characteristics that all life on Earth shares.  It is designed for use by teachers of Biology and the Life Sciences as a motivational introduction to the wonders of life and the amazing characteristics that we all possess. As a High School Biology teacher myself, I have found these videos a great way to capture student interest immediately.&#10;&#10;Please rate this video and feel free to comment. If you like it, please help me spread the word by posting links on your media websites. The more students who can enjoy these dramatic videos, the better!&#10;&#10;To view all of my videos in Biology, Earth Science, and Astronomy, subscribe to my channel at: http://www.youtube.com/user/sfgregs?feature=mhum.   I will be releasing new videos periodically. &#10;&#10;I wish to thank all the quality video and music producers whose postings enabled me to assemble this video for educational use.  To best enjoy this video, turn up your speakers.  The music is very powerful and dramatic!&#10;&#10;I can customize this video to add your name or school name at the end credits, for a very modest fee. If interested, email me at &quot;fsgregs@comcast.net&quot;&#10;&#10;Until recently, you were able to download my videos for free from my other video storage site (vimeo.com).  Recently, however, they began charging a significant membership fee to enable that feature, so I regret that downloading from there is no longer available. However, you can search for and obtain free download addons for your browser that will allow you to download my videos from either YouTube or Vimeo." id="177" name="Google Shape;177;p32" title="Introduction to the Characteristics of life">
            <a:hlinkClick r:id="rId3"/>
          </p:cNvPr>
          <p:cNvPicPr preferRelativeResize="0"/>
          <p:nvPr/>
        </p:nvPicPr>
        <p:blipFill>
          <a:blip r:embed="rId4">
            <a:alphaModFix/>
          </a:blip>
          <a:stretch>
            <a:fillRect/>
          </a:stretch>
        </p:blipFill>
        <p:spPr>
          <a:xfrm>
            <a:off x="1096100" y="159951"/>
            <a:ext cx="6858036"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0000"/>
                </a:solidFill>
              </a:rPr>
              <a:t>Characteristics of Living Things</a:t>
            </a:r>
            <a:endParaRPr b="1" sz="3000">
              <a:solidFill>
                <a:srgbClr val="FF0000"/>
              </a:solidFill>
            </a:endParaRPr>
          </a:p>
        </p:txBody>
      </p:sp>
      <p:sp>
        <p:nvSpPr>
          <p:cNvPr id="183" name="Google Shape;183;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lang="en" sz="3000"/>
              <a:t>Made up of one or more cells</a:t>
            </a:r>
            <a:endParaRPr sz="3000"/>
          </a:p>
          <a:p>
            <a:pPr indent="-419100" lvl="0" marL="457200" rtl="0" algn="l">
              <a:spcBef>
                <a:spcPts val="0"/>
              </a:spcBef>
              <a:spcAft>
                <a:spcPts val="0"/>
              </a:spcAft>
              <a:buSzPts val="3000"/>
              <a:buChar char="●"/>
            </a:pPr>
            <a:r>
              <a:rPr lang="en" sz="3000"/>
              <a:t>Have a metabolism(utilize energy)</a:t>
            </a:r>
            <a:endParaRPr sz="3000"/>
          </a:p>
          <a:p>
            <a:pPr indent="-419100" lvl="0" marL="457200" rtl="0" algn="l">
              <a:spcBef>
                <a:spcPts val="0"/>
              </a:spcBef>
              <a:spcAft>
                <a:spcPts val="0"/>
              </a:spcAft>
              <a:buSzPts val="3000"/>
              <a:buChar char="●"/>
            </a:pPr>
            <a:r>
              <a:rPr lang="en" sz="3000"/>
              <a:t>Grow and/or change over time </a:t>
            </a:r>
            <a:endParaRPr sz="3000"/>
          </a:p>
          <a:p>
            <a:pPr indent="-419100" lvl="0" marL="457200" rtl="0" algn="l">
              <a:spcBef>
                <a:spcPts val="0"/>
              </a:spcBef>
              <a:spcAft>
                <a:spcPts val="0"/>
              </a:spcAft>
              <a:buSzPts val="3000"/>
              <a:buChar char="●"/>
            </a:pPr>
            <a:r>
              <a:rPr lang="en" sz="3000"/>
              <a:t>Reproduce</a:t>
            </a:r>
            <a:endParaRPr sz="3000"/>
          </a:p>
          <a:p>
            <a:pPr indent="-419100" lvl="0" marL="457200" rtl="0" algn="l">
              <a:spcBef>
                <a:spcPts val="0"/>
              </a:spcBef>
              <a:spcAft>
                <a:spcPts val="0"/>
              </a:spcAft>
              <a:buSzPts val="3000"/>
              <a:buChar char="●"/>
            </a:pPr>
            <a:r>
              <a:rPr lang="en" sz="3000"/>
              <a:t>Respond to changes in the environment</a:t>
            </a:r>
            <a:endParaRPr sz="3000"/>
          </a:p>
          <a:p>
            <a:pPr indent="-419100" lvl="0" marL="457200" rtl="0" algn="l">
              <a:spcBef>
                <a:spcPts val="0"/>
              </a:spcBef>
              <a:spcAft>
                <a:spcPts val="0"/>
              </a:spcAft>
              <a:buSzPts val="3000"/>
              <a:buChar char="●"/>
            </a:pPr>
            <a:r>
              <a:rPr lang="en" sz="3000"/>
              <a:t>Maintain homeostasis </a:t>
            </a:r>
            <a:endParaRPr sz="3000"/>
          </a:p>
          <a:p>
            <a:pPr indent="-419100" lvl="0" marL="457200" rtl="0" algn="l">
              <a:spcBef>
                <a:spcPts val="0"/>
              </a:spcBef>
              <a:spcAft>
                <a:spcPts val="0"/>
              </a:spcAft>
              <a:buSzPts val="3000"/>
              <a:buChar char="●"/>
            </a:pPr>
            <a:r>
              <a:rPr lang="en" sz="3000"/>
              <a:t>DNA</a:t>
            </a:r>
            <a:endParaRPr sz="3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87" name="Shape 187"/>
        <p:cNvGrpSpPr/>
        <p:nvPr/>
      </p:nvGrpSpPr>
      <p:grpSpPr>
        <a:xfrm>
          <a:off x="0" y="0"/>
          <a:ext cx="0" cy="0"/>
          <a:chOff x="0" y="0"/>
          <a:chExt cx="0" cy="0"/>
        </a:xfrm>
      </p:grpSpPr>
      <p:sp>
        <p:nvSpPr>
          <p:cNvPr id="188" name="Google Shape;188;p34"/>
          <p:cNvSpPr txBox="1"/>
          <p:nvPr>
            <p:ph type="title"/>
          </p:nvPr>
        </p:nvSpPr>
        <p:spPr>
          <a:xfrm>
            <a:off x="311700" y="208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Easy way to remember</a:t>
            </a:r>
            <a:endParaRPr/>
          </a:p>
        </p:txBody>
      </p:sp>
      <p:sp>
        <p:nvSpPr>
          <p:cNvPr id="189" name="Google Shape;189;p34"/>
          <p:cNvSpPr txBox="1"/>
          <p:nvPr>
            <p:ph idx="1" type="body"/>
          </p:nvPr>
        </p:nvSpPr>
        <p:spPr>
          <a:xfrm>
            <a:off x="311700" y="7814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0000"/>
                </a:solidFill>
              </a:rPr>
              <a:t>D</a:t>
            </a:r>
            <a:r>
              <a:rPr lang="en" sz="2400">
                <a:solidFill>
                  <a:srgbClr val="FFFFFF"/>
                </a:solidFill>
              </a:rPr>
              <a:t>NA</a:t>
            </a:r>
            <a:endParaRPr sz="2400">
              <a:solidFill>
                <a:srgbClr val="FFFFFF"/>
              </a:solidFill>
            </a:endParaRPr>
          </a:p>
          <a:p>
            <a:pPr indent="0" lvl="0" marL="0" rtl="0" algn="l">
              <a:spcBef>
                <a:spcPts val="1600"/>
              </a:spcBef>
              <a:spcAft>
                <a:spcPts val="0"/>
              </a:spcAft>
              <a:buNone/>
            </a:pPr>
            <a:r>
              <a:rPr lang="en" sz="2400">
                <a:solidFill>
                  <a:srgbClr val="FF0000"/>
                </a:solidFill>
              </a:rPr>
              <a:t>O</a:t>
            </a:r>
            <a:r>
              <a:rPr lang="en" sz="2400">
                <a:solidFill>
                  <a:srgbClr val="FFFFFF"/>
                </a:solidFill>
              </a:rPr>
              <a:t>rganized responses to maintain homeostasis</a:t>
            </a:r>
            <a:endParaRPr sz="2400">
              <a:solidFill>
                <a:srgbClr val="FFFFFF"/>
              </a:solidFill>
            </a:endParaRPr>
          </a:p>
          <a:p>
            <a:pPr indent="0" lvl="0" marL="0" rtl="0" algn="l">
              <a:spcBef>
                <a:spcPts val="1600"/>
              </a:spcBef>
              <a:spcAft>
                <a:spcPts val="0"/>
              </a:spcAft>
              <a:buNone/>
            </a:pPr>
            <a:r>
              <a:rPr lang="en" sz="2400">
                <a:solidFill>
                  <a:srgbClr val="FF0000"/>
                </a:solidFill>
              </a:rPr>
              <a:t>G</a:t>
            </a:r>
            <a:r>
              <a:rPr lang="en" sz="2400">
                <a:solidFill>
                  <a:srgbClr val="FFFFFF"/>
                </a:solidFill>
              </a:rPr>
              <a:t>row and develop</a:t>
            </a:r>
            <a:endParaRPr sz="2400">
              <a:solidFill>
                <a:srgbClr val="FFFFFF"/>
              </a:solidFill>
            </a:endParaRPr>
          </a:p>
          <a:p>
            <a:pPr indent="0" lvl="0" marL="0" rtl="0" algn="l">
              <a:spcBef>
                <a:spcPts val="1600"/>
              </a:spcBef>
              <a:spcAft>
                <a:spcPts val="0"/>
              </a:spcAft>
              <a:buNone/>
            </a:pPr>
            <a:r>
              <a:rPr lang="en" sz="2400">
                <a:solidFill>
                  <a:srgbClr val="FF0000"/>
                </a:solidFill>
              </a:rPr>
              <a:t>R</a:t>
            </a:r>
            <a:r>
              <a:rPr lang="en" sz="2400">
                <a:solidFill>
                  <a:srgbClr val="FFFFFF"/>
                </a:solidFill>
              </a:rPr>
              <a:t>eproduce</a:t>
            </a:r>
            <a:endParaRPr sz="2400">
              <a:solidFill>
                <a:srgbClr val="FFFFFF"/>
              </a:solidFill>
            </a:endParaRPr>
          </a:p>
          <a:p>
            <a:pPr indent="0" lvl="0" marL="0" rtl="0" algn="l">
              <a:spcBef>
                <a:spcPts val="1600"/>
              </a:spcBef>
              <a:spcAft>
                <a:spcPts val="0"/>
              </a:spcAft>
              <a:buNone/>
            </a:pPr>
            <a:r>
              <a:rPr lang="en" sz="2400">
                <a:solidFill>
                  <a:srgbClr val="FF0000"/>
                </a:solidFill>
              </a:rPr>
              <a:t>A</a:t>
            </a:r>
            <a:r>
              <a:rPr lang="en" sz="2400">
                <a:solidFill>
                  <a:srgbClr val="FFFFFF"/>
                </a:solidFill>
              </a:rPr>
              <a:t>dapt and respond to the environment</a:t>
            </a:r>
            <a:endParaRPr sz="2400">
              <a:solidFill>
                <a:srgbClr val="FFFFFF"/>
              </a:solidFill>
            </a:endParaRPr>
          </a:p>
          <a:p>
            <a:pPr indent="0" lvl="0" marL="0" rtl="0" algn="l">
              <a:spcBef>
                <a:spcPts val="1600"/>
              </a:spcBef>
              <a:spcAft>
                <a:spcPts val="0"/>
              </a:spcAft>
              <a:buNone/>
            </a:pPr>
            <a:r>
              <a:rPr lang="en" sz="2400">
                <a:solidFill>
                  <a:srgbClr val="FF0000"/>
                </a:solidFill>
              </a:rPr>
              <a:t>C</a:t>
            </a:r>
            <a:r>
              <a:rPr lang="en" sz="2400">
                <a:solidFill>
                  <a:srgbClr val="FFFFFF"/>
                </a:solidFill>
              </a:rPr>
              <a:t>ells is the smallest unit</a:t>
            </a:r>
            <a:endParaRPr sz="2400">
              <a:solidFill>
                <a:srgbClr val="FFFFFF"/>
              </a:solidFill>
            </a:endParaRPr>
          </a:p>
          <a:p>
            <a:pPr indent="0" lvl="0" marL="0" rtl="0" algn="l">
              <a:spcBef>
                <a:spcPts val="1600"/>
              </a:spcBef>
              <a:spcAft>
                <a:spcPts val="1600"/>
              </a:spcAft>
              <a:buNone/>
            </a:pPr>
            <a:r>
              <a:rPr lang="en" sz="2400">
                <a:solidFill>
                  <a:srgbClr val="FF0000"/>
                </a:solidFill>
              </a:rPr>
              <a:t>E</a:t>
            </a:r>
            <a:r>
              <a:rPr lang="en" sz="2400">
                <a:solidFill>
                  <a:srgbClr val="FFFFFF"/>
                </a:solidFill>
              </a:rPr>
              <a:t>nergy (must have a metabolism)</a:t>
            </a:r>
            <a:endParaRPr sz="240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What do you think of these characteristics?</a:t>
            </a:r>
            <a:endParaRPr/>
          </a:p>
          <a:p>
            <a:pPr indent="0" lvl="0" marL="0" rtl="0" algn="l">
              <a:spcBef>
                <a:spcPts val="0"/>
              </a:spcBef>
              <a:spcAft>
                <a:spcPts val="0"/>
              </a:spcAft>
              <a:buClr>
                <a:schemeClr val="dk1"/>
              </a:buClr>
              <a:buSzPts val="1100"/>
              <a:buFont typeface="Arial"/>
              <a:buNone/>
            </a:pPr>
            <a:r>
              <a:t/>
            </a:r>
            <a:endParaRPr/>
          </a:p>
        </p:txBody>
      </p:sp>
      <p:sp>
        <p:nvSpPr>
          <p:cNvPr id="195" name="Google Shape;195;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this definition, viruses are not alive.</a:t>
            </a:r>
            <a:endParaRPr/>
          </a:p>
          <a:p>
            <a:pPr indent="0" lvl="0" marL="0" rtl="0" algn="l">
              <a:spcBef>
                <a:spcPts val="1600"/>
              </a:spcBef>
              <a:spcAft>
                <a:spcPts val="0"/>
              </a:spcAft>
              <a:buNone/>
            </a:pPr>
            <a:r>
              <a:rPr lang="en"/>
              <a:t>Should they be? </a:t>
            </a:r>
            <a:endParaRPr/>
          </a:p>
          <a:p>
            <a:pPr indent="0" lvl="0" marL="0" rtl="0" algn="l">
              <a:spcBef>
                <a:spcPts val="1600"/>
              </a:spcBef>
              <a:spcAft>
                <a:spcPts val="0"/>
              </a:spcAft>
              <a:buNone/>
            </a:pPr>
            <a:r>
              <a:rPr lang="en"/>
              <a:t>In your notebook, write one reason that they should be considered “alive”.</a:t>
            </a:r>
            <a:endParaRPr/>
          </a:p>
          <a:p>
            <a:pPr indent="0" lvl="0" marL="0" rtl="0" algn="l">
              <a:spcBef>
                <a:spcPts val="1600"/>
              </a:spcBef>
              <a:spcAft>
                <a:spcPts val="0"/>
              </a:spcAft>
              <a:buNone/>
            </a:pPr>
            <a:r>
              <a:rPr lang="en"/>
              <a:t>Next write one reason that they should not be considered alive.</a:t>
            </a:r>
            <a:endParaRPr/>
          </a:p>
          <a:p>
            <a:pPr indent="0" lvl="0" marL="0" rtl="0" algn="l">
              <a:spcBef>
                <a:spcPts val="1600"/>
              </a:spcBef>
              <a:spcAft>
                <a:spcPts val="0"/>
              </a:spcAft>
              <a:buNone/>
            </a:pPr>
            <a:r>
              <a:rPr lang="en"/>
              <a:t>Viruses have a very large impact on the health of living things. </a:t>
            </a:r>
            <a:endParaRPr/>
          </a:p>
          <a:p>
            <a:pPr indent="0" lvl="0" marL="0" rtl="0" algn="l">
              <a:spcBef>
                <a:spcPts val="1600"/>
              </a:spcBef>
              <a:spcAft>
                <a:spcPts val="1600"/>
              </a:spcAft>
              <a:buNone/>
            </a:pPr>
            <a:r>
              <a:rPr lang="en"/>
              <a:t>Now, read this  (</a:t>
            </a:r>
            <a:r>
              <a:rPr lang="en" u="sng">
                <a:solidFill>
                  <a:schemeClr val="hlink"/>
                </a:solidFill>
                <a:hlinkClick r:id="rId3"/>
              </a:rPr>
              <a:t>http://www.pbs.org/wgbh/nova/next/evolution/endogenous-retroviruses/</a:t>
            </a:r>
            <a:r>
              <a:rPr lang="en"/>
              <a:t>) and consider your answers again. Have they changed?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Each person in the group reads ONE page.</a:t>
            </a:r>
            <a:endParaRPr/>
          </a:p>
          <a:p>
            <a:pPr indent="0" lvl="0" marL="0" rtl="0" algn="l">
              <a:spcBef>
                <a:spcPts val="1600"/>
              </a:spcBef>
              <a:spcAft>
                <a:spcPts val="0"/>
              </a:spcAft>
              <a:buNone/>
            </a:pPr>
            <a:r>
              <a:rPr lang="en"/>
              <a:t>Everyone should then discuss what they read and try to determine what the article supports.</a:t>
            </a:r>
            <a:endParaRPr/>
          </a:p>
          <a:p>
            <a:pPr indent="0" lvl="0" marL="0" rtl="0" algn="l">
              <a:spcBef>
                <a:spcPts val="1600"/>
              </a:spcBef>
              <a:spcAft>
                <a:spcPts val="0"/>
              </a:spcAft>
              <a:buNone/>
            </a:pPr>
            <a:r>
              <a:rPr lang="en"/>
              <a:t>Summarize the article as a group.</a:t>
            </a:r>
            <a:endParaRPr/>
          </a:p>
          <a:p>
            <a:pPr indent="0" lvl="0" marL="0" rtl="0" algn="l">
              <a:spcBef>
                <a:spcPts val="1600"/>
              </a:spcBef>
              <a:spcAft>
                <a:spcPts val="1600"/>
              </a:spcAft>
              <a:buNone/>
            </a:pPr>
            <a:r>
              <a:rPr lang="en"/>
              <a:t>Decide how that changes your view (or if it does not) about whether viruses are alive.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quot;Venus is too hot, Mars is too cold, and Earth is just right,&quot; says planetary scientist Dave Brain. But why? In this pleasantly humorous talk, Brain explores the fascinating science behind what it takes for a planet to host life — and why humanity may just be in the right place at the right time when it comes to the timeline of life-sustaining planets.&#10;&#10;TEDTalks is a daily video podcast of the best talks and performances from the TED Conference, where the world's leading thinkers and doers give the talk of their lives in 18 minutes (or less). Look for talks on Technology, Entertainment and Design -- plus science, business, global issues, the arts and much more.&#10;Find closed captions and translated subtitles in many languages at http://www.ted.com/translate&#10;&#10;Follow TED news on Twitter: http://www.twitter.com/tednews&#10;Like TED on Facebook: https://www.facebook.com/TED&#10;&#10;Subscribe to our channel: http://www.youtube.com/user/TEDtalksDirector" id="208" name="Google Shape;208;p37" title="What a planet needs to sustain life | Dave Brain">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8"/>
          <p:cNvSpPr txBox="1"/>
          <p:nvPr>
            <p:ph idx="1" type="body"/>
          </p:nvPr>
        </p:nvSpPr>
        <p:spPr>
          <a:xfrm>
            <a:off x="223850" y="11285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https://youtu.be/yvqMamiu2b4</a:t>
            </a:r>
            <a:endParaRPr/>
          </a:p>
          <a:p>
            <a:pPr indent="0" lvl="0" marL="0" rtl="0" algn="l">
              <a:spcBef>
                <a:spcPts val="1600"/>
              </a:spcBef>
              <a:spcAft>
                <a:spcPts val="16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9"/>
          <p:cNvSpPr txBox="1"/>
          <p:nvPr>
            <p:ph type="title"/>
          </p:nvPr>
        </p:nvSpPr>
        <p:spPr>
          <a:xfrm>
            <a:off x="311700" y="445025"/>
            <a:ext cx="8520600" cy="9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Unit 1 Lesson 2 Exploration 1 INteracting Systems in Organisms VOCAB</a:t>
            </a:r>
            <a:endParaRPr/>
          </a:p>
          <a:p>
            <a:pPr indent="0" lvl="0" marL="0" rtl="0" algn="l">
              <a:spcBef>
                <a:spcPts val="0"/>
              </a:spcBef>
              <a:spcAft>
                <a:spcPts val="0"/>
              </a:spcAft>
              <a:buNone/>
            </a:pPr>
            <a:r>
              <a:t/>
            </a:r>
            <a:endParaRPr/>
          </a:p>
        </p:txBody>
      </p:sp>
      <p:sp>
        <p:nvSpPr>
          <p:cNvPr id="220" name="Google Shape;220;p39"/>
          <p:cNvSpPr txBox="1"/>
          <p:nvPr>
            <p:ph idx="1" type="body"/>
          </p:nvPr>
        </p:nvSpPr>
        <p:spPr>
          <a:xfrm>
            <a:off x="311700" y="1433650"/>
            <a:ext cx="8520600" cy="3135300"/>
          </a:xfrm>
          <a:prstGeom prst="rect">
            <a:avLst/>
          </a:prstGeom>
        </p:spPr>
        <p:txBody>
          <a:bodyPr anchorCtr="0" anchor="t" bIns="91425" lIns="91425" spcFirstLastPara="1" rIns="91425" wrap="square" tIns="91425">
            <a:noAutofit/>
          </a:bodyPr>
          <a:lstStyle/>
          <a:p>
            <a:pPr indent="-228600" lvl="0" marL="787400" rtl="0" algn="l">
              <a:spcBef>
                <a:spcPts val="800"/>
              </a:spcBef>
              <a:spcAft>
                <a:spcPts val="0"/>
              </a:spcAft>
              <a:buClr>
                <a:srgbClr val="000000"/>
              </a:buClr>
              <a:buSzPts val="1500"/>
              <a:buFont typeface="Source Sans Pro"/>
              <a:buNone/>
            </a:pPr>
            <a:r>
              <a:rPr lang="en" sz="1500">
                <a:solidFill>
                  <a:srgbClr val="000000"/>
                </a:solidFill>
                <a:latin typeface="Source Sans Pro"/>
                <a:ea typeface="Source Sans Pro"/>
                <a:cs typeface="Source Sans Pro"/>
                <a:sym typeface="Source Sans Pro"/>
              </a:rPr>
              <a:t>organ system</a:t>
            </a:r>
            <a:endParaRPr sz="1500">
              <a:solidFill>
                <a:srgbClr val="000000"/>
              </a:solidFill>
              <a:latin typeface="Source Sans Pro"/>
              <a:ea typeface="Source Sans Pro"/>
              <a:cs typeface="Source Sans Pro"/>
              <a:sym typeface="Source Sans Pro"/>
            </a:endParaRPr>
          </a:p>
          <a:p>
            <a:pPr indent="-228600" lvl="0" marL="787400" rtl="0" algn="l">
              <a:spcBef>
                <a:spcPts val="0"/>
              </a:spcBef>
              <a:spcAft>
                <a:spcPts val="0"/>
              </a:spcAft>
              <a:buClr>
                <a:srgbClr val="000000"/>
              </a:buClr>
              <a:buSzPts val="1500"/>
              <a:buFont typeface="Source Sans Pro"/>
              <a:buNone/>
            </a:pPr>
            <a:r>
              <a:rPr lang="en" sz="1500">
                <a:solidFill>
                  <a:srgbClr val="000000"/>
                </a:solidFill>
                <a:latin typeface="Source Sans Pro"/>
                <a:ea typeface="Source Sans Pro"/>
                <a:cs typeface="Source Sans Pro"/>
                <a:sym typeface="Source Sans Pro"/>
              </a:rPr>
              <a:t>organ</a:t>
            </a:r>
            <a:endParaRPr sz="1500">
              <a:solidFill>
                <a:srgbClr val="000000"/>
              </a:solidFill>
              <a:latin typeface="Source Sans Pro"/>
              <a:ea typeface="Source Sans Pro"/>
              <a:cs typeface="Source Sans Pro"/>
              <a:sym typeface="Source Sans Pro"/>
            </a:endParaRPr>
          </a:p>
          <a:p>
            <a:pPr indent="-228600" lvl="0" marL="787400" rtl="0" algn="l">
              <a:spcBef>
                <a:spcPts val="0"/>
              </a:spcBef>
              <a:spcAft>
                <a:spcPts val="0"/>
              </a:spcAft>
              <a:buClr>
                <a:srgbClr val="000000"/>
              </a:buClr>
              <a:buSzPts val="1500"/>
              <a:buFont typeface="Source Sans Pro"/>
              <a:buNone/>
            </a:pPr>
            <a:r>
              <a:rPr lang="en" sz="1500">
                <a:solidFill>
                  <a:srgbClr val="000000"/>
                </a:solidFill>
                <a:latin typeface="Source Sans Pro"/>
                <a:ea typeface="Source Sans Pro"/>
                <a:cs typeface="Source Sans Pro"/>
                <a:sym typeface="Source Sans Pro"/>
              </a:rPr>
              <a:t>tissue</a:t>
            </a:r>
            <a:endParaRPr sz="1500">
              <a:solidFill>
                <a:srgbClr val="000000"/>
              </a:solidFill>
              <a:latin typeface="Source Sans Pro"/>
              <a:ea typeface="Source Sans Pro"/>
              <a:cs typeface="Source Sans Pro"/>
              <a:sym typeface="Source Sans Pro"/>
            </a:endParaRPr>
          </a:p>
          <a:p>
            <a:pPr indent="-228600" lvl="0" marL="787400" rtl="0" algn="l">
              <a:spcBef>
                <a:spcPts val="0"/>
              </a:spcBef>
              <a:spcAft>
                <a:spcPts val="0"/>
              </a:spcAft>
              <a:buClr>
                <a:srgbClr val="000000"/>
              </a:buClr>
              <a:buSzPts val="1500"/>
              <a:buFont typeface="Source Sans Pro"/>
              <a:buNone/>
            </a:pPr>
            <a:r>
              <a:rPr lang="en" sz="1500">
                <a:solidFill>
                  <a:srgbClr val="000000"/>
                </a:solidFill>
                <a:latin typeface="Source Sans Pro"/>
                <a:ea typeface="Source Sans Pro"/>
                <a:cs typeface="Source Sans Pro"/>
                <a:sym typeface="Source Sans Pro"/>
              </a:rPr>
              <a:t>cell</a:t>
            </a:r>
            <a:endParaRPr sz="1500">
              <a:solidFill>
                <a:srgbClr val="000000"/>
              </a:solidFill>
              <a:latin typeface="Source Sans Pro"/>
              <a:ea typeface="Source Sans Pro"/>
              <a:cs typeface="Source Sans Pro"/>
              <a:sym typeface="Source Sans Pro"/>
            </a:endParaRPr>
          </a:p>
          <a:p>
            <a:pPr indent="-228600" lvl="0" marL="787400" rtl="0" algn="l">
              <a:spcBef>
                <a:spcPts val="0"/>
              </a:spcBef>
              <a:spcAft>
                <a:spcPts val="0"/>
              </a:spcAft>
              <a:buClr>
                <a:srgbClr val="000000"/>
              </a:buClr>
              <a:buSzPts val="1500"/>
              <a:buFont typeface="Source Sans Pro"/>
              <a:buNone/>
            </a:pPr>
            <a:r>
              <a:rPr lang="en" sz="1500">
                <a:solidFill>
                  <a:srgbClr val="000000"/>
                </a:solidFill>
                <a:latin typeface="Source Sans Pro"/>
                <a:ea typeface="Source Sans Pro"/>
                <a:cs typeface="Source Sans Pro"/>
                <a:sym typeface="Source Sans Pro"/>
              </a:rPr>
              <a:t>cell differentiation</a:t>
            </a:r>
            <a:endParaRPr sz="1500">
              <a:solidFill>
                <a:srgbClr val="000000"/>
              </a:solidFill>
              <a:latin typeface="Source Sans Pro"/>
              <a:ea typeface="Source Sans Pro"/>
              <a:cs typeface="Source Sans Pro"/>
              <a:sym typeface="Source Sans Pro"/>
            </a:endParaRPr>
          </a:p>
          <a:p>
            <a:pPr indent="-228600" lvl="0" marL="787400" rtl="0" algn="l">
              <a:spcBef>
                <a:spcPts val="0"/>
              </a:spcBef>
              <a:spcAft>
                <a:spcPts val="0"/>
              </a:spcAft>
              <a:buClr>
                <a:srgbClr val="000000"/>
              </a:buClr>
              <a:buSzPts val="1500"/>
              <a:buFont typeface="Source Sans Pro"/>
              <a:buNone/>
            </a:pPr>
            <a:r>
              <a:rPr lang="en" sz="1500">
                <a:solidFill>
                  <a:srgbClr val="000000"/>
                </a:solidFill>
                <a:latin typeface="Source Sans Pro"/>
                <a:ea typeface="Source Sans Pro"/>
                <a:cs typeface="Source Sans Pro"/>
                <a:sym typeface="Source Sans Pro"/>
              </a:rPr>
              <a:t>cell membrane</a:t>
            </a:r>
            <a:endParaRPr sz="1500">
              <a:solidFill>
                <a:srgbClr val="000000"/>
              </a:solidFill>
              <a:latin typeface="Source Sans Pro"/>
              <a:ea typeface="Source Sans Pro"/>
              <a:cs typeface="Source Sans Pro"/>
              <a:sym typeface="Source Sans Pro"/>
            </a:endParaRPr>
          </a:p>
          <a:p>
            <a:pPr indent="-228600" lvl="0" marL="787400" rtl="0" algn="l">
              <a:spcBef>
                <a:spcPts val="0"/>
              </a:spcBef>
              <a:spcAft>
                <a:spcPts val="0"/>
              </a:spcAft>
              <a:buClr>
                <a:srgbClr val="000000"/>
              </a:buClr>
              <a:buSzPts val="1500"/>
              <a:buFont typeface="Source Sans Pro"/>
              <a:buNone/>
            </a:pPr>
            <a:r>
              <a:rPr lang="en" sz="1500">
                <a:solidFill>
                  <a:srgbClr val="000000"/>
                </a:solidFill>
                <a:latin typeface="Source Sans Pro"/>
                <a:ea typeface="Source Sans Pro"/>
                <a:cs typeface="Source Sans Pro"/>
                <a:sym typeface="Source Sans Pro"/>
              </a:rPr>
              <a:t>nucleus</a:t>
            </a:r>
            <a:endParaRPr sz="1500">
              <a:solidFill>
                <a:srgbClr val="000000"/>
              </a:solidFill>
              <a:latin typeface="Source Sans Pro"/>
              <a:ea typeface="Source Sans Pro"/>
              <a:cs typeface="Source Sans Pro"/>
              <a:sym typeface="Source Sans Pro"/>
            </a:endParaRPr>
          </a:p>
          <a:p>
            <a:pPr indent="-228600" lvl="0" marL="787400" rtl="0" algn="l">
              <a:spcBef>
                <a:spcPts val="0"/>
              </a:spcBef>
              <a:spcAft>
                <a:spcPts val="0"/>
              </a:spcAft>
              <a:buClr>
                <a:srgbClr val="000000"/>
              </a:buClr>
              <a:buSzPts val="1500"/>
              <a:buFont typeface="Source Sans Pro"/>
              <a:buNone/>
            </a:pPr>
            <a:r>
              <a:rPr lang="en" sz="1500">
                <a:solidFill>
                  <a:srgbClr val="000000"/>
                </a:solidFill>
                <a:latin typeface="Source Sans Pro"/>
                <a:ea typeface="Source Sans Pro"/>
                <a:cs typeface="Source Sans Pro"/>
                <a:sym typeface="Source Sans Pro"/>
              </a:rPr>
              <a:t>mitochondrion</a:t>
            </a:r>
            <a:endParaRPr sz="1500">
              <a:solidFill>
                <a:srgbClr val="000000"/>
              </a:solidFill>
              <a:latin typeface="Source Sans Pro"/>
              <a:ea typeface="Source Sans Pro"/>
              <a:cs typeface="Source Sans Pro"/>
              <a:sym typeface="Source Sans Pro"/>
            </a:endParaRPr>
          </a:p>
          <a:p>
            <a:pPr indent="-228600" lvl="0" marL="787400" rtl="0" algn="l">
              <a:spcBef>
                <a:spcPts val="0"/>
              </a:spcBef>
              <a:spcAft>
                <a:spcPts val="0"/>
              </a:spcAft>
              <a:buClr>
                <a:srgbClr val="FFFFFF"/>
              </a:buClr>
              <a:buSzPts val="1500"/>
              <a:buFont typeface="Source Sans Pro"/>
              <a:buNone/>
            </a:pPr>
            <a:r>
              <a:t/>
            </a:r>
            <a:endParaRPr sz="1500">
              <a:solidFill>
                <a:srgbClr val="FFFFFF"/>
              </a:solidFill>
              <a:highlight>
                <a:srgbClr val="FFE355"/>
              </a:highlight>
              <a:latin typeface="Source Sans Pro"/>
              <a:ea typeface="Source Sans Pro"/>
              <a:cs typeface="Source Sans Pro"/>
              <a:sym typeface="Source Sans Pro"/>
            </a:endParaRPr>
          </a:p>
          <a:p>
            <a:pPr indent="0" lvl="0" marL="0" rtl="0" algn="l">
              <a:spcBef>
                <a:spcPts val="0"/>
              </a:spcBef>
              <a:spcAft>
                <a:spcPts val="16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Organ Systems</a:t>
            </a:r>
            <a:endParaRPr/>
          </a:p>
        </p:txBody>
      </p:sp>
      <p:sp>
        <p:nvSpPr>
          <p:cNvPr id="226" name="Google Shape;226;p40"/>
          <p:cNvSpPr txBox="1"/>
          <p:nvPr>
            <p:ph idx="1" type="body"/>
          </p:nvPr>
        </p:nvSpPr>
        <p:spPr>
          <a:xfrm>
            <a:off x="311700" y="1152475"/>
            <a:ext cx="32724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Interact to maintain internal stability</a:t>
            </a:r>
            <a:endParaRPr/>
          </a:p>
          <a:p>
            <a:pPr indent="0" lvl="0" marL="0" rtl="0" algn="l">
              <a:spcBef>
                <a:spcPts val="1600"/>
              </a:spcBef>
              <a:spcAft>
                <a:spcPts val="1600"/>
              </a:spcAft>
              <a:buNone/>
            </a:pPr>
            <a:r>
              <a:rPr lang="en"/>
              <a:t>What would happen if you went outside in February in a bathing suit?</a:t>
            </a:r>
            <a:endParaRPr/>
          </a:p>
        </p:txBody>
      </p:sp>
      <p:pic>
        <p:nvPicPr>
          <p:cNvPr id="227" name="Google Shape;227;p40"/>
          <p:cNvPicPr preferRelativeResize="0"/>
          <p:nvPr/>
        </p:nvPicPr>
        <p:blipFill>
          <a:blip r:embed="rId3">
            <a:alphaModFix/>
          </a:blip>
          <a:stretch>
            <a:fillRect/>
          </a:stretch>
        </p:blipFill>
        <p:spPr>
          <a:xfrm>
            <a:off x="3957500" y="0"/>
            <a:ext cx="4679650" cy="493637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Organ</a:t>
            </a:r>
            <a:endParaRPr/>
          </a:p>
        </p:txBody>
      </p:sp>
      <p:sp>
        <p:nvSpPr>
          <p:cNvPr id="233" name="Google Shape;233;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 group of tissues that carry out a specialized function in the body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68" name="Google Shape;68;p15"/>
          <p:cNvPicPr preferRelativeResize="0"/>
          <p:nvPr/>
        </p:nvPicPr>
        <p:blipFill>
          <a:blip r:embed="rId3">
            <a:alphaModFix/>
          </a:blip>
          <a:stretch>
            <a:fillRect/>
          </a:stretch>
        </p:blipFill>
        <p:spPr>
          <a:xfrm>
            <a:off x="1195400" y="513925"/>
            <a:ext cx="6753225" cy="39723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Tissues</a:t>
            </a:r>
            <a:endParaRPr/>
          </a:p>
        </p:txBody>
      </p:sp>
      <p:sp>
        <p:nvSpPr>
          <p:cNvPr id="239" name="Google Shape;239;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40" name="Google Shape;240;p42"/>
          <p:cNvPicPr preferRelativeResize="0"/>
          <p:nvPr/>
        </p:nvPicPr>
        <p:blipFill>
          <a:blip r:embed="rId3">
            <a:alphaModFix/>
          </a:blip>
          <a:stretch>
            <a:fillRect/>
          </a:stretch>
        </p:blipFill>
        <p:spPr>
          <a:xfrm>
            <a:off x="2600325" y="1195388"/>
            <a:ext cx="3943350" cy="27527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Cells and cell differentiation</a:t>
            </a:r>
            <a:endParaRPr/>
          </a:p>
        </p:txBody>
      </p:sp>
      <p:sp>
        <p:nvSpPr>
          <p:cNvPr id="246" name="Google Shape;246;p43"/>
          <p:cNvSpPr txBox="1"/>
          <p:nvPr>
            <p:ph idx="1" type="body"/>
          </p:nvPr>
        </p:nvSpPr>
        <p:spPr>
          <a:xfrm>
            <a:off x="311700" y="1152475"/>
            <a:ext cx="4026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Every organism starts off as ONE cell. Do all your cells have the same DNA? </a:t>
            </a:r>
            <a:endParaRPr/>
          </a:p>
          <a:p>
            <a:pPr indent="0" lvl="0" marL="0" rtl="0" algn="l">
              <a:spcBef>
                <a:spcPts val="1600"/>
              </a:spcBef>
              <a:spcAft>
                <a:spcPts val="1600"/>
              </a:spcAft>
              <a:buNone/>
            </a:pPr>
            <a:r>
              <a:rPr lang="en"/>
              <a:t>Why and how do different cells look and act so differently?</a:t>
            </a:r>
            <a:endParaRPr/>
          </a:p>
        </p:txBody>
      </p:sp>
      <p:pic>
        <p:nvPicPr>
          <p:cNvPr id="247" name="Google Shape;247;p43"/>
          <p:cNvPicPr preferRelativeResize="0"/>
          <p:nvPr/>
        </p:nvPicPr>
        <p:blipFill>
          <a:blip r:embed="rId3">
            <a:alphaModFix/>
          </a:blip>
          <a:stretch>
            <a:fillRect/>
          </a:stretch>
        </p:blipFill>
        <p:spPr>
          <a:xfrm>
            <a:off x="4774213" y="1287075"/>
            <a:ext cx="3971925" cy="29718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Types of Cells important to movement</a:t>
            </a:r>
            <a:endParaRPr/>
          </a:p>
        </p:txBody>
      </p:sp>
      <p:sp>
        <p:nvSpPr>
          <p:cNvPr id="253" name="Google Shape;253;p4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Neurons</a:t>
            </a:r>
            <a:endParaRPr/>
          </a:p>
          <a:p>
            <a:pPr indent="0" lvl="0" marL="0" rtl="0" algn="l">
              <a:spcBef>
                <a:spcPts val="1600"/>
              </a:spcBef>
              <a:spcAft>
                <a:spcPts val="0"/>
              </a:spcAft>
              <a:buNone/>
            </a:pPr>
            <a:r>
              <a:rPr lang="en"/>
              <a:t>Muscle cells</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254" name="Google Shape;254;p44"/>
          <p:cNvPicPr preferRelativeResize="0"/>
          <p:nvPr/>
        </p:nvPicPr>
        <p:blipFill>
          <a:blip r:embed="rId3">
            <a:alphaModFix/>
          </a:blip>
          <a:stretch>
            <a:fillRect/>
          </a:stretch>
        </p:blipFill>
        <p:spPr>
          <a:xfrm>
            <a:off x="602325" y="2481113"/>
            <a:ext cx="4267200" cy="2143125"/>
          </a:xfrm>
          <a:prstGeom prst="rect">
            <a:avLst/>
          </a:prstGeom>
          <a:noFill/>
          <a:ln>
            <a:noFill/>
          </a:ln>
        </p:spPr>
      </p:pic>
      <p:pic>
        <p:nvPicPr>
          <p:cNvPr id="255" name="Google Shape;255;p44"/>
          <p:cNvPicPr preferRelativeResize="0"/>
          <p:nvPr/>
        </p:nvPicPr>
        <p:blipFill>
          <a:blip r:embed="rId4">
            <a:alphaModFix/>
          </a:blip>
          <a:stretch>
            <a:fillRect/>
          </a:stretch>
        </p:blipFill>
        <p:spPr>
          <a:xfrm>
            <a:off x="4712088" y="1238250"/>
            <a:ext cx="3819525" cy="2667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Cell Structure</a:t>
            </a:r>
            <a:endParaRPr/>
          </a:p>
        </p:txBody>
      </p:sp>
      <p:sp>
        <p:nvSpPr>
          <p:cNvPr id="261" name="Google Shape;261;p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Prokaryotic vs eukaryotic</a:t>
            </a:r>
            <a:endParaRPr sz="3600"/>
          </a:p>
          <a:p>
            <a:pPr indent="0" lvl="0" marL="0" rtl="0" algn="ctr">
              <a:spcBef>
                <a:spcPts val="1600"/>
              </a:spcBef>
              <a:spcAft>
                <a:spcPts val="0"/>
              </a:spcAft>
              <a:buNone/>
            </a:pPr>
            <a:r>
              <a:rPr lang="en" sz="3600"/>
              <a:t>Prokaryotes started first (3.5 billion years ago)</a:t>
            </a:r>
            <a:endParaRPr sz="3600"/>
          </a:p>
          <a:p>
            <a:pPr indent="0" lvl="0" marL="0" rtl="0" algn="ctr">
              <a:spcBef>
                <a:spcPts val="1600"/>
              </a:spcBef>
              <a:spcAft>
                <a:spcPts val="1600"/>
              </a:spcAft>
              <a:buNone/>
            </a:pPr>
            <a:r>
              <a:rPr lang="en" sz="3600"/>
              <a:t>4 basic components of all cells</a:t>
            </a:r>
            <a:endParaRPr sz="36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4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68" name="Google Shape;268;p46"/>
          <p:cNvPicPr preferRelativeResize="0"/>
          <p:nvPr/>
        </p:nvPicPr>
        <p:blipFill>
          <a:blip r:embed="rId3">
            <a:alphaModFix/>
          </a:blip>
          <a:stretch>
            <a:fillRect/>
          </a:stretch>
        </p:blipFill>
        <p:spPr>
          <a:xfrm>
            <a:off x="2547938" y="1495425"/>
            <a:ext cx="4048125" cy="21526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47"/>
          <p:cNvSpPr txBox="1"/>
          <p:nvPr>
            <p:ph type="title"/>
          </p:nvPr>
        </p:nvSpPr>
        <p:spPr>
          <a:xfrm>
            <a:off x="311700" y="445025"/>
            <a:ext cx="8520600" cy="572700"/>
          </a:xfrm>
          <a:prstGeom prst="rect">
            <a:avLst/>
          </a:prstGeom>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Four things that EVERY living cell has</a:t>
            </a:r>
            <a:endParaRPr/>
          </a:p>
        </p:txBody>
      </p:sp>
      <p:sp>
        <p:nvSpPr>
          <p:cNvPr id="274" name="Google Shape;274;p47"/>
          <p:cNvSpPr txBox="1"/>
          <p:nvPr>
            <p:ph idx="1" type="body"/>
          </p:nvPr>
        </p:nvSpPr>
        <p:spPr>
          <a:xfrm>
            <a:off x="311700" y="1152475"/>
            <a:ext cx="8520600" cy="3416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600"/>
              <a:t>Cell membrane</a:t>
            </a:r>
            <a:endParaRPr sz="3600"/>
          </a:p>
          <a:p>
            <a:pPr indent="0" lvl="0" marL="0" rtl="0" algn="ctr">
              <a:spcBef>
                <a:spcPts val="1600"/>
              </a:spcBef>
              <a:spcAft>
                <a:spcPts val="0"/>
              </a:spcAft>
              <a:buNone/>
            </a:pPr>
            <a:r>
              <a:rPr lang="en" sz="3600"/>
              <a:t>Cytoplasm</a:t>
            </a:r>
            <a:endParaRPr sz="3600"/>
          </a:p>
          <a:p>
            <a:pPr indent="0" lvl="0" marL="0" rtl="0" algn="ctr">
              <a:spcBef>
                <a:spcPts val="1600"/>
              </a:spcBef>
              <a:spcAft>
                <a:spcPts val="0"/>
              </a:spcAft>
              <a:buNone/>
            </a:pPr>
            <a:r>
              <a:rPr lang="en" sz="3600"/>
              <a:t>Ribosomes</a:t>
            </a:r>
            <a:endParaRPr sz="3600"/>
          </a:p>
          <a:p>
            <a:pPr indent="0" lvl="0" marL="0" rtl="0" algn="ctr">
              <a:spcBef>
                <a:spcPts val="1600"/>
              </a:spcBef>
              <a:spcAft>
                <a:spcPts val="1600"/>
              </a:spcAft>
              <a:buNone/>
            </a:pPr>
            <a:r>
              <a:rPr lang="en" sz="3600"/>
              <a:t>DNA</a:t>
            </a:r>
            <a:endParaRPr sz="36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Animal Cell</a:t>
            </a:r>
            <a:endParaRPr/>
          </a:p>
        </p:txBody>
      </p:sp>
      <p:sp>
        <p:nvSpPr>
          <p:cNvPr id="280" name="Google Shape;280;p4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Nucleus</a:t>
            </a:r>
            <a:endParaRPr/>
          </a:p>
          <a:p>
            <a:pPr indent="0" lvl="0" marL="0" rtl="0" algn="l">
              <a:spcBef>
                <a:spcPts val="1600"/>
              </a:spcBef>
              <a:spcAft>
                <a:spcPts val="0"/>
              </a:spcAft>
              <a:buNone/>
            </a:pPr>
            <a:r>
              <a:rPr lang="en"/>
              <a:t>Mitochondra</a:t>
            </a:r>
            <a:endParaRPr/>
          </a:p>
          <a:p>
            <a:pPr indent="0" lvl="0" marL="0" rtl="0" algn="l">
              <a:spcBef>
                <a:spcPts val="1600"/>
              </a:spcBef>
              <a:spcAft>
                <a:spcPts val="0"/>
              </a:spcAft>
              <a:buNone/>
            </a:pPr>
            <a:r>
              <a:rPr lang="en"/>
              <a:t>Rough ER</a:t>
            </a:r>
            <a:endParaRPr/>
          </a:p>
          <a:p>
            <a:pPr indent="0" lvl="0" marL="0" rtl="0" algn="l">
              <a:spcBef>
                <a:spcPts val="1600"/>
              </a:spcBef>
              <a:spcAft>
                <a:spcPts val="0"/>
              </a:spcAft>
              <a:buNone/>
            </a:pPr>
            <a:r>
              <a:rPr lang="en"/>
              <a:t>Smooth ER</a:t>
            </a:r>
            <a:endParaRPr/>
          </a:p>
          <a:p>
            <a:pPr indent="0" lvl="0" marL="0" rtl="0" algn="l">
              <a:spcBef>
                <a:spcPts val="1600"/>
              </a:spcBef>
              <a:spcAft>
                <a:spcPts val="0"/>
              </a:spcAft>
              <a:buNone/>
            </a:pPr>
            <a:r>
              <a:rPr lang="en"/>
              <a:t>Cytoskeleton</a:t>
            </a:r>
            <a:endParaRPr/>
          </a:p>
          <a:p>
            <a:pPr indent="0" lvl="0" marL="0" rtl="0" algn="l">
              <a:spcBef>
                <a:spcPts val="1600"/>
              </a:spcBef>
              <a:spcAft>
                <a:spcPts val="0"/>
              </a:spcAft>
              <a:buNone/>
            </a:pPr>
            <a:r>
              <a:rPr lang="en"/>
              <a:t>Golgi</a:t>
            </a:r>
            <a:endParaRPr/>
          </a:p>
          <a:p>
            <a:pPr indent="0" lvl="0" marL="0" rtl="0" algn="l">
              <a:spcBef>
                <a:spcPts val="1600"/>
              </a:spcBef>
              <a:spcAft>
                <a:spcPts val="0"/>
              </a:spcAft>
              <a:buNone/>
            </a:pPr>
            <a:r>
              <a:rPr lang="en"/>
              <a:t>Ribosomes</a:t>
            </a:r>
            <a:endParaRPr/>
          </a:p>
          <a:p>
            <a:pPr indent="0" lvl="0" marL="0" rtl="0" algn="l">
              <a:spcBef>
                <a:spcPts val="1600"/>
              </a:spcBef>
              <a:spcAft>
                <a:spcPts val="1600"/>
              </a:spcAft>
              <a:buNone/>
            </a:pPr>
            <a:r>
              <a:rPr lang="en"/>
              <a:t>cytoplasm</a:t>
            </a:r>
            <a:endParaRPr/>
          </a:p>
        </p:txBody>
      </p:sp>
      <p:pic>
        <p:nvPicPr>
          <p:cNvPr id="281" name="Google Shape;281;p48"/>
          <p:cNvPicPr preferRelativeResize="0"/>
          <p:nvPr/>
        </p:nvPicPr>
        <p:blipFill>
          <a:blip r:embed="rId3">
            <a:alphaModFix/>
          </a:blip>
          <a:stretch>
            <a:fillRect/>
          </a:stretch>
        </p:blipFill>
        <p:spPr>
          <a:xfrm>
            <a:off x="3259250" y="776288"/>
            <a:ext cx="4514850" cy="38957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Plant Cell</a:t>
            </a:r>
            <a:endParaRPr/>
          </a:p>
        </p:txBody>
      </p:sp>
      <p:sp>
        <p:nvSpPr>
          <p:cNvPr id="287" name="Google Shape;287;p49"/>
          <p:cNvSpPr txBox="1"/>
          <p:nvPr>
            <p:ph idx="1" type="body"/>
          </p:nvPr>
        </p:nvSpPr>
        <p:spPr>
          <a:xfrm>
            <a:off x="311700" y="1152475"/>
            <a:ext cx="3083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of the former PLUS</a:t>
            </a:r>
            <a:endParaRPr/>
          </a:p>
          <a:p>
            <a:pPr indent="0" lvl="0" marL="0" rtl="0" algn="l">
              <a:spcBef>
                <a:spcPts val="1600"/>
              </a:spcBef>
              <a:spcAft>
                <a:spcPts val="0"/>
              </a:spcAft>
              <a:buNone/>
            </a:pPr>
            <a:r>
              <a:rPr lang="en"/>
              <a:t>Cell wall</a:t>
            </a:r>
            <a:endParaRPr/>
          </a:p>
          <a:p>
            <a:pPr indent="0" lvl="0" marL="0" rtl="0" algn="l">
              <a:spcBef>
                <a:spcPts val="1600"/>
              </a:spcBef>
              <a:spcAft>
                <a:spcPts val="0"/>
              </a:spcAft>
              <a:buNone/>
            </a:pPr>
            <a:r>
              <a:rPr lang="en"/>
              <a:t>Chloroplasts</a:t>
            </a:r>
            <a:endParaRPr/>
          </a:p>
          <a:p>
            <a:pPr indent="0" lvl="0" marL="0" rtl="0" algn="l">
              <a:spcBef>
                <a:spcPts val="1600"/>
              </a:spcBef>
              <a:spcAft>
                <a:spcPts val="1600"/>
              </a:spcAft>
              <a:buNone/>
            </a:pPr>
            <a:r>
              <a:rPr lang="en"/>
              <a:t>Central vacuole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Unit 1 lesson 3 Mechanisms of Homeostasis</a:t>
            </a:r>
            <a:endParaRPr/>
          </a:p>
        </p:txBody>
      </p:sp>
      <p:sp>
        <p:nvSpPr>
          <p:cNvPr id="293" name="Google Shape;293;p5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94" name="Google Shape;294;p50" title="Homeostasis in the Human Body 3D Animation">
            <a:hlinkClick r:id="rId3"/>
          </p:cNvPr>
          <p:cNvPicPr preferRelativeResize="0"/>
          <p:nvPr/>
        </p:nvPicPr>
        <p:blipFill>
          <a:blip r:embed="rId4">
            <a:alphaModFix/>
          </a:blip>
          <a:stretch>
            <a:fillRect/>
          </a:stretch>
        </p:blipFill>
        <p:spPr>
          <a:xfrm>
            <a:off x="2220700" y="1224650"/>
            <a:ext cx="4572000" cy="3429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U1L3 Exploration 1 Control Systems in organisms</a:t>
            </a:r>
            <a:endParaRPr/>
          </a:p>
        </p:txBody>
      </p:sp>
      <p:sp>
        <p:nvSpPr>
          <p:cNvPr id="300" name="Google Shape;300;p5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Control systems</a:t>
            </a:r>
            <a:endParaRPr/>
          </a:p>
          <a:p>
            <a:pPr indent="-342900" lvl="0" marL="457200" rtl="0" algn="l">
              <a:spcBef>
                <a:spcPts val="1600"/>
              </a:spcBef>
              <a:spcAft>
                <a:spcPts val="0"/>
              </a:spcAft>
              <a:buSzPts val="1800"/>
              <a:buAutoNum type="arabicPeriod"/>
            </a:pPr>
            <a:r>
              <a:rPr lang="en"/>
              <a:t>Stimulus is received. This is an imbalance or some other condition that can be somehow measured by the cell</a:t>
            </a:r>
            <a:endParaRPr/>
          </a:p>
          <a:p>
            <a:pPr indent="-342900" lvl="0" marL="457200" rtl="0" algn="l">
              <a:spcBef>
                <a:spcPts val="0"/>
              </a:spcBef>
              <a:spcAft>
                <a:spcPts val="0"/>
              </a:spcAft>
              <a:buSzPts val="1800"/>
              <a:buAutoNum type="arabicPeriod"/>
            </a:pPr>
            <a:r>
              <a:rPr lang="en"/>
              <a:t>Stimuli are detected by a receptor</a:t>
            </a:r>
            <a:endParaRPr/>
          </a:p>
          <a:p>
            <a:pPr indent="-342900" lvl="0" marL="457200" rtl="0" algn="l">
              <a:spcBef>
                <a:spcPts val="0"/>
              </a:spcBef>
              <a:spcAft>
                <a:spcPts val="0"/>
              </a:spcAft>
              <a:buSzPts val="1800"/>
              <a:buAutoNum type="arabicPeriod"/>
            </a:pPr>
            <a:r>
              <a:rPr lang="en"/>
              <a:t>The receptor relays information to a control center/unit</a:t>
            </a:r>
            <a:endParaRPr/>
          </a:p>
          <a:p>
            <a:pPr indent="-342900" lvl="0" marL="457200" rtl="0" algn="l">
              <a:spcBef>
                <a:spcPts val="0"/>
              </a:spcBef>
              <a:spcAft>
                <a:spcPts val="0"/>
              </a:spcAft>
              <a:buSzPts val="1800"/>
              <a:buAutoNum type="arabicPeriod"/>
            </a:pPr>
            <a:r>
              <a:rPr lang="en"/>
              <a:t>If the stimulus is moving away from a set point as determined by the control center, messages are sent to effectors (some cell, tissue, organ or combination of those that can change the outcome of the stimulus</a:t>
            </a:r>
            <a:endParaRPr/>
          </a:p>
          <a:p>
            <a:pPr indent="-342900" lvl="0" marL="457200" rtl="0" algn="l">
              <a:spcBef>
                <a:spcPts val="0"/>
              </a:spcBef>
              <a:spcAft>
                <a:spcPts val="0"/>
              </a:spcAft>
              <a:buSzPts val="1800"/>
              <a:buAutoNum type="arabicPeriod"/>
            </a:pPr>
            <a:r>
              <a:rPr lang="en"/>
              <a:t>The control and response return to starting conditions</a:t>
            </a:r>
            <a:endParaRPr/>
          </a:p>
        </p:txBody>
      </p:sp>
      <p:sp>
        <p:nvSpPr>
          <p:cNvPr id="301" name="Google Shape;301;p51"/>
          <p:cNvSpPr/>
          <p:nvPr/>
        </p:nvSpPr>
        <p:spPr>
          <a:xfrm>
            <a:off x="204150" y="1152475"/>
            <a:ext cx="8670300" cy="36657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286775"/>
            <a:ext cx="8520600" cy="73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UNIT 1.1 Vocab- write these in your notebook and then define them on flashcards for tomorrow</a:t>
            </a:r>
            <a:endParaRPr/>
          </a:p>
          <a:p>
            <a:pPr indent="0" lvl="0" marL="0" rtl="0" algn="l">
              <a:lnSpc>
                <a:spcPct val="115000"/>
              </a:lnSpc>
              <a:spcBef>
                <a:spcPts val="0"/>
              </a:spcBef>
              <a:spcAft>
                <a:spcPts val="0"/>
              </a:spcAft>
              <a:buClr>
                <a:schemeClr val="dk1"/>
              </a:buClr>
              <a:buSzPts val="1100"/>
              <a:buFont typeface="Arial"/>
              <a:buNone/>
            </a:pPr>
            <a:r>
              <a:rPr lang="en" sz="1100"/>
              <a:t> f</a:t>
            </a:r>
            <a:endParaRPr/>
          </a:p>
        </p:txBody>
      </p:sp>
      <p:sp>
        <p:nvSpPr>
          <p:cNvPr id="74" name="Google Shape;74;p16"/>
          <p:cNvSpPr txBox="1"/>
          <p:nvPr>
            <p:ph idx="1" type="body"/>
          </p:nvPr>
        </p:nvSpPr>
        <p:spPr>
          <a:xfrm>
            <a:off x="2766550" y="1303025"/>
            <a:ext cx="4129500" cy="316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rPr>
              <a:t> </a:t>
            </a:r>
            <a:r>
              <a:rPr lang="en" sz="2400">
                <a:solidFill>
                  <a:schemeClr val="dk1"/>
                </a:solidFill>
              </a:rPr>
              <a:t>Feedback</a:t>
            </a:r>
            <a:endParaRPr sz="2400">
              <a:solidFill>
                <a:schemeClr val="dk1"/>
              </a:solidFill>
            </a:endParaRPr>
          </a:p>
          <a:p>
            <a:pPr indent="0" lvl="0" marL="0" rtl="0" algn="l">
              <a:spcBef>
                <a:spcPts val="0"/>
              </a:spcBef>
              <a:spcAft>
                <a:spcPts val="0"/>
              </a:spcAft>
              <a:buNone/>
            </a:pPr>
            <a:r>
              <a:rPr lang="en" sz="2400">
                <a:solidFill>
                  <a:schemeClr val="dk1"/>
                </a:solidFill>
              </a:rPr>
              <a:t> model </a:t>
            </a:r>
            <a:endParaRPr sz="2400">
              <a:solidFill>
                <a:schemeClr val="dk1"/>
              </a:solidFill>
            </a:endParaRPr>
          </a:p>
          <a:p>
            <a:pPr indent="0" lvl="0" marL="0" rtl="0" algn="l">
              <a:spcBef>
                <a:spcPts val="0"/>
              </a:spcBef>
              <a:spcAft>
                <a:spcPts val="0"/>
              </a:spcAft>
              <a:buNone/>
            </a:pPr>
            <a:r>
              <a:rPr lang="en" sz="2400">
                <a:solidFill>
                  <a:schemeClr val="dk1"/>
                </a:solidFill>
              </a:rPr>
              <a:t>Emergent property </a:t>
            </a:r>
            <a:endParaRPr sz="2400">
              <a:solidFill>
                <a:schemeClr val="dk1"/>
              </a:solidFill>
            </a:endParaRPr>
          </a:p>
          <a:p>
            <a:pPr indent="0" lvl="0" marL="0" rtl="0" algn="l">
              <a:spcBef>
                <a:spcPts val="0"/>
              </a:spcBef>
              <a:spcAft>
                <a:spcPts val="0"/>
              </a:spcAft>
              <a:buClr>
                <a:schemeClr val="dk1"/>
              </a:buClr>
              <a:buSzPts val="1100"/>
              <a:buFont typeface="Arial"/>
              <a:buNone/>
            </a:pPr>
            <a:r>
              <a:rPr lang="en" sz="2400">
                <a:solidFill>
                  <a:schemeClr val="dk1"/>
                </a:solidFill>
              </a:rPr>
              <a:t>ecosystem</a:t>
            </a:r>
            <a:endParaRPr sz="2400">
              <a:solidFill>
                <a:schemeClr val="dk1"/>
              </a:solidFill>
            </a:endParaRPr>
          </a:p>
          <a:p>
            <a:pPr indent="0" lvl="0" marL="0" rtl="0" algn="l">
              <a:spcBef>
                <a:spcPts val="0"/>
              </a:spcBef>
              <a:spcAft>
                <a:spcPts val="0"/>
              </a:spcAft>
              <a:buNone/>
            </a:pPr>
            <a:r>
              <a:rPr lang="en" sz="2400">
                <a:solidFill>
                  <a:schemeClr val="dk1"/>
                </a:solidFill>
              </a:rPr>
              <a:t>organism </a:t>
            </a:r>
            <a:endParaRPr sz="2400">
              <a:solidFill>
                <a:schemeClr val="dk1"/>
              </a:solidFill>
            </a:endParaRPr>
          </a:p>
          <a:p>
            <a:pPr indent="0" lvl="0" marL="0" rtl="0" algn="l">
              <a:spcBef>
                <a:spcPts val="0"/>
              </a:spcBef>
              <a:spcAft>
                <a:spcPts val="0"/>
              </a:spcAft>
              <a:buNone/>
            </a:pPr>
            <a:r>
              <a:rPr lang="en" sz="2400">
                <a:solidFill>
                  <a:schemeClr val="dk1"/>
                </a:solidFill>
              </a:rPr>
              <a:t>biotic factor </a:t>
            </a:r>
            <a:endParaRPr sz="2400">
              <a:solidFill>
                <a:schemeClr val="dk1"/>
              </a:solidFill>
            </a:endParaRPr>
          </a:p>
          <a:p>
            <a:pPr indent="0" lvl="0" marL="0" rtl="0" algn="l">
              <a:spcBef>
                <a:spcPts val="0"/>
              </a:spcBef>
              <a:spcAft>
                <a:spcPts val="0"/>
              </a:spcAft>
              <a:buNone/>
            </a:pPr>
            <a:r>
              <a:rPr lang="en" sz="2400">
                <a:solidFill>
                  <a:schemeClr val="dk1"/>
                </a:solidFill>
              </a:rPr>
              <a:t>abiotic factor</a:t>
            </a:r>
            <a:endParaRPr sz="2400">
              <a:solidFill>
                <a:schemeClr val="dk1"/>
              </a:solidFill>
            </a:endParaRPr>
          </a:p>
          <a:p>
            <a:pPr indent="0" lvl="0" marL="0" rtl="0" algn="l">
              <a:spcBef>
                <a:spcPts val="0"/>
              </a:spcBef>
              <a:spcAft>
                <a:spcPts val="0"/>
              </a:spcAft>
              <a:buClr>
                <a:schemeClr val="dk1"/>
              </a:buClr>
              <a:buSzPts val="1100"/>
              <a:buFont typeface="Arial"/>
              <a:buNone/>
            </a:pPr>
            <a:r>
              <a:rPr lang="en" sz="2400">
                <a:solidFill>
                  <a:schemeClr val="dk1"/>
                </a:solidFill>
              </a:rPr>
              <a:t> homeostasis</a:t>
            </a:r>
            <a:endParaRPr sz="24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5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08" name="Google Shape;308;p52"/>
          <p:cNvPicPr preferRelativeResize="0"/>
          <p:nvPr/>
        </p:nvPicPr>
        <p:blipFill>
          <a:blip r:embed="rId3">
            <a:alphaModFix/>
          </a:blip>
          <a:stretch>
            <a:fillRect/>
          </a:stretch>
        </p:blipFill>
        <p:spPr>
          <a:xfrm>
            <a:off x="152400" y="152400"/>
            <a:ext cx="7848600" cy="44958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Negative Feedback loop</a:t>
            </a:r>
            <a:endParaRPr/>
          </a:p>
        </p:txBody>
      </p:sp>
      <p:sp>
        <p:nvSpPr>
          <p:cNvPr id="314" name="Google Shape;314;p53"/>
          <p:cNvSpPr txBox="1"/>
          <p:nvPr>
            <p:ph idx="1" type="body"/>
          </p:nvPr>
        </p:nvSpPr>
        <p:spPr>
          <a:xfrm>
            <a:off x="311700" y="1152475"/>
            <a:ext cx="8520600" cy="847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The response is in the opposite direction of the stimuli</a:t>
            </a:r>
            <a:endParaRPr/>
          </a:p>
        </p:txBody>
      </p:sp>
      <p:pic>
        <p:nvPicPr>
          <p:cNvPr id="315" name="Google Shape;315;p53"/>
          <p:cNvPicPr preferRelativeResize="0"/>
          <p:nvPr/>
        </p:nvPicPr>
        <p:blipFill>
          <a:blip r:embed="rId3">
            <a:alphaModFix/>
          </a:blip>
          <a:stretch>
            <a:fillRect/>
          </a:stretch>
        </p:blipFill>
        <p:spPr>
          <a:xfrm>
            <a:off x="1837575" y="1699350"/>
            <a:ext cx="3446032" cy="2839025"/>
          </a:xfrm>
          <a:prstGeom prst="rect">
            <a:avLst/>
          </a:prstGeom>
          <a:noFill/>
          <a:ln>
            <a:noFill/>
          </a:ln>
        </p:spPr>
      </p:pic>
      <p:sp>
        <p:nvSpPr>
          <p:cNvPr id="316" name="Google Shape;316;p53"/>
          <p:cNvSpPr/>
          <p:nvPr/>
        </p:nvSpPr>
        <p:spPr>
          <a:xfrm>
            <a:off x="212300" y="249700"/>
            <a:ext cx="8262300" cy="44088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Positive Feedback loop</a:t>
            </a:r>
            <a:endParaRPr/>
          </a:p>
        </p:txBody>
      </p:sp>
      <p:sp>
        <p:nvSpPr>
          <p:cNvPr id="322" name="Google Shape;322;p54"/>
          <p:cNvSpPr txBox="1"/>
          <p:nvPr>
            <p:ph idx="1" type="body"/>
          </p:nvPr>
        </p:nvSpPr>
        <p:spPr>
          <a:xfrm>
            <a:off x="311700" y="1152475"/>
            <a:ext cx="4012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Makes a change in the same direction as the stimulus. Not as common as negative feedback, has an amplifying effect. Needed when a rapd or increasing response from a single or small stimulus is necessary. </a:t>
            </a:r>
            <a:endParaRPr/>
          </a:p>
        </p:txBody>
      </p:sp>
      <p:pic>
        <p:nvPicPr>
          <p:cNvPr id="323" name="Google Shape;323;p54"/>
          <p:cNvPicPr preferRelativeResize="0"/>
          <p:nvPr/>
        </p:nvPicPr>
        <p:blipFill>
          <a:blip r:embed="rId3">
            <a:alphaModFix/>
          </a:blip>
          <a:stretch>
            <a:fillRect/>
          </a:stretch>
        </p:blipFill>
        <p:spPr>
          <a:xfrm>
            <a:off x="4668525" y="1219887"/>
            <a:ext cx="4012875" cy="3057439"/>
          </a:xfrm>
          <a:prstGeom prst="rect">
            <a:avLst/>
          </a:prstGeom>
          <a:noFill/>
          <a:ln>
            <a:noFill/>
          </a:ln>
        </p:spPr>
      </p:pic>
      <p:sp>
        <p:nvSpPr>
          <p:cNvPr id="324" name="Google Shape;324;p54"/>
          <p:cNvSpPr/>
          <p:nvPr/>
        </p:nvSpPr>
        <p:spPr>
          <a:xfrm>
            <a:off x="212300" y="249700"/>
            <a:ext cx="4400400" cy="36657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Exploration 2 homeostasis in the human body</a:t>
            </a:r>
            <a:endParaRPr/>
          </a:p>
        </p:txBody>
      </p:sp>
      <p:sp>
        <p:nvSpPr>
          <p:cNvPr id="330" name="Google Shape;330;p5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Homeostasis is the maintenance of a stable internal environment despite changing conditions</a:t>
            </a:r>
            <a:endParaRPr/>
          </a:p>
          <a:p>
            <a:pPr indent="0" lvl="0" marL="0" rtl="0" algn="l">
              <a:spcBef>
                <a:spcPts val="1600"/>
              </a:spcBef>
              <a:spcAft>
                <a:spcPts val="0"/>
              </a:spcAft>
              <a:buNone/>
            </a:pPr>
            <a:r>
              <a:rPr lang="en"/>
              <a:t>Some examples of systems that homeostasis MUST be maintained</a:t>
            </a:r>
            <a:endParaRPr/>
          </a:p>
          <a:p>
            <a:pPr indent="0" lvl="0" marL="0" rtl="0" algn="l">
              <a:spcBef>
                <a:spcPts val="1600"/>
              </a:spcBef>
              <a:spcAft>
                <a:spcPts val="0"/>
              </a:spcAft>
              <a:buNone/>
            </a:pPr>
            <a:r>
              <a:rPr lang="en"/>
              <a:t>Blood pressure</a:t>
            </a:r>
            <a:endParaRPr/>
          </a:p>
          <a:p>
            <a:pPr indent="0" lvl="0" marL="0" rtl="0" algn="l">
              <a:spcBef>
                <a:spcPts val="1600"/>
              </a:spcBef>
              <a:spcAft>
                <a:spcPts val="0"/>
              </a:spcAft>
              <a:buNone/>
            </a:pPr>
            <a:r>
              <a:rPr lang="en"/>
              <a:t>Glucose concentrations in the blood</a:t>
            </a:r>
            <a:endParaRPr/>
          </a:p>
          <a:p>
            <a:pPr indent="0" lvl="0" marL="0" rtl="0" algn="l">
              <a:spcBef>
                <a:spcPts val="1600"/>
              </a:spcBef>
              <a:spcAft>
                <a:spcPts val="1600"/>
              </a:spcAft>
              <a:buNone/>
            </a:pPr>
            <a:r>
              <a:rPr lang="en"/>
              <a:t>Carbon dioxide concentrations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Blood glucose</a:t>
            </a:r>
            <a:endParaRPr/>
          </a:p>
        </p:txBody>
      </p:sp>
      <p:sp>
        <p:nvSpPr>
          <p:cNvPr id="336" name="Google Shape;336;p5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37" name="Google Shape;337;p56"/>
          <p:cNvPicPr preferRelativeResize="0"/>
          <p:nvPr/>
        </p:nvPicPr>
        <p:blipFill>
          <a:blip r:embed="rId3">
            <a:alphaModFix/>
          </a:blip>
          <a:stretch>
            <a:fillRect/>
          </a:stretch>
        </p:blipFill>
        <p:spPr>
          <a:xfrm>
            <a:off x="1347100" y="1320850"/>
            <a:ext cx="5829300" cy="3248025"/>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5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44" name="Google Shape;344;p57"/>
          <p:cNvPicPr preferRelativeResize="0"/>
          <p:nvPr/>
        </p:nvPicPr>
        <p:blipFill>
          <a:blip r:embed="rId3">
            <a:alphaModFix/>
          </a:blip>
          <a:stretch>
            <a:fillRect/>
          </a:stretch>
        </p:blipFill>
        <p:spPr>
          <a:xfrm>
            <a:off x="2166774" y="0"/>
            <a:ext cx="4387052" cy="469077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Carbon DIoxide</a:t>
            </a:r>
            <a:endParaRPr/>
          </a:p>
        </p:txBody>
      </p:sp>
      <p:sp>
        <p:nvSpPr>
          <p:cNvPr id="350" name="Google Shape;350;p5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51" name="Google Shape;351;p58"/>
          <p:cNvPicPr preferRelativeResize="0"/>
          <p:nvPr/>
        </p:nvPicPr>
        <p:blipFill>
          <a:blip r:embed="rId3">
            <a:alphaModFix/>
          </a:blip>
          <a:stretch>
            <a:fillRect/>
          </a:stretch>
        </p:blipFill>
        <p:spPr>
          <a:xfrm>
            <a:off x="2893925" y="138113"/>
            <a:ext cx="5848350" cy="48672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59"/>
          <p:cNvSpPr txBox="1"/>
          <p:nvPr>
            <p:ph type="title"/>
          </p:nvPr>
        </p:nvSpPr>
        <p:spPr>
          <a:xfrm>
            <a:off x="311700" y="445025"/>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Disrupting homeostasis</a:t>
            </a:r>
            <a:endParaRPr/>
          </a:p>
        </p:txBody>
      </p:sp>
      <p:sp>
        <p:nvSpPr>
          <p:cNvPr id="357" name="Google Shape;357;p59"/>
          <p:cNvSpPr txBox="1"/>
          <p:nvPr>
            <p:ph idx="1" type="body"/>
          </p:nvPr>
        </p:nvSpPr>
        <p:spPr>
          <a:xfrm>
            <a:off x="254550" y="1332075"/>
            <a:ext cx="8520600" cy="3416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Short term effects- pyrogenic response</a:t>
            </a:r>
            <a:endParaRPr/>
          </a:p>
          <a:p>
            <a:pPr indent="0" lvl="0" marL="0" rtl="0" algn="l">
              <a:spcBef>
                <a:spcPts val="1600"/>
              </a:spcBef>
              <a:spcAft>
                <a:spcPts val="1600"/>
              </a:spcAft>
              <a:buNone/>
            </a:pPr>
            <a:r>
              <a:rPr lang="en"/>
              <a:t>Long term effect- diabetes, high blood pressure, Cushings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Exploration 3 Homeostasis in other organisms</a:t>
            </a:r>
            <a:endParaRPr/>
          </a:p>
        </p:txBody>
      </p:sp>
      <p:sp>
        <p:nvSpPr>
          <p:cNvPr id="363" name="Google Shape;363;p60"/>
          <p:cNvSpPr txBox="1"/>
          <p:nvPr>
            <p:ph idx="1" type="body"/>
          </p:nvPr>
        </p:nvSpPr>
        <p:spPr>
          <a:xfrm>
            <a:off x="311700" y="1152475"/>
            <a:ext cx="8520600" cy="3416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Gas exchange in plants</a:t>
            </a:r>
            <a:endParaRPr/>
          </a:p>
          <a:p>
            <a:pPr indent="0" lvl="0" marL="0" rtl="0" algn="l">
              <a:spcBef>
                <a:spcPts val="1600"/>
              </a:spcBef>
              <a:spcAft>
                <a:spcPts val="0"/>
              </a:spcAft>
              <a:buNone/>
            </a:pPr>
            <a:r>
              <a:rPr lang="en"/>
              <a:t>Plant response to drought</a:t>
            </a:r>
            <a:endParaRPr/>
          </a:p>
          <a:p>
            <a:pPr indent="0" lvl="0" marL="0" rtl="0" algn="l">
              <a:spcBef>
                <a:spcPts val="1600"/>
              </a:spcBef>
              <a:spcAft>
                <a:spcPts val="0"/>
              </a:spcAft>
              <a:buNone/>
            </a:pPr>
            <a:r>
              <a:rPr lang="en"/>
              <a:t>Thermoregulation</a:t>
            </a:r>
            <a:endParaRPr/>
          </a:p>
          <a:p>
            <a:pPr indent="0" lvl="0" marL="0" rtl="0" algn="l">
              <a:spcBef>
                <a:spcPts val="1600"/>
              </a:spcBef>
              <a:spcAft>
                <a:spcPts val="0"/>
              </a:spcAft>
              <a:buNone/>
            </a:pPr>
            <a:r>
              <a:rPr lang="en"/>
              <a:t>Osmoregulation</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Unit 1 lesson 4 Bioengineering</a:t>
            </a:r>
            <a:endParaRPr/>
          </a:p>
        </p:txBody>
      </p:sp>
      <p:sp>
        <p:nvSpPr>
          <p:cNvPr id="369" name="Google Shape;369;p6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Technology in the human body- cost benefit analysis</a:t>
            </a:r>
            <a:endParaRPr/>
          </a:p>
          <a:p>
            <a:pPr indent="0" lvl="0" marL="0" rtl="0" algn="l">
              <a:spcBef>
                <a:spcPts val="1600"/>
              </a:spcBef>
              <a:spcAft>
                <a:spcPts val="0"/>
              </a:spcAft>
              <a:buNone/>
            </a:pPr>
            <a:r>
              <a:rPr lang="en"/>
              <a:t>	Ex cochlear implants</a:t>
            </a:r>
            <a:endParaRPr/>
          </a:p>
          <a:p>
            <a:pPr indent="0" lvl="0" marL="0" rtl="0" algn="l">
              <a:spcBef>
                <a:spcPts val="1600"/>
              </a:spcBef>
              <a:spcAft>
                <a:spcPts val="1600"/>
              </a:spcAft>
              <a:buNone/>
            </a:pPr>
            <a:r>
              <a:rPr lang="en"/>
              <a:t>Emergency medicine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What is a system?</a:t>
            </a:r>
            <a:endParaRPr/>
          </a:p>
        </p:txBody>
      </p:sp>
      <p:sp>
        <p:nvSpPr>
          <p:cNvPr id="80" name="Google Shape;80;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Interacting components that work TOGETHER.</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Google Shape;374;p62"/>
          <p:cNvSpPr txBox="1"/>
          <p:nvPr>
            <p:ph type="title"/>
          </p:nvPr>
        </p:nvSpPr>
        <p:spPr>
          <a:xfrm>
            <a:off x="0" y="595950"/>
            <a:ext cx="4401600" cy="203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Engineering Design</a:t>
            </a:r>
            <a:endParaRPr/>
          </a:p>
          <a:p>
            <a:pPr indent="0" lvl="0" marL="0" rtl="0" algn="ctr">
              <a:spcBef>
                <a:spcPts val="0"/>
              </a:spcBef>
              <a:spcAft>
                <a:spcPts val="0"/>
              </a:spcAft>
              <a:buNone/>
            </a:pPr>
            <a:r>
              <a:rPr lang="en"/>
              <a:t>Process</a:t>
            </a:r>
            <a:endParaRPr/>
          </a:p>
        </p:txBody>
      </p:sp>
      <p:sp>
        <p:nvSpPr>
          <p:cNvPr id="375" name="Google Shape;375;p6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76" name="Google Shape;376;p62"/>
          <p:cNvPicPr preferRelativeResize="0"/>
          <p:nvPr/>
        </p:nvPicPr>
        <p:blipFill>
          <a:blip r:embed="rId3">
            <a:alphaModFix/>
          </a:blip>
          <a:stretch>
            <a:fillRect/>
          </a:stretch>
        </p:blipFill>
        <p:spPr>
          <a:xfrm>
            <a:off x="4588575" y="0"/>
            <a:ext cx="3905250" cy="514350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u="sng"/>
              <a:t>Properties of a system</a:t>
            </a:r>
            <a:endParaRPr u="sng"/>
          </a:p>
        </p:txBody>
      </p:sp>
      <p:sp>
        <p:nvSpPr>
          <p:cNvPr id="86" name="Google Shape;86;p18"/>
          <p:cNvSpPr txBox="1"/>
          <p:nvPr>
            <p:ph idx="1" type="body"/>
          </p:nvPr>
        </p:nvSpPr>
        <p:spPr>
          <a:xfrm>
            <a:off x="311700" y="1877475"/>
            <a:ext cx="8520600" cy="26913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Boundaries and components</a:t>
            </a:r>
            <a:endParaRPr sz="2400"/>
          </a:p>
          <a:p>
            <a:pPr indent="-381000" lvl="0" marL="457200" rtl="0" algn="l">
              <a:spcBef>
                <a:spcPts val="0"/>
              </a:spcBef>
              <a:spcAft>
                <a:spcPts val="0"/>
              </a:spcAft>
              <a:buSzPts val="2400"/>
              <a:buChar char="●"/>
            </a:pPr>
            <a:r>
              <a:rPr lang="en" sz="2400"/>
              <a:t>Inputs and outputs</a:t>
            </a:r>
            <a:endParaRPr sz="2400"/>
          </a:p>
          <a:p>
            <a:pPr indent="-381000" lvl="0" marL="457200" rtl="0" algn="l">
              <a:spcBef>
                <a:spcPts val="0"/>
              </a:spcBef>
              <a:spcAft>
                <a:spcPts val="0"/>
              </a:spcAft>
              <a:buSzPts val="2400"/>
              <a:buChar char="●"/>
            </a:pPr>
            <a:r>
              <a:rPr lang="en" sz="2400"/>
              <a:t>Open vs Closed systems</a:t>
            </a:r>
            <a:endParaRPr sz="2400"/>
          </a:p>
          <a:p>
            <a:pPr indent="-381000" lvl="0" marL="457200" rtl="0" algn="l">
              <a:spcBef>
                <a:spcPts val="0"/>
              </a:spcBef>
              <a:spcAft>
                <a:spcPts val="0"/>
              </a:spcAft>
              <a:buSzPts val="2400"/>
              <a:buChar char="●"/>
            </a:pPr>
            <a:r>
              <a:rPr lang="en" sz="2400"/>
              <a:t>Controls</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Boundaries and components</a:t>
            </a:r>
            <a:endParaRPr/>
          </a:p>
        </p:txBody>
      </p:sp>
      <p:sp>
        <p:nvSpPr>
          <p:cNvPr id="92" name="Google Shape;92;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Boundary is what separates something from the environment.</a:t>
            </a:r>
            <a:endParaRPr/>
          </a:p>
          <a:p>
            <a:pPr indent="0" lvl="0" marL="0" rtl="0" algn="l">
              <a:spcBef>
                <a:spcPts val="1600"/>
              </a:spcBef>
              <a:spcAft>
                <a:spcPts val="0"/>
              </a:spcAft>
              <a:buNone/>
            </a:pPr>
            <a:r>
              <a:rPr lang="en"/>
              <a:t>A component is a part of the system. Each has a function (or multiple functions)</a:t>
            </a:r>
            <a:endParaRPr/>
          </a:p>
          <a:p>
            <a:pPr indent="0" lvl="0" marL="0" rtl="0" algn="l">
              <a:spcBef>
                <a:spcPts val="1600"/>
              </a:spcBef>
              <a:spcAft>
                <a:spcPts val="0"/>
              </a:spcAft>
              <a:buNone/>
            </a:pPr>
            <a:r>
              <a:rPr lang="en"/>
              <a:t>What is the boundary and components of a cell phone?</a:t>
            </a:r>
            <a:endParaRPr/>
          </a:p>
          <a:p>
            <a:pPr indent="0" lvl="0" marL="0" rtl="0" algn="l">
              <a:spcBef>
                <a:spcPts val="1600"/>
              </a:spcBef>
              <a:spcAft>
                <a:spcPts val="0"/>
              </a:spcAft>
              <a:buNone/>
            </a:pPr>
            <a:r>
              <a:rPr lang="en"/>
              <a:t>What about your body?</a:t>
            </a:r>
            <a:endParaRPr/>
          </a:p>
          <a:p>
            <a:pPr indent="0" lvl="0" marL="0" rtl="0" algn="l">
              <a:spcBef>
                <a:spcPts val="1600"/>
              </a:spcBef>
              <a:spcAft>
                <a:spcPts val="1600"/>
              </a:spcAft>
              <a:buNone/>
            </a:pPr>
            <a:r>
              <a:rPr lang="en"/>
              <a:t>Is the earth a system? What about it boundary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Open vs Closed systems</a:t>
            </a:r>
            <a:endParaRPr/>
          </a:p>
        </p:txBody>
      </p:sp>
      <p:sp>
        <p:nvSpPr>
          <p:cNvPr id="98" name="Google Shape;98;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Open- the inputs and outputs flow into and out of the system</a:t>
            </a:r>
            <a:endParaRPr/>
          </a:p>
          <a:p>
            <a:pPr indent="0" lvl="0" marL="0" rtl="0" algn="l">
              <a:spcBef>
                <a:spcPts val="1600"/>
              </a:spcBef>
              <a:spcAft>
                <a:spcPts val="0"/>
              </a:spcAft>
              <a:buNone/>
            </a:pPr>
            <a:r>
              <a:rPr lang="en"/>
              <a:t>Closed- has limits</a:t>
            </a:r>
            <a:endParaRPr/>
          </a:p>
          <a:p>
            <a:pPr indent="0" lvl="0" marL="0" rtl="0" algn="l">
              <a:spcBef>
                <a:spcPts val="1600"/>
              </a:spcBef>
              <a:spcAft>
                <a:spcPts val="0"/>
              </a:spcAft>
              <a:buNone/>
            </a:pPr>
            <a:r>
              <a:rPr lang="en"/>
              <a:t>Isolated- there is no flow from the system to the environment</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What type of system is your body?</a:t>
            </a:r>
            <a:endParaRPr/>
          </a:p>
          <a:p>
            <a:pPr indent="0" lvl="0" marL="0" rtl="0" algn="l">
              <a:spcBef>
                <a:spcPts val="1600"/>
              </a:spcBef>
              <a:spcAft>
                <a:spcPts val="1600"/>
              </a:spcAft>
              <a:buNone/>
            </a:pPr>
            <a:r>
              <a:rPr lang="en"/>
              <a:t>What about your phone?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Feedback</a:t>
            </a:r>
            <a:endParaRPr/>
          </a:p>
        </p:txBody>
      </p:sp>
      <p:sp>
        <p:nvSpPr>
          <p:cNvPr id="104" name="Google Shape;104;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Any information that is returned to the system</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