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10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2C32F5-F466-4859-A0C1-36FFAE8FACA5}"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3000611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2C32F5-F466-4859-A0C1-36FFAE8FACA5}"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1935679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2C32F5-F466-4859-A0C1-36FFAE8FACA5}"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2240112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2C32F5-F466-4859-A0C1-36FFAE8FACA5}"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4066069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2C32F5-F466-4859-A0C1-36FFAE8FACA5}"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3442721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2C32F5-F466-4859-A0C1-36FFAE8FACA5}"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1375817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2C32F5-F466-4859-A0C1-36FFAE8FACA5}" type="datetimeFigureOut">
              <a:rPr lang="en-US" smtClean="0"/>
              <a:t>10/10/2017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3742455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2C32F5-F466-4859-A0C1-36FFAE8FACA5}" type="datetimeFigureOut">
              <a:rPr lang="en-US" smtClean="0"/>
              <a:t>10/10/2017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1730994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2C32F5-F466-4859-A0C1-36FFAE8FACA5}" type="datetimeFigureOut">
              <a:rPr lang="en-US" smtClean="0"/>
              <a:t>10/10/2017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387608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2C32F5-F466-4859-A0C1-36FFAE8FACA5}"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460600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2C32F5-F466-4859-A0C1-36FFAE8FACA5}"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3996758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2C32F5-F466-4859-A0C1-36FFAE8FACA5}" type="datetimeFigureOut">
              <a:rPr lang="en-US" smtClean="0"/>
              <a:t>10/10/2017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06276E-252D-45C4-B661-CEE306D73B12}" type="slidenum">
              <a:rPr lang="en-US" smtClean="0"/>
              <a:t>‹#›</a:t>
            </a:fld>
            <a:endParaRPr lang="en-US"/>
          </a:p>
        </p:txBody>
      </p:sp>
    </p:spTree>
    <p:extLst>
      <p:ext uri="{BB962C8B-B14F-4D97-AF65-F5344CB8AC3E}">
        <p14:creationId xmlns:p14="http://schemas.microsoft.com/office/powerpoint/2010/main" val="3208922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601320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altLang="en-US">
                <a:solidFill>
                  <a:schemeClr val="tx1"/>
                </a:solidFill>
              </a:rPr>
              <a:t>Recording the Crime Scene</a:t>
            </a:r>
          </a:p>
        </p:txBody>
      </p:sp>
      <p:sp>
        <p:nvSpPr>
          <p:cNvPr id="91139" name="Rectangle 3"/>
          <p:cNvSpPr>
            <a:spLocks noGrp="1" noChangeArrowheads="1"/>
          </p:cNvSpPr>
          <p:nvPr>
            <p:ph type="body" idx="1"/>
          </p:nvPr>
        </p:nvSpPr>
        <p:spPr/>
        <p:txBody>
          <a:bodyPr>
            <a:normAutofit lnSpcReduction="10000"/>
          </a:bodyPr>
          <a:lstStyle/>
          <a:p>
            <a:pPr>
              <a:lnSpc>
                <a:spcPct val="90000"/>
              </a:lnSpc>
            </a:pPr>
            <a:r>
              <a:rPr lang="en-US" altLang="en-US" sz="2800">
                <a:solidFill>
                  <a:schemeClr val="tx1"/>
                </a:solidFill>
              </a:rPr>
              <a:t>Investigators have only a limited amount of time to work a crime site in its untouched state. </a:t>
            </a:r>
          </a:p>
          <a:p>
            <a:pPr>
              <a:lnSpc>
                <a:spcPct val="90000"/>
              </a:lnSpc>
            </a:pPr>
            <a:r>
              <a:rPr lang="en-US" altLang="en-US" sz="2800">
                <a:solidFill>
                  <a:schemeClr val="tx1"/>
                </a:solidFill>
              </a:rPr>
              <a:t>The opportunity to permanently record the scene in its original state must not be lost. </a:t>
            </a:r>
          </a:p>
          <a:p>
            <a:pPr>
              <a:lnSpc>
                <a:spcPct val="90000"/>
              </a:lnSpc>
            </a:pPr>
            <a:r>
              <a:rPr lang="en-US" altLang="en-US" sz="2800">
                <a:solidFill>
                  <a:schemeClr val="tx1"/>
                </a:solidFill>
              </a:rPr>
              <a:t>Such records will not only prove useful during the subsequent investigation but are also required for presentation at a trial in order to document the condition of the crime site and to delineate the location of physical evidence.</a:t>
            </a:r>
            <a:r>
              <a:rPr lang="en-US" altLang="en-US" sz="2800" b="0">
                <a:solidFill>
                  <a:schemeClr val="tx1"/>
                </a:solidFill>
                <a:latin typeface="New Century Schlbk" charset="0"/>
              </a:rPr>
              <a:t> </a:t>
            </a:r>
          </a:p>
          <a:p>
            <a:pPr>
              <a:lnSpc>
                <a:spcPct val="90000"/>
              </a:lnSpc>
            </a:pPr>
            <a:r>
              <a:rPr lang="en-US" altLang="en-US" sz="2800">
                <a:solidFill>
                  <a:schemeClr val="tx1"/>
                </a:solidFill>
              </a:rPr>
              <a:t>Every step of the investigation should be documented thoroughly with an appropriate method.</a:t>
            </a:r>
            <a:endParaRPr lang="en-US" altLang="en-US" sz="2400">
              <a:solidFill>
                <a:schemeClr val="tx1"/>
              </a:solidFill>
            </a:endParaRPr>
          </a:p>
          <a:p>
            <a:pPr>
              <a:lnSpc>
                <a:spcPct val="90000"/>
              </a:lnSpc>
            </a:pPr>
            <a:endParaRPr lang="en-US" altLang="en-US" sz="2400">
              <a:solidFill>
                <a:schemeClr val="tx1"/>
              </a:solidFill>
            </a:endParaRPr>
          </a:p>
        </p:txBody>
      </p:sp>
    </p:spTree>
    <p:extLst>
      <p:ext uri="{BB962C8B-B14F-4D97-AF65-F5344CB8AC3E}">
        <p14:creationId xmlns:p14="http://schemas.microsoft.com/office/powerpoint/2010/main" val="9432691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altLang="en-US">
                <a:solidFill>
                  <a:schemeClr val="tx1"/>
                </a:solidFill>
              </a:rPr>
              <a:t>The Preliminary Exam</a:t>
            </a:r>
          </a:p>
        </p:txBody>
      </p:sp>
      <p:sp>
        <p:nvSpPr>
          <p:cNvPr id="76803" name="Rectangle 3"/>
          <p:cNvSpPr>
            <a:spLocks noGrp="1" noChangeArrowheads="1"/>
          </p:cNvSpPr>
          <p:nvPr>
            <p:ph type="body" idx="1"/>
          </p:nvPr>
        </p:nvSpPr>
        <p:spPr>
          <a:xfrm>
            <a:off x="685800" y="1219200"/>
            <a:ext cx="8153400" cy="4953000"/>
          </a:xfrm>
        </p:spPr>
        <p:txBody>
          <a:bodyPr>
            <a:normAutofit lnSpcReduction="10000"/>
          </a:bodyPr>
          <a:lstStyle/>
          <a:p>
            <a:pPr>
              <a:lnSpc>
                <a:spcPct val="90000"/>
              </a:lnSpc>
            </a:pPr>
            <a:r>
              <a:rPr lang="en-US" altLang="en-US" sz="2600">
                <a:solidFill>
                  <a:schemeClr val="tx1"/>
                </a:solidFill>
              </a:rPr>
              <a:t>A lead investigator will start the process of evaluating the area. </a:t>
            </a:r>
          </a:p>
          <a:p>
            <a:pPr lvl="1">
              <a:lnSpc>
                <a:spcPct val="90000"/>
              </a:lnSpc>
            </a:pPr>
            <a:r>
              <a:rPr lang="en-US" altLang="en-US" sz="2600">
                <a:solidFill>
                  <a:schemeClr val="tx1"/>
                </a:solidFill>
              </a:rPr>
              <a:t>First, the boundaries of the scene must be determined</a:t>
            </a:r>
          </a:p>
          <a:p>
            <a:pPr lvl="1">
              <a:lnSpc>
                <a:spcPct val="90000"/>
              </a:lnSpc>
            </a:pPr>
            <a:r>
              <a:rPr lang="en-US" altLang="en-US" sz="2600">
                <a:solidFill>
                  <a:schemeClr val="tx1"/>
                </a:solidFill>
              </a:rPr>
              <a:t>Followed by the establishment of the perpetrator’s path of entry and exit.</a:t>
            </a:r>
          </a:p>
          <a:p>
            <a:pPr lvl="1">
              <a:lnSpc>
                <a:spcPct val="90000"/>
              </a:lnSpc>
            </a:pPr>
            <a:r>
              <a:rPr lang="en-US" altLang="en-US" sz="2600">
                <a:solidFill>
                  <a:schemeClr val="tx1"/>
                </a:solidFill>
              </a:rPr>
              <a:t>The investigator then proceeds with an initial walk-through of the scene to gain an overview of the situation and develop a strategy for the systematic examination and documentation of the entire crime scene.</a:t>
            </a:r>
          </a:p>
          <a:p>
            <a:pPr>
              <a:lnSpc>
                <a:spcPct val="90000"/>
              </a:lnSpc>
            </a:pPr>
            <a:r>
              <a:rPr lang="en-US" altLang="en-US" sz="2600">
                <a:solidFill>
                  <a:schemeClr val="tx1"/>
                </a:solidFill>
              </a:rPr>
              <a:t>This is done before processing the crime scene for physical evidence.</a:t>
            </a:r>
            <a:endParaRPr lang="en-US" altLang="en-US" sz="2400">
              <a:solidFill>
                <a:schemeClr val="tx1"/>
              </a:solidFill>
            </a:endParaRPr>
          </a:p>
        </p:txBody>
      </p:sp>
    </p:spTree>
    <p:extLst>
      <p:ext uri="{BB962C8B-B14F-4D97-AF65-F5344CB8AC3E}">
        <p14:creationId xmlns:p14="http://schemas.microsoft.com/office/powerpoint/2010/main" val="6643581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altLang="en-US">
                <a:solidFill>
                  <a:schemeClr val="tx1"/>
                </a:solidFill>
              </a:rPr>
              <a:t>The Search</a:t>
            </a:r>
          </a:p>
        </p:txBody>
      </p:sp>
      <p:sp>
        <p:nvSpPr>
          <p:cNvPr id="88067" name="Rectangle 3"/>
          <p:cNvSpPr>
            <a:spLocks noGrp="1" noChangeArrowheads="1"/>
          </p:cNvSpPr>
          <p:nvPr>
            <p:ph type="body" idx="1"/>
          </p:nvPr>
        </p:nvSpPr>
        <p:spPr/>
        <p:txBody>
          <a:bodyPr>
            <a:normAutofit lnSpcReduction="10000"/>
          </a:bodyPr>
          <a:lstStyle/>
          <a:p>
            <a:pPr>
              <a:lnSpc>
                <a:spcPct val="90000"/>
              </a:lnSpc>
            </a:pPr>
            <a:r>
              <a:rPr lang="en-US" altLang="en-US" sz="2800">
                <a:solidFill>
                  <a:schemeClr val="tx1"/>
                </a:solidFill>
              </a:rPr>
              <a:t>The search for physical evidence at a crime scene must be thorough and systematic. </a:t>
            </a:r>
          </a:p>
          <a:p>
            <a:pPr>
              <a:lnSpc>
                <a:spcPct val="90000"/>
              </a:lnSpc>
            </a:pPr>
            <a:r>
              <a:rPr lang="en-US" altLang="en-US" sz="2800">
                <a:solidFill>
                  <a:schemeClr val="tx1"/>
                </a:solidFill>
              </a:rPr>
              <a:t>The search pattern selected will normally depend on the size and locale of the scene and the number of collectors participating in the search.</a:t>
            </a:r>
          </a:p>
          <a:p>
            <a:pPr>
              <a:lnSpc>
                <a:spcPct val="90000"/>
              </a:lnSpc>
            </a:pPr>
            <a:r>
              <a:rPr lang="en-US" altLang="en-US" sz="2800">
                <a:solidFill>
                  <a:schemeClr val="tx1"/>
                </a:solidFill>
              </a:rPr>
              <a:t>For a factual, unbiased reconstruction of the crime, the investigator, relying upon his or her training and experience, must not overlook any pertinent evidence.</a:t>
            </a:r>
            <a:r>
              <a:rPr lang="en-US" altLang="en-US" sz="2800" b="0">
                <a:solidFill>
                  <a:schemeClr val="tx1"/>
                </a:solidFill>
                <a:latin typeface="New Century Schlbk" charset="0"/>
              </a:rPr>
              <a:t> </a:t>
            </a:r>
            <a:endParaRPr lang="en-US" altLang="en-US" sz="2800">
              <a:solidFill>
                <a:schemeClr val="tx1"/>
              </a:solidFill>
            </a:endParaRPr>
          </a:p>
          <a:p>
            <a:pPr>
              <a:lnSpc>
                <a:spcPct val="90000"/>
              </a:lnSpc>
            </a:pPr>
            <a:r>
              <a:rPr lang="en-US" altLang="en-US" sz="2800">
                <a:solidFill>
                  <a:schemeClr val="tx1"/>
                </a:solidFill>
              </a:rPr>
              <a:t>Physical evidence can be anything from massive objects to microscopic traces. </a:t>
            </a:r>
          </a:p>
          <a:p>
            <a:pPr>
              <a:lnSpc>
                <a:spcPct val="90000"/>
              </a:lnSpc>
            </a:pPr>
            <a:endParaRPr lang="en-US" altLang="en-US" sz="2800">
              <a:solidFill>
                <a:schemeClr val="tx1"/>
              </a:solidFill>
            </a:endParaRPr>
          </a:p>
          <a:p>
            <a:pPr>
              <a:lnSpc>
                <a:spcPct val="90000"/>
              </a:lnSpc>
            </a:pPr>
            <a:endParaRPr lang="en-US" altLang="en-US" sz="2800">
              <a:solidFill>
                <a:schemeClr val="tx1"/>
              </a:solidFill>
            </a:endParaRPr>
          </a:p>
        </p:txBody>
      </p:sp>
    </p:spTree>
    <p:extLst>
      <p:ext uri="{BB962C8B-B14F-4D97-AF65-F5344CB8AC3E}">
        <p14:creationId xmlns:p14="http://schemas.microsoft.com/office/powerpoint/2010/main" val="531278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altLang="en-US">
                <a:solidFill>
                  <a:schemeClr val="tx1"/>
                </a:solidFill>
              </a:rPr>
              <a:t>The Search</a:t>
            </a:r>
          </a:p>
        </p:txBody>
      </p:sp>
      <p:sp>
        <p:nvSpPr>
          <p:cNvPr id="90115" name="Rectangle 3"/>
          <p:cNvSpPr>
            <a:spLocks noGrp="1" noChangeArrowheads="1"/>
          </p:cNvSpPr>
          <p:nvPr>
            <p:ph type="body" idx="1"/>
          </p:nvPr>
        </p:nvSpPr>
        <p:spPr/>
        <p:txBody>
          <a:bodyPr/>
          <a:lstStyle/>
          <a:p>
            <a:pPr>
              <a:lnSpc>
                <a:spcPct val="90000"/>
              </a:lnSpc>
            </a:pPr>
            <a:r>
              <a:rPr lang="en-US" altLang="en-US">
                <a:solidFill>
                  <a:schemeClr val="tx1"/>
                </a:solidFill>
              </a:rPr>
              <a:t>Often, many items of evidence are clearly visible but others may be detected only through examination at the crime laboratory.</a:t>
            </a:r>
          </a:p>
          <a:p>
            <a:pPr>
              <a:lnSpc>
                <a:spcPct val="90000"/>
              </a:lnSpc>
            </a:pPr>
            <a:r>
              <a:rPr lang="en-US" altLang="en-US">
                <a:solidFill>
                  <a:schemeClr val="tx1"/>
                </a:solidFill>
              </a:rPr>
              <a:t>For this reason, it is important to collect possible carriers of trace evidence, such as clothing, vacuum sweepings, and fingernail scrapings, in addition to more discernible items.</a:t>
            </a:r>
          </a:p>
          <a:p>
            <a:pPr>
              <a:lnSpc>
                <a:spcPct val="90000"/>
              </a:lnSpc>
            </a:pPr>
            <a:endParaRPr lang="en-US" altLang="en-US">
              <a:solidFill>
                <a:schemeClr val="tx1"/>
              </a:solidFill>
            </a:endParaRPr>
          </a:p>
        </p:txBody>
      </p:sp>
    </p:spTree>
    <p:extLst>
      <p:ext uri="{BB962C8B-B14F-4D97-AF65-F5344CB8AC3E}">
        <p14:creationId xmlns:p14="http://schemas.microsoft.com/office/powerpoint/2010/main" val="21960538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altLang="en-US">
                <a:solidFill>
                  <a:schemeClr val="tx1"/>
                </a:solidFill>
              </a:rPr>
              <a:t>Beyond the Crime Scene</a:t>
            </a:r>
          </a:p>
        </p:txBody>
      </p:sp>
      <p:sp>
        <p:nvSpPr>
          <p:cNvPr id="84995" name="Rectangle 3"/>
          <p:cNvSpPr>
            <a:spLocks noGrp="1" noChangeArrowheads="1"/>
          </p:cNvSpPr>
          <p:nvPr>
            <p:ph type="body" idx="1"/>
          </p:nvPr>
        </p:nvSpPr>
        <p:spPr/>
        <p:txBody>
          <a:bodyPr>
            <a:normAutofit lnSpcReduction="10000"/>
          </a:bodyPr>
          <a:lstStyle/>
          <a:p>
            <a:pPr>
              <a:lnSpc>
                <a:spcPct val="80000"/>
              </a:lnSpc>
            </a:pPr>
            <a:r>
              <a:rPr lang="en-US" altLang="en-US" sz="2800">
                <a:solidFill>
                  <a:schemeClr val="tx1"/>
                </a:solidFill>
              </a:rPr>
              <a:t>The search for physical evidence must extend beyond the crime scene to the autopsy room of a deceased victim. </a:t>
            </a:r>
          </a:p>
          <a:p>
            <a:pPr>
              <a:lnSpc>
                <a:spcPct val="80000"/>
              </a:lnSpc>
            </a:pPr>
            <a:r>
              <a:rPr lang="en-US" altLang="en-US" sz="2800">
                <a:solidFill>
                  <a:schemeClr val="tx1"/>
                </a:solidFill>
              </a:rPr>
              <a:t>Here, the medical examiner or coroner will carefully examine the victim to establish a cause and manner of death. </a:t>
            </a:r>
          </a:p>
          <a:p>
            <a:pPr>
              <a:lnSpc>
                <a:spcPct val="80000"/>
              </a:lnSpc>
            </a:pPr>
            <a:r>
              <a:rPr lang="en-US" altLang="en-US" sz="2800">
                <a:solidFill>
                  <a:schemeClr val="tx1"/>
                </a:solidFill>
              </a:rPr>
              <a:t>As a matter of routine, tissues and organs will be retained for pathological and toxicological examination. </a:t>
            </a:r>
          </a:p>
          <a:p>
            <a:pPr>
              <a:lnSpc>
                <a:spcPct val="80000"/>
              </a:lnSpc>
            </a:pPr>
            <a:r>
              <a:rPr lang="en-US" altLang="en-US" sz="2800">
                <a:solidFill>
                  <a:schemeClr val="tx1"/>
                </a:solidFill>
              </a:rPr>
              <a:t>At the same time, arrangements must be made between the examiner and investigator to secure a variety of items that may be obtainable from the body for laboratory examination. </a:t>
            </a:r>
            <a:endParaRPr lang="en-US" altLang="en-US" sz="2400">
              <a:solidFill>
                <a:schemeClr val="tx1"/>
              </a:solidFill>
            </a:endParaRPr>
          </a:p>
        </p:txBody>
      </p:sp>
    </p:spTree>
    <p:extLst>
      <p:ext uri="{BB962C8B-B14F-4D97-AF65-F5344CB8AC3E}">
        <p14:creationId xmlns:p14="http://schemas.microsoft.com/office/powerpoint/2010/main" val="16973347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altLang="en-US">
                <a:solidFill>
                  <a:schemeClr val="tx1"/>
                </a:solidFill>
              </a:rPr>
              <a:t>Beyond The Crime Scene</a:t>
            </a:r>
          </a:p>
        </p:txBody>
      </p:sp>
      <p:sp>
        <p:nvSpPr>
          <p:cNvPr id="92163" name="Rectangle 3"/>
          <p:cNvSpPr>
            <a:spLocks noGrp="1" noChangeArrowheads="1"/>
          </p:cNvSpPr>
          <p:nvPr>
            <p:ph type="body" idx="1"/>
          </p:nvPr>
        </p:nvSpPr>
        <p:spPr/>
        <p:txBody>
          <a:bodyPr>
            <a:normAutofit lnSpcReduction="10000"/>
          </a:bodyPr>
          <a:lstStyle/>
          <a:p>
            <a:pPr>
              <a:lnSpc>
                <a:spcPct val="90000"/>
              </a:lnSpc>
              <a:tabLst>
                <a:tab pos="1366838" algn="l"/>
              </a:tabLst>
            </a:pPr>
            <a:r>
              <a:rPr lang="en-US" altLang="en-US" sz="2800">
                <a:solidFill>
                  <a:schemeClr val="tx1"/>
                </a:solidFill>
              </a:rPr>
              <a:t>The following are to be collected and sent to the forensic laboratory:</a:t>
            </a:r>
          </a:p>
          <a:p>
            <a:pPr>
              <a:lnSpc>
                <a:spcPct val="90000"/>
              </a:lnSpc>
              <a:buFontTx/>
              <a:buNone/>
              <a:tabLst>
                <a:tab pos="1366838" algn="l"/>
              </a:tabLst>
            </a:pPr>
            <a:r>
              <a:rPr lang="en-US" altLang="en-US" sz="2800">
                <a:solidFill>
                  <a:schemeClr val="tx1"/>
                </a:solidFill>
              </a:rPr>
              <a:t>		1.	Victim’s clothing</a:t>
            </a:r>
          </a:p>
          <a:p>
            <a:pPr marL="923925" lvl="1" indent="0">
              <a:lnSpc>
                <a:spcPct val="90000"/>
              </a:lnSpc>
              <a:buFontTx/>
              <a:buNone/>
              <a:tabLst>
                <a:tab pos="1366838" algn="l"/>
              </a:tabLst>
            </a:pPr>
            <a:r>
              <a:rPr lang="en-US" altLang="en-US">
                <a:solidFill>
                  <a:schemeClr val="tx1"/>
                </a:solidFill>
              </a:rPr>
              <a:t>	2. 	Fingernail scrapings</a:t>
            </a:r>
          </a:p>
          <a:p>
            <a:pPr>
              <a:lnSpc>
                <a:spcPct val="90000"/>
              </a:lnSpc>
              <a:buFontTx/>
              <a:buNone/>
              <a:tabLst>
                <a:tab pos="1366838" algn="l"/>
              </a:tabLst>
            </a:pPr>
            <a:r>
              <a:rPr lang="en-US" altLang="en-US" sz="2800">
                <a:solidFill>
                  <a:schemeClr val="tx1"/>
                </a:solidFill>
              </a:rPr>
              <a:t>		3.  Head and pubic hairs</a:t>
            </a:r>
          </a:p>
          <a:p>
            <a:pPr>
              <a:lnSpc>
                <a:spcPct val="90000"/>
              </a:lnSpc>
              <a:buFontTx/>
              <a:buNone/>
              <a:tabLst>
                <a:tab pos="1366838" algn="l"/>
              </a:tabLst>
            </a:pPr>
            <a:r>
              <a:rPr lang="en-US" altLang="en-US" sz="2800">
                <a:solidFill>
                  <a:schemeClr val="tx1"/>
                </a:solidFill>
              </a:rPr>
              <a:t>		4.  Blood (for DNA typing purposes)</a:t>
            </a:r>
          </a:p>
          <a:p>
            <a:pPr>
              <a:lnSpc>
                <a:spcPct val="90000"/>
              </a:lnSpc>
              <a:buFontTx/>
              <a:buNone/>
              <a:tabLst>
                <a:tab pos="1366838" algn="l"/>
              </a:tabLst>
            </a:pPr>
            <a:r>
              <a:rPr lang="en-US" altLang="en-US" sz="2800">
                <a:solidFill>
                  <a:schemeClr val="tx1"/>
                </a:solidFill>
              </a:rPr>
              <a:t>		5.	Vaginal, anal, and oral swabs (in sex-		related crimes)</a:t>
            </a:r>
          </a:p>
          <a:p>
            <a:pPr>
              <a:lnSpc>
                <a:spcPct val="90000"/>
              </a:lnSpc>
              <a:buFontTx/>
              <a:buNone/>
              <a:tabLst>
                <a:tab pos="1366838" algn="l"/>
              </a:tabLst>
            </a:pPr>
            <a:r>
              <a:rPr lang="en-US" altLang="en-US" sz="2800">
                <a:solidFill>
                  <a:schemeClr val="tx1"/>
                </a:solidFill>
              </a:rPr>
              <a:t>		6.	Recovered bullets from the body</a:t>
            </a:r>
          </a:p>
          <a:p>
            <a:pPr>
              <a:lnSpc>
                <a:spcPct val="90000"/>
              </a:lnSpc>
              <a:buFontTx/>
              <a:buNone/>
              <a:tabLst>
                <a:tab pos="1366838" algn="l"/>
              </a:tabLst>
            </a:pPr>
            <a:r>
              <a:rPr lang="en-US" altLang="en-US" sz="2800">
                <a:solidFill>
                  <a:schemeClr val="tx1"/>
                </a:solidFill>
              </a:rPr>
              <a:t>		7.	Hand swabs from shooting victims 			(for gunshot residue analysis)</a:t>
            </a:r>
          </a:p>
          <a:p>
            <a:pPr>
              <a:lnSpc>
                <a:spcPct val="80000"/>
              </a:lnSpc>
              <a:tabLst>
                <a:tab pos="1366838" algn="l"/>
              </a:tabLst>
            </a:pPr>
            <a:endParaRPr lang="en-US" altLang="en-US" sz="2400">
              <a:solidFill>
                <a:schemeClr val="tx1"/>
              </a:solidFill>
            </a:endParaRPr>
          </a:p>
        </p:txBody>
      </p:sp>
    </p:spTree>
    <p:extLst>
      <p:ext uri="{BB962C8B-B14F-4D97-AF65-F5344CB8AC3E}">
        <p14:creationId xmlns:p14="http://schemas.microsoft.com/office/powerpoint/2010/main" val="35496128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altLang="en-US">
                <a:solidFill>
                  <a:schemeClr val="tx1"/>
                </a:solidFill>
              </a:rPr>
              <a:t>Packaging</a:t>
            </a:r>
          </a:p>
        </p:txBody>
      </p:sp>
      <p:sp>
        <p:nvSpPr>
          <p:cNvPr id="78851" name="Rectangle 3"/>
          <p:cNvSpPr>
            <a:spLocks noGrp="1" noChangeArrowheads="1"/>
          </p:cNvSpPr>
          <p:nvPr>
            <p:ph type="body" idx="1"/>
          </p:nvPr>
        </p:nvSpPr>
        <p:spPr/>
        <p:txBody>
          <a:bodyPr/>
          <a:lstStyle/>
          <a:p>
            <a:r>
              <a:rPr lang="en-US" altLang="en-US" sz="2800">
                <a:solidFill>
                  <a:schemeClr val="tx1"/>
                </a:solidFill>
              </a:rPr>
              <a:t>Each different item or similar items collected at different locations must be placed in separate containers. Packaging evidence separately prevents damage through contact and prevents cross-contamination.</a:t>
            </a:r>
          </a:p>
          <a:p>
            <a:r>
              <a:rPr lang="en-US" altLang="en-US" sz="2800">
                <a:solidFill>
                  <a:schemeClr val="tx1"/>
                </a:solidFill>
              </a:rPr>
              <a:t>The well-prepared evidence collector will arrive at a crime scene with a large assortment of packaging materials and tools ready to encounter any type of situation. </a:t>
            </a:r>
          </a:p>
        </p:txBody>
      </p:sp>
    </p:spTree>
    <p:extLst>
      <p:ext uri="{BB962C8B-B14F-4D97-AF65-F5344CB8AC3E}">
        <p14:creationId xmlns:p14="http://schemas.microsoft.com/office/powerpoint/2010/main" val="35392059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altLang="en-US">
                <a:solidFill>
                  <a:schemeClr val="tx1"/>
                </a:solidFill>
              </a:rPr>
              <a:t>Packaging</a:t>
            </a:r>
          </a:p>
        </p:txBody>
      </p:sp>
      <p:sp>
        <p:nvSpPr>
          <p:cNvPr id="93187" name="Rectangle 3"/>
          <p:cNvSpPr>
            <a:spLocks noGrp="1" noChangeArrowheads="1"/>
          </p:cNvSpPr>
          <p:nvPr>
            <p:ph type="body" idx="1"/>
          </p:nvPr>
        </p:nvSpPr>
        <p:spPr>
          <a:xfrm>
            <a:off x="685800" y="1219200"/>
            <a:ext cx="8153400" cy="4953000"/>
          </a:xfrm>
        </p:spPr>
        <p:txBody>
          <a:bodyPr/>
          <a:lstStyle/>
          <a:p>
            <a:pPr>
              <a:lnSpc>
                <a:spcPct val="90000"/>
              </a:lnSpc>
            </a:pPr>
            <a:r>
              <a:rPr lang="en-US" altLang="en-US" sz="2800">
                <a:solidFill>
                  <a:schemeClr val="tx1"/>
                </a:solidFill>
              </a:rPr>
              <a:t>Forceps and similar tools may have to be used to pick up small items. </a:t>
            </a:r>
          </a:p>
          <a:p>
            <a:pPr>
              <a:lnSpc>
                <a:spcPct val="90000"/>
              </a:lnSpc>
            </a:pPr>
            <a:r>
              <a:rPr lang="en-US" altLang="en-US" sz="2800">
                <a:solidFill>
                  <a:schemeClr val="tx1"/>
                </a:solidFill>
              </a:rPr>
              <a:t>Unbreakable plastic pill bottles with pressure lids are excellent containers for hairs, glass, fibers, and various other kinds of small or trace evidence. </a:t>
            </a:r>
          </a:p>
          <a:p>
            <a:pPr>
              <a:lnSpc>
                <a:spcPct val="90000"/>
              </a:lnSpc>
            </a:pPr>
            <a:r>
              <a:rPr lang="en-US" altLang="en-US" sz="2800">
                <a:solidFill>
                  <a:schemeClr val="tx1"/>
                </a:solidFill>
              </a:rPr>
              <a:t>Alternatively, manila envelopes, screw-cap glass vials, or cardboard pillboxes are adequate containers for most trace evidence encountered at crime sites. </a:t>
            </a:r>
          </a:p>
          <a:p>
            <a:pPr>
              <a:lnSpc>
                <a:spcPct val="90000"/>
              </a:lnSpc>
            </a:pPr>
            <a:r>
              <a:rPr lang="en-US" altLang="en-US" sz="2800">
                <a:solidFill>
                  <a:schemeClr val="tx1"/>
                </a:solidFill>
              </a:rPr>
              <a:t>Ordinary mailing envelopes should not be used as evidence containers because powders and fine particles will leak out of their corners. </a:t>
            </a:r>
          </a:p>
        </p:txBody>
      </p:sp>
    </p:spTree>
    <p:extLst>
      <p:ext uri="{BB962C8B-B14F-4D97-AF65-F5344CB8AC3E}">
        <p14:creationId xmlns:p14="http://schemas.microsoft.com/office/powerpoint/2010/main" val="2272818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ltLang="en-US">
                <a:solidFill>
                  <a:schemeClr val="tx1"/>
                </a:solidFill>
              </a:rPr>
              <a:t>Packaging</a:t>
            </a:r>
          </a:p>
        </p:txBody>
      </p:sp>
      <p:sp>
        <p:nvSpPr>
          <p:cNvPr id="96259" name="Rectangle 3"/>
          <p:cNvSpPr>
            <a:spLocks noGrp="1" noChangeArrowheads="1"/>
          </p:cNvSpPr>
          <p:nvPr>
            <p:ph type="body" idx="1"/>
          </p:nvPr>
        </p:nvSpPr>
        <p:spPr/>
        <p:txBody>
          <a:bodyPr>
            <a:normAutofit fontScale="92500"/>
          </a:bodyPr>
          <a:lstStyle/>
          <a:p>
            <a:pPr>
              <a:lnSpc>
                <a:spcPct val="80000"/>
              </a:lnSpc>
            </a:pPr>
            <a:r>
              <a:rPr lang="en-US" altLang="en-US" sz="2800">
                <a:solidFill>
                  <a:schemeClr val="tx1"/>
                </a:solidFill>
              </a:rPr>
              <a:t>Small amounts of trace evidence can also be conveniently packaged in a carefully folded paper, using what is known as a “druggist fold.” </a:t>
            </a:r>
          </a:p>
          <a:p>
            <a:pPr>
              <a:lnSpc>
                <a:spcPct val="80000"/>
              </a:lnSpc>
            </a:pPr>
            <a:r>
              <a:rPr lang="en-US" altLang="en-US" sz="2800">
                <a:solidFill>
                  <a:schemeClr val="tx1"/>
                </a:solidFill>
              </a:rPr>
              <a:t>Although pill bottles, vials, pillboxes, or manila envelopes are good universal containers for most trace evidence, two frequent finds at crime scenes warrant special attention.</a:t>
            </a:r>
          </a:p>
          <a:p>
            <a:pPr>
              <a:lnSpc>
                <a:spcPct val="80000"/>
              </a:lnSpc>
            </a:pPr>
            <a:r>
              <a:rPr lang="en-US" altLang="en-US" sz="2800">
                <a:solidFill>
                  <a:schemeClr val="tx1"/>
                </a:solidFill>
              </a:rPr>
              <a:t>If bloodstained materials are stored in airtight containers, the accumulation of moisture may encourage the growth of mold, which can destroy the evidential value of blood. </a:t>
            </a:r>
          </a:p>
          <a:p>
            <a:pPr>
              <a:lnSpc>
                <a:spcPct val="80000"/>
              </a:lnSpc>
            </a:pPr>
            <a:r>
              <a:rPr lang="en-US" altLang="en-US" sz="2800">
                <a:solidFill>
                  <a:schemeClr val="tx1"/>
                </a:solidFill>
              </a:rPr>
              <a:t>In these instances, wrapping paper, manila envelopes, or paper bags are recommended packaging materials.</a:t>
            </a:r>
            <a:r>
              <a:rPr lang="en-US" altLang="en-US" sz="2800" b="0">
                <a:solidFill>
                  <a:schemeClr val="tx1"/>
                </a:solidFill>
                <a:latin typeface="New Century Schlbk" charset="0"/>
              </a:rPr>
              <a:t> </a:t>
            </a:r>
          </a:p>
        </p:txBody>
      </p:sp>
    </p:spTree>
    <p:extLst>
      <p:ext uri="{BB962C8B-B14F-4D97-AF65-F5344CB8AC3E}">
        <p14:creationId xmlns:p14="http://schemas.microsoft.com/office/powerpoint/2010/main" val="1861409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altLang="en-US">
                <a:solidFill>
                  <a:schemeClr val="tx1"/>
                </a:solidFill>
              </a:rPr>
              <a:t>Chain of Custody</a:t>
            </a:r>
          </a:p>
        </p:txBody>
      </p:sp>
      <p:sp>
        <p:nvSpPr>
          <p:cNvPr id="94211" name="Rectangle 3"/>
          <p:cNvSpPr>
            <a:spLocks noGrp="1" noChangeArrowheads="1"/>
          </p:cNvSpPr>
          <p:nvPr>
            <p:ph type="body" idx="1"/>
          </p:nvPr>
        </p:nvSpPr>
        <p:spPr/>
        <p:txBody>
          <a:bodyPr>
            <a:normAutofit lnSpcReduction="10000"/>
          </a:bodyPr>
          <a:lstStyle/>
          <a:p>
            <a:pPr>
              <a:lnSpc>
                <a:spcPct val="90000"/>
              </a:lnSpc>
            </a:pPr>
            <a:r>
              <a:rPr lang="en-US" altLang="en-US" sz="2800">
                <a:solidFill>
                  <a:schemeClr val="tx1"/>
                </a:solidFill>
              </a:rPr>
              <a:t>Chain of Custody</a:t>
            </a:r>
            <a:r>
              <a:rPr lang="en-US" altLang="en-US" sz="2800" i="1">
                <a:solidFill>
                  <a:schemeClr val="tx1"/>
                </a:solidFill>
              </a:rPr>
              <a:t>—A list of all persons who came into possession of an item of evidence.</a:t>
            </a:r>
          </a:p>
          <a:p>
            <a:pPr>
              <a:lnSpc>
                <a:spcPct val="90000"/>
              </a:lnSpc>
            </a:pPr>
            <a:r>
              <a:rPr lang="en-US" altLang="en-US" sz="2800">
                <a:solidFill>
                  <a:schemeClr val="tx1"/>
                </a:solidFill>
              </a:rPr>
              <a:t>Continuity of possession, or the chain of custody, must be established whenever evidence is presented in court as an exhibit. </a:t>
            </a:r>
          </a:p>
          <a:p>
            <a:pPr>
              <a:lnSpc>
                <a:spcPct val="90000"/>
              </a:lnSpc>
            </a:pPr>
            <a:r>
              <a:rPr lang="en-US" altLang="en-US" sz="2800">
                <a:solidFill>
                  <a:schemeClr val="tx1"/>
                </a:solidFill>
              </a:rPr>
              <a:t>Adherence to standard procedures in recording the location of evidence, marking it for identification, and properly completing evidence submission forms for laboratory analysis is critical to chain of custody.</a:t>
            </a:r>
          </a:p>
          <a:p>
            <a:pPr>
              <a:lnSpc>
                <a:spcPct val="90000"/>
              </a:lnSpc>
            </a:pPr>
            <a:r>
              <a:rPr lang="en-US" altLang="en-US" sz="2800">
                <a:solidFill>
                  <a:schemeClr val="tx1"/>
                </a:solidFill>
              </a:rPr>
              <a:t>This means that every person who handled or examined the evidence and where it is at all times must be accounted for. </a:t>
            </a:r>
          </a:p>
        </p:txBody>
      </p:sp>
    </p:spTree>
    <p:extLst>
      <p:ext uri="{BB962C8B-B14F-4D97-AF65-F5344CB8AC3E}">
        <p14:creationId xmlns:p14="http://schemas.microsoft.com/office/powerpoint/2010/main" val="4088236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lstStyle/>
          <a:p>
            <a:r>
              <a:rPr lang="en-US" altLang="en-US">
                <a:solidFill>
                  <a:schemeClr val="tx1"/>
                </a:solidFill>
              </a:rPr>
              <a:t>THE CRIME SCENE</a:t>
            </a:r>
          </a:p>
        </p:txBody>
      </p:sp>
      <p:sp>
        <p:nvSpPr>
          <p:cNvPr id="2051" name="Rectangle 3"/>
          <p:cNvSpPr>
            <a:spLocks noGrp="1" noChangeArrowheads="1"/>
          </p:cNvSpPr>
          <p:nvPr>
            <p:ph type="subTitle" idx="1"/>
          </p:nvPr>
        </p:nvSpPr>
        <p:spPr>
          <a:xfrm>
            <a:off x="1371600" y="1447800"/>
            <a:ext cx="6400800" cy="1752600"/>
          </a:xfrm>
        </p:spPr>
        <p:txBody>
          <a:bodyPr/>
          <a:lstStyle/>
          <a:p>
            <a:r>
              <a:rPr lang="en-US" altLang="en-US">
                <a:solidFill>
                  <a:schemeClr val="tx1"/>
                </a:solidFill>
              </a:rPr>
              <a:t>Chapter 2</a:t>
            </a:r>
          </a:p>
        </p:txBody>
      </p:sp>
    </p:spTree>
    <p:extLst>
      <p:ext uri="{BB962C8B-B14F-4D97-AF65-F5344CB8AC3E}">
        <p14:creationId xmlns:p14="http://schemas.microsoft.com/office/powerpoint/2010/main" val="18384299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altLang="en-US">
                <a:solidFill>
                  <a:schemeClr val="tx1"/>
                </a:solidFill>
              </a:rPr>
              <a:t>Obtaining Reference Samples</a:t>
            </a:r>
          </a:p>
        </p:txBody>
      </p:sp>
      <p:sp>
        <p:nvSpPr>
          <p:cNvPr id="98307" name="Rectangle 3"/>
          <p:cNvSpPr>
            <a:spLocks noGrp="1" noChangeArrowheads="1"/>
          </p:cNvSpPr>
          <p:nvPr>
            <p:ph type="body" idx="1"/>
          </p:nvPr>
        </p:nvSpPr>
        <p:spPr/>
        <p:txBody>
          <a:bodyPr>
            <a:normAutofit fontScale="92500"/>
          </a:bodyPr>
          <a:lstStyle/>
          <a:p>
            <a:pPr>
              <a:lnSpc>
                <a:spcPct val="80000"/>
              </a:lnSpc>
            </a:pPr>
            <a:r>
              <a:rPr lang="en-US" altLang="en-US" sz="2800">
                <a:solidFill>
                  <a:schemeClr val="tx1"/>
                </a:solidFill>
              </a:rPr>
              <a:t>Standard/Reference Sample</a:t>
            </a:r>
            <a:r>
              <a:rPr lang="en-US" altLang="en-US" sz="2800" i="1">
                <a:solidFill>
                  <a:schemeClr val="tx1"/>
                </a:solidFill>
              </a:rPr>
              <a:t>—Physical evidence whose origin is known, such as blood or hair from a suspect, that can be compared to crime-scene evidence.</a:t>
            </a:r>
          </a:p>
          <a:p>
            <a:pPr>
              <a:lnSpc>
                <a:spcPct val="80000"/>
              </a:lnSpc>
            </a:pPr>
            <a:r>
              <a:rPr lang="en-US" altLang="en-US" sz="2800">
                <a:solidFill>
                  <a:schemeClr val="tx1"/>
                </a:solidFill>
              </a:rPr>
              <a:t>The examination of evidence, whether it is soil, blood, glass, hair, fibers, and so on, often requires comparison with a known standard/reference sample. </a:t>
            </a:r>
          </a:p>
          <a:p>
            <a:pPr>
              <a:lnSpc>
                <a:spcPct val="80000"/>
              </a:lnSpc>
            </a:pPr>
            <a:r>
              <a:rPr lang="en-US" altLang="en-US" sz="2800">
                <a:solidFill>
                  <a:schemeClr val="tx1"/>
                </a:solidFill>
              </a:rPr>
              <a:t>Although most investigators have little difficulty recognizing and collecting relevant crime-scene evidence, few seem aware of the necessity and importance of providing the crime lab with a thorough sampling of standard/reference materials.</a:t>
            </a:r>
          </a:p>
          <a:p>
            <a:pPr>
              <a:lnSpc>
                <a:spcPct val="80000"/>
              </a:lnSpc>
              <a:buFontTx/>
              <a:buNone/>
            </a:pPr>
            <a:r>
              <a:rPr lang="en-US" altLang="en-US" sz="2800">
                <a:solidFill>
                  <a:schemeClr val="tx1"/>
                </a:solidFill>
              </a:rPr>
              <a:t> </a:t>
            </a:r>
            <a:endParaRPr lang="en-US" altLang="en-US" sz="2400">
              <a:solidFill>
                <a:schemeClr val="tx1"/>
              </a:solidFill>
            </a:endParaRPr>
          </a:p>
        </p:txBody>
      </p:sp>
    </p:spTree>
    <p:extLst>
      <p:ext uri="{BB962C8B-B14F-4D97-AF65-F5344CB8AC3E}">
        <p14:creationId xmlns:p14="http://schemas.microsoft.com/office/powerpoint/2010/main" val="10306781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609600" y="228600"/>
            <a:ext cx="8382000" cy="1143000"/>
          </a:xfrm>
        </p:spPr>
        <p:txBody>
          <a:bodyPr/>
          <a:lstStyle/>
          <a:p>
            <a:r>
              <a:rPr lang="en-US" altLang="en-US">
                <a:solidFill>
                  <a:schemeClr val="tx1"/>
                </a:solidFill>
              </a:rPr>
              <a:t>Special Forensic Science Services</a:t>
            </a:r>
          </a:p>
        </p:txBody>
      </p:sp>
      <p:sp>
        <p:nvSpPr>
          <p:cNvPr id="101379" name="Rectangle 3"/>
          <p:cNvSpPr>
            <a:spLocks noGrp="1" noChangeArrowheads="1"/>
          </p:cNvSpPr>
          <p:nvPr>
            <p:ph type="body" idx="1"/>
          </p:nvPr>
        </p:nvSpPr>
        <p:spPr/>
        <p:txBody>
          <a:bodyPr/>
          <a:lstStyle/>
          <a:p>
            <a:pPr>
              <a:lnSpc>
                <a:spcPct val="90000"/>
              </a:lnSpc>
            </a:pPr>
            <a:r>
              <a:rPr lang="en-US" altLang="en-US">
                <a:solidFill>
                  <a:schemeClr val="tx1"/>
                </a:solidFill>
              </a:rPr>
              <a:t>Forensic Pathology involves the investigation of unnatural, unexplained, or violent deaths.</a:t>
            </a:r>
          </a:p>
          <a:p>
            <a:pPr lvl="1">
              <a:lnSpc>
                <a:spcPct val="90000"/>
              </a:lnSpc>
            </a:pPr>
            <a:r>
              <a:rPr lang="en-US" altLang="en-US">
                <a:solidFill>
                  <a:schemeClr val="tx1"/>
                </a:solidFill>
              </a:rPr>
              <a:t>Forensic pathologists in their role as medical examiners or coroners are charged with determining cause of death.</a:t>
            </a:r>
          </a:p>
          <a:p>
            <a:pPr lvl="1">
              <a:lnSpc>
                <a:spcPct val="90000"/>
              </a:lnSpc>
            </a:pPr>
            <a:r>
              <a:rPr lang="en-US" altLang="en-US">
                <a:solidFill>
                  <a:schemeClr val="tx1"/>
                </a:solidFill>
              </a:rPr>
              <a:t>The forensic pathologist may conduct an autopsy which is the medical dissection and examination of a body in order to determine the cause of death. </a:t>
            </a:r>
          </a:p>
          <a:p>
            <a:pPr lvl="1">
              <a:lnSpc>
                <a:spcPct val="90000"/>
              </a:lnSpc>
            </a:pPr>
            <a:endParaRPr lang="en-US" altLang="en-US">
              <a:solidFill>
                <a:schemeClr val="tx1"/>
              </a:solidFill>
            </a:endParaRPr>
          </a:p>
        </p:txBody>
      </p:sp>
      <p:sp>
        <p:nvSpPr>
          <p:cNvPr id="101381" name="Rectangle 5"/>
          <p:cNvSpPr>
            <a:spLocks noChangeArrowheads="1"/>
          </p:cNvSpPr>
          <p:nvPr/>
        </p:nvSpPr>
        <p:spPr bwMode="auto">
          <a:xfrm>
            <a:off x="4933950" y="-6286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101382" name="Rectangle 6"/>
          <p:cNvSpPr>
            <a:spLocks noChangeArrowheads="1"/>
          </p:cNvSpPr>
          <p:nvPr/>
        </p:nvSpPr>
        <p:spPr bwMode="auto">
          <a:xfrm>
            <a:off x="4443413" y="-12271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1910733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609600" y="228600"/>
            <a:ext cx="8382000" cy="1143000"/>
          </a:xfrm>
        </p:spPr>
        <p:txBody>
          <a:bodyPr/>
          <a:lstStyle/>
          <a:p>
            <a:r>
              <a:rPr lang="en-US" altLang="en-US">
                <a:solidFill>
                  <a:schemeClr val="tx1"/>
                </a:solidFill>
              </a:rPr>
              <a:t>Special Forensic Science Services</a:t>
            </a:r>
          </a:p>
        </p:txBody>
      </p:sp>
      <p:sp>
        <p:nvSpPr>
          <p:cNvPr id="102403" name="Rectangle 3"/>
          <p:cNvSpPr>
            <a:spLocks noGrp="1" noChangeArrowheads="1"/>
          </p:cNvSpPr>
          <p:nvPr>
            <p:ph type="body" idx="1"/>
          </p:nvPr>
        </p:nvSpPr>
        <p:spPr/>
        <p:txBody>
          <a:bodyPr/>
          <a:lstStyle/>
          <a:p>
            <a:pPr>
              <a:lnSpc>
                <a:spcPct val="90000"/>
              </a:lnSpc>
            </a:pPr>
            <a:r>
              <a:rPr lang="en-US" altLang="en-US" sz="2800">
                <a:solidFill>
                  <a:schemeClr val="tx1"/>
                </a:solidFill>
              </a:rPr>
              <a:t>After a human body expires there are several stages of death.</a:t>
            </a:r>
          </a:p>
          <a:p>
            <a:pPr lvl="1">
              <a:lnSpc>
                <a:spcPct val="90000"/>
              </a:lnSpc>
            </a:pPr>
            <a:r>
              <a:rPr lang="en-US" altLang="en-US" sz="2400">
                <a:solidFill>
                  <a:schemeClr val="tx1"/>
                </a:solidFill>
              </a:rPr>
              <a:t>Rigor mortis results in the shortening of muscle tissue and the stiffening of body parts in the position at death (occurs within the first 24 hrs. and disappears within 36 hrs.).</a:t>
            </a:r>
          </a:p>
          <a:p>
            <a:pPr lvl="1">
              <a:lnSpc>
                <a:spcPct val="90000"/>
              </a:lnSpc>
            </a:pPr>
            <a:r>
              <a:rPr lang="en-US" altLang="en-US" sz="2400">
                <a:solidFill>
                  <a:schemeClr val="tx1"/>
                </a:solidFill>
              </a:rPr>
              <a:t>Livor mortis results in the settling of blood in areas of the body closest to the ground (begins immediately on death and continues up to 12 hrs.).</a:t>
            </a:r>
          </a:p>
          <a:p>
            <a:pPr lvl="1">
              <a:lnSpc>
                <a:spcPct val="90000"/>
              </a:lnSpc>
            </a:pPr>
            <a:r>
              <a:rPr lang="en-US" altLang="en-US" sz="2400">
                <a:solidFill>
                  <a:schemeClr val="tx1"/>
                </a:solidFill>
              </a:rPr>
              <a:t>Algor mortis results in the loss of heat by a body (a general rule, beginning about an hour after death, the body loses heat by 1 to 1 </a:t>
            </a:r>
            <a:r>
              <a:rPr lang="en-US" altLang="en-US" sz="2000">
                <a:solidFill>
                  <a:schemeClr val="tx1"/>
                </a:solidFill>
              </a:rPr>
              <a:t>1/2</a:t>
            </a:r>
            <a:r>
              <a:rPr lang="en-US" altLang="en-US" sz="2400">
                <a:solidFill>
                  <a:schemeClr val="tx1"/>
                </a:solidFill>
              </a:rPr>
              <a:t> degrees Fahrenheit per hour until the body reaches the environmental temperature).</a:t>
            </a:r>
          </a:p>
          <a:p>
            <a:pPr lvl="1">
              <a:lnSpc>
                <a:spcPct val="90000"/>
              </a:lnSpc>
            </a:pPr>
            <a:endParaRPr lang="en-US" altLang="en-US" sz="2400">
              <a:solidFill>
                <a:schemeClr val="tx1"/>
              </a:solidFill>
            </a:endParaRPr>
          </a:p>
        </p:txBody>
      </p:sp>
      <p:sp>
        <p:nvSpPr>
          <p:cNvPr id="102405" name="Rectangle 5"/>
          <p:cNvSpPr>
            <a:spLocks noChangeArrowheads="1"/>
          </p:cNvSpPr>
          <p:nvPr/>
        </p:nvSpPr>
        <p:spPr bwMode="auto">
          <a:xfrm>
            <a:off x="4933950" y="-6286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102406" name="Rectangle 6"/>
          <p:cNvSpPr>
            <a:spLocks noChangeArrowheads="1"/>
          </p:cNvSpPr>
          <p:nvPr/>
        </p:nvSpPr>
        <p:spPr bwMode="auto">
          <a:xfrm>
            <a:off x="4443413" y="-12271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901145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609600" y="228600"/>
            <a:ext cx="8382000" cy="1143000"/>
          </a:xfrm>
        </p:spPr>
        <p:txBody>
          <a:bodyPr/>
          <a:lstStyle/>
          <a:p>
            <a:r>
              <a:rPr lang="en-US" altLang="en-US">
                <a:solidFill>
                  <a:schemeClr val="tx1"/>
                </a:solidFill>
              </a:rPr>
              <a:t>Special Forensic Science Services</a:t>
            </a:r>
          </a:p>
        </p:txBody>
      </p:sp>
      <p:sp>
        <p:nvSpPr>
          <p:cNvPr id="103427" name="Rectangle 3"/>
          <p:cNvSpPr>
            <a:spLocks noGrp="1" noChangeArrowheads="1"/>
          </p:cNvSpPr>
          <p:nvPr>
            <p:ph type="body" idx="1"/>
          </p:nvPr>
        </p:nvSpPr>
        <p:spPr/>
        <p:txBody>
          <a:bodyPr/>
          <a:lstStyle/>
          <a:p>
            <a:pPr>
              <a:lnSpc>
                <a:spcPct val="90000"/>
              </a:lnSpc>
            </a:pPr>
            <a:r>
              <a:rPr lang="en-US" altLang="en-US">
                <a:solidFill>
                  <a:schemeClr val="tx1"/>
                </a:solidFill>
              </a:rPr>
              <a:t>Forensic Anthropology is concerned primarily with the identification and examination of human skeletal remains.</a:t>
            </a:r>
          </a:p>
          <a:p>
            <a:pPr>
              <a:lnSpc>
                <a:spcPct val="90000"/>
              </a:lnSpc>
            </a:pPr>
            <a:endParaRPr lang="en-US" altLang="en-US">
              <a:solidFill>
                <a:schemeClr val="tx1"/>
              </a:solidFill>
            </a:endParaRPr>
          </a:p>
          <a:p>
            <a:pPr>
              <a:lnSpc>
                <a:spcPct val="90000"/>
              </a:lnSpc>
            </a:pPr>
            <a:r>
              <a:rPr lang="en-US" altLang="en-US">
                <a:solidFill>
                  <a:schemeClr val="tx1"/>
                </a:solidFill>
              </a:rPr>
              <a:t>Forensic Entomology is the study of insects and their relation to a criminal investigation, commonly used to estimate the time of death.</a:t>
            </a:r>
          </a:p>
          <a:p>
            <a:pPr>
              <a:lnSpc>
                <a:spcPct val="90000"/>
              </a:lnSpc>
            </a:pPr>
            <a:endParaRPr lang="en-US" altLang="en-US">
              <a:solidFill>
                <a:schemeClr val="tx1"/>
              </a:solidFill>
            </a:endParaRPr>
          </a:p>
        </p:txBody>
      </p:sp>
      <p:sp>
        <p:nvSpPr>
          <p:cNvPr id="103429" name="Rectangle 5"/>
          <p:cNvSpPr>
            <a:spLocks noChangeArrowheads="1"/>
          </p:cNvSpPr>
          <p:nvPr/>
        </p:nvSpPr>
        <p:spPr bwMode="auto">
          <a:xfrm>
            <a:off x="4933950" y="-6286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103430" name="Rectangle 6"/>
          <p:cNvSpPr>
            <a:spLocks noChangeArrowheads="1"/>
          </p:cNvSpPr>
          <p:nvPr/>
        </p:nvSpPr>
        <p:spPr bwMode="auto">
          <a:xfrm>
            <a:off x="4443413" y="-12271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2444201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dirty="0">
                <a:solidFill>
                  <a:schemeClr val="tx1"/>
                </a:solidFill>
              </a:rPr>
              <a:t>Physical Evidence</a:t>
            </a:r>
          </a:p>
        </p:txBody>
      </p:sp>
      <p:sp>
        <p:nvSpPr>
          <p:cNvPr id="3075" name="Rectangle 3"/>
          <p:cNvSpPr>
            <a:spLocks noGrp="1" noChangeArrowheads="1"/>
          </p:cNvSpPr>
          <p:nvPr>
            <p:ph type="body" idx="1"/>
          </p:nvPr>
        </p:nvSpPr>
        <p:spPr/>
        <p:txBody>
          <a:bodyPr/>
          <a:lstStyle/>
          <a:p>
            <a:r>
              <a:rPr lang="en-US" altLang="en-US" sz="2800" dirty="0">
                <a:solidFill>
                  <a:schemeClr val="tx1"/>
                </a:solidFill>
              </a:rPr>
              <a:t>As automobiles run on gasoline, crime laboratories “run” on physical evidence. </a:t>
            </a:r>
          </a:p>
          <a:p>
            <a:r>
              <a:rPr lang="en-US" altLang="en-US" sz="2800" dirty="0">
                <a:solidFill>
                  <a:schemeClr val="tx1"/>
                </a:solidFill>
              </a:rPr>
              <a:t>Physical evidence encompasses any and all objects that can establish that a crime has been committed or can provide a link between a crime and its victim or a crime and its perpetrator.</a:t>
            </a:r>
          </a:p>
          <a:p>
            <a:r>
              <a:rPr lang="en-US" altLang="en-US" sz="2800" dirty="0">
                <a:solidFill>
                  <a:schemeClr val="tx1"/>
                </a:solidFill>
              </a:rPr>
              <a:t>But if physical evidence is to be used effectively for aiding the investigator, its presence first must be recognized at the crime scene.</a:t>
            </a:r>
          </a:p>
        </p:txBody>
      </p:sp>
    </p:spTree>
    <p:extLst>
      <p:ext uri="{BB962C8B-B14F-4D97-AF65-F5344CB8AC3E}">
        <p14:creationId xmlns:p14="http://schemas.microsoft.com/office/powerpoint/2010/main" val="3489888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altLang="en-US" dirty="0" smtClean="0"/>
              <a:t>Recognizing evidence</a:t>
            </a:r>
            <a:endParaRPr lang="en-US" altLang="en-US" dirty="0">
              <a:solidFill>
                <a:schemeClr val="tx1"/>
              </a:solidFill>
            </a:endParaRPr>
          </a:p>
        </p:txBody>
      </p:sp>
      <p:sp>
        <p:nvSpPr>
          <p:cNvPr id="75779" name="Rectangle 3"/>
          <p:cNvSpPr>
            <a:spLocks noGrp="1" noChangeArrowheads="1"/>
          </p:cNvSpPr>
          <p:nvPr>
            <p:ph type="body" idx="1"/>
          </p:nvPr>
        </p:nvSpPr>
        <p:spPr>
          <a:xfrm>
            <a:off x="685800" y="1219200"/>
            <a:ext cx="8229600" cy="4953000"/>
          </a:xfrm>
        </p:spPr>
        <p:txBody>
          <a:bodyPr>
            <a:normAutofit/>
          </a:bodyPr>
          <a:lstStyle/>
          <a:p>
            <a:pPr>
              <a:lnSpc>
                <a:spcPct val="90000"/>
              </a:lnSpc>
            </a:pPr>
            <a:r>
              <a:rPr lang="en-US" altLang="en-US" sz="2800" dirty="0" smtClean="0">
                <a:solidFill>
                  <a:schemeClr val="tx1"/>
                </a:solidFill>
              </a:rPr>
              <a:t>If </a:t>
            </a:r>
            <a:r>
              <a:rPr lang="en-US" altLang="en-US" sz="2800" dirty="0">
                <a:solidFill>
                  <a:schemeClr val="tx1"/>
                </a:solidFill>
              </a:rPr>
              <a:t>the investigator cannot recognize physical evidence or cannot properly preserve it for laboratory examination, no amount of sophisticated laboratory instrumentation or technical expertise can salvage the situation.</a:t>
            </a:r>
            <a:r>
              <a:rPr lang="en-US" altLang="en-US" sz="2800" b="0" dirty="0">
                <a:solidFill>
                  <a:schemeClr val="tx1"/>
                </a:solidFill>
                <a:latin typeface="New Century Schlbk" charset="0"/>
              </a:rPr>
              <a:t> </a:t>
            </a:r>
            <a:r>
              <a:rPr lang="en-US" altLang="en-US" sz="2800" dirty="0">
                <a:solidFill>
                  <a:schemeClr val="tx1"/>
                </a:solidFill>
              </a:rPr>
              <a:t> </a:t>
            </a:r>
          </a:p>
          <a:p>
            <a:pPr>
              <a:lnSpc>
                <a:spcPct val="90000"/>
              </a:lnSpc>
            </a:pPr>
            <a:r>
              <a:rPr lang="en-US" altLang="en-US" sz="2800" dirty="0" smtClean="0">
                <a:solidFill>
                  <a:schemeClr val="tx1"/>
                </a:solidFill>
              </a:rPr>
              <a:t>investigators </a:t>
            </a:r>
            <a:r>
              <a:rPr lang="en-US" altLang="en-US" sz="2800" dirty="0">
                <a:solidFill>
                  <a:schemeClr val="tx1"/>
                </a:solidFill>
              </a:rPr>
              <a:t>must recognize and properly preserve evidence for laboratory examination. </a:t>
            </a:r>
          </a:p>
          <a:p>
            <a:pPr>
              <a:lnSpc>
                <a:spcPct val="90000"/>
              </a:lnSpc>
            </a:pPr>
            <a:r>
              <a:rPr lang="en-US" altLang="en-US" sz="2800" dirty="0">
                <a:solidFill>
                  <a:schemeClr val="tx1"/>
                </a:solidFill>
              </a:rPr>
              <a:t>It must be emphasized that the techniques of crime-scene investigation are not difficult to master and </a:t>
            </a:r>
            <a:r>
              <a:rPr lang="en-US" altLang="en-US" sz="2800" dirty="0" smtClean="0">
                <a:solidFill>
                  <a:schemeClr val="tx1"/>
                </a:solidFill>
              </a:rPr>
              <a:t>are within </a:t>
            </a:r>
            <a:r>
              <a:rPr lang="en-US" altLang="en-US" sz="2800" dirty="0">
                <a:solidFill>
                  <a:schemeClr val="tx1"/>
                </a:solidFill>
              </a:rPr>
              <a:t>the </a:t>
            </a:r>
            <a:r>
              <a:rPr lang="en-US" altLang="en-US" sz="2800" dirty="0" smtClean="0">
                <a:solidFill>
                  <a:schemeClr val="tx1"/>
                </a:solidFill>
              </a:rPr>
              <a:t>bounds of </a:t>
            </a:r>
            <a:r>
              <a:rPr lang="en-US" altLang="en-US" sz="2800" dirty="0">
                <a:solidFill>
                  <a:schemeClr val="tx1"/>
                </a:solidFill>
              </a:rPr>
              <a:t>the average police officer.</a:t>
            </a:r>
          </a:p>
        </p:txBody>
      </p:sp>
    </p:spTree>
    <p:extLst>
      <p:ext uri="{BB962C8B-B14F-4D97-AF65-F5344CB8AC3E}">
        <p14:creationId xmlns:p14="http://schemas.microsoft.com/office/powerpoint/2010/main" val="38163326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altLang="en-US">
                <a:solidFill>
                  <a:schemeClr val="tx1"/>
                </a:solidFill>
              </a:rPr>
              <a:t>The First Steps</a:t>
            </a:r>
          </a:p>
        </p:txBody>
      </p:sp>
      <p:sp>
        <p:nvSpPr>
          <p:cNvPr id="87043" name="Rectangle 3"/>
          <p:cNvSpPr>
            <a:spLocks noGrp="1" noChangeArrowheads="1"/>
          </p:cNvSpPr>
          <p:nvPr>
            <p:ph type="body" idx="1"/>
          </p:nvPr>
        </p:nvSpPr>
        <p:spPr/>
        <p:txBody>
          <a:bodyPr>
            <a:normAutofit fontScale="92500"/>
          </a:bodyPr>
          <a:lstStyle/>
          <a:p>
            <a:pPr>
              <a:lnSpc>
                <a:spcPct val="90000"/>
              </a:lnSpc>
            </a:pPr>
            <a:r>
              <a:rPr lang="en-US" altLang="en-US" sz="2800">
                <a:solidFill>
                  <a:schemeClr val="tx1"/>
                </a:solidFill>
              </a:rPr>
              <a:t>The first officer to arrive at the scene is responsible for securing the crime scene. </a:t>
            </a:r>
          </a:p>
          <a:p>
            <a:pPr>
              <a:lnSpc>
                <a:spcPct val="90000"/>
              </a:lnSpc>
            </a:pPr>
            <a:r>
              <a:rPr lang="en-US" altLang="en-US" sz="2800">
                <a:solidFill>
                  <a:schemeClr val="tx1"/>
                </a:solidFill>
              </a:rPr>
              <a:t>First priority should be given to obtaining medical assistance for individuals in need of it and to arresting the perpetrator.</a:t>
            </a:r>
          </a:p>
          <a:p>
            <a:pPr>
              <a:lnSpc>
                <a:spcPct val="90000"/>
              </a:lnSpc>
            </a:pPr>
            <a:r>
              <a:rPr lang="en-US" altLang="en-US" sz="2800">
                <a:solidFill>
                  <a:schemeClr val="tx1"/>
                </a:solidFill>
              </a:rPr>
              <a:t>As soon as it is possible, extensive efforts must be made to exclude all unauthorized personnel from the</a:t>
            </a:r>
            <a:r>
              <a:rPr lang="en-US" altLang="en-US" sz="2800" b="0">
                <a:solidFill>
                  <a:schemeClr val="tx1"/>
                </a:solidFill>
                <a:latin typeface="New Century Schlbk" charset="0"/>
              </a:rPr>
              <a:t> </a:t>
            </a:r>
            <a:r>
              <a:rPr lang="en-US" altLang="en-US" sz="2800">
                <a:solidFill>
                  <a:schemeClr val="tx1"/>
                </a:solidFill>
              </a:rPr>
              <a:t>scene.</a:t>
            </a:r>
            <a:r>
              <a:rPr lang="en-US" altLang="en-US" sz="2800" b="0">
                <a:solidFill>
                  <a:schemeClr val="tx1"/>
                </a:solidFill>
                <a:latin typeface="New Century Schlbk" charset="0"/>
              </a:rPr>
              <a:t> </a:t>
            </a:r>
            <a:endParaRPr lang="en-US" altLang="en-US" sz="2800">
              <a:solidFill>
                <a:schemeClr val="tx1"/>
              </a:solidFill>
            </a:endParaRPr>
          </a:p>
          <a:p>
            <a:pPr>
              <a:lnSpc>
                <a:spcPct val="90000"/>
              </a:lnSpc>
            </a:pPr>
            <a:r>
              <a:rPr lang="en-US" altLang="en-US" sz="2800">
                <a:solidFill>
                  <a:schemeClr val="tx1"/>
                </a:solidFill>
              </a:rPr>
              <a:t>Once the scene is secured, the preliminary exam must begin.</a:t>
            </a:r>
          </a:p>
          <a:p>
            <a:pPr>
              <a:lnSpc>
                <a:spcPct val="90000"/>
              </a:lnSpc>
            </a:pPr>
            <a:r>
              <a:rPr lang="en-US" altLang="en-US" sz="2800">
                <a:solidFill>
                  <a:schemeClr val="tx1"/>
                </a:solidFill>
              </a:rPr>
              <a:t>Recording of the crime scene becomes a critical piece to the investigation process.</a:t>
            </a:r>
          </a:p>
        </p:txBody>
      </p:sp>
    </p:spTree>
    <p:extLst>
      <p:ext uri="{BB962C8B-B14F-4D97-AF65-F5344CB8AC3E}">
        <p14:creationId xmlns:p14="http://schemas.microsoft.com/office/powerpoint/2010/main" val="2076251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altLang="en-US">
                <a:solidFill>
                  <a:schemeClr val="tx1"/>
                </a:solidFill>
              </a:rPr>
              <a:t>Recording Methods</a:t>
            </a:r>
          </a:p>
        </p:txBody>
      </p:sp>
      <p:sp>
        <p:nvSpPr>
          <p:cNvPr id="80899" name="Rectangle 3"/>
          <p:cNvSpPr>
            <a:spLocks noGrp="1" noChangeArrowheads="1"/>
          </p:cNvSpPr>
          <p:nvPr>
            <p:ph type="body" idx="1"/>
          </p:nvPr>
        </p:nvSpPr>
        <p:spPr/>
        <p:txBody>
          <a:bodyPr/>
          <a:lstStyle/>
          <a:p>
            <a:pPr>
              <a:lnSpc>
                <a:spcPct val="90000"/>
              </a:lnSpc>
            </a:pPr>
            <a:r>
              <a:rPr lang="en-US" altLang="en-US">
                <a:solidFill>
                  <a:schemeClr val="tx1"/>
                </a:solidFill>
              </a:rPr>
              <a:t>Photography, sketches, and notes are the three methods for crime-scene recording.</a:t>
            </a:r>
          </a:p>
          <a:p>
            <a:pPr>
              <a:lnSpc>
                <a:spcPct val="90000"/>
              </a:lnSpc>
            </a:pPr>
            <a:r>
              <a:rPr lang="en-US" altLang="en-US">
                <a:solidFill>
                  <a:schemeClr val="tx1"/>
                </a:solidFill>
              </a:rPr>
              <a:t>Ideally all three should be employed; however, as is often the case, personnel and monetary limitations may prohibit the utilization of photography at every crime site. </a:t>
            </a:r>
          </a:p>
        </p:txBody>
      </p:sp>
    </p:spTree>
    <p:extLst>
      <p:ext uri="{BB962C8B-B14F-4D97-AF65-F5344CB8AC3E}">
        <p14:creationId xmlns:p14="http://schemas.microsoft.com/office/powerpoint/2010/main" val="12949500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altLang="en-US">
                <a:solidFill>
                  <a:schemeClr val="tx1"/>
                </a:solidFill>
              </a:rPr>
              <a:t>Photography</a:t>
            </a:r>
          </a:p>
        </p:txBody>
      </p:sp>
      <p:sp>
        <p:nvSpPr>
          <p:cNvPr id="81923" name="Rectangle 3"/>
          <p:cNvSpPr>
            <a:spLocks noGrp="1" noChangeArrowheads="1"/>
          </p:cNvSpPr>
          <p:nvPr>
            <p:ph type="body" idx="1"/>
          </p:nvPr>
        </p:nvSpPr>
        <p:spPr>
          <a:xfrm>
            <a:off x="685800" y="1219200"/>
            <a:ext cx="8229600" cy="4953000"/>
          </a:xfrm>
        </p:spPr>
        <p:txBody>
          <a:bodyPr/>
          <a:lstStyle/>
          <a:p>
            <a:pPr>
              <a:lnSpc>
                <a:spcPct val="75000"/>
              </a:lnSpc>
            </a:pPr>
            <a:r>
              <a:rPr lang="en-US" altLang="en-US" sz="2800">
                <a:solidFill>
                  <a:schemeClr val="tx1"/>
                </a:solidFill>
              </a:rPr>
              <a:t>The most important prerequisite for photographing a crime scene is for it to be in an unaltered condition. </a:t>
            </a:r>
          </a:p>
          <a:p>
            <a:pPr>
              <a:lnSpc>
                <a:spcPct val="75000"/>
              </a:lnSpc>
            </a:pPr>
            <a:r>
              <a:rPr lang="en-US" altLang="en-US" sz="2800">
                <a:solidFill>
                  <a:schemeClr val="tx1"/>
                </a:solidFill>
              </a:rPr>
              <a:t>Unless there are injured parties involved, objects must not be moved until they have been photographed from all necessary angles. </a:t>
            </a:r>
          </a:p>
          <a:p>
            <a:pPr>
              <a:lnSpc>
                <a:spcPct val="75000"/>
              </a:lnSpc>
            </a:pPr>
            <a:r>
              <a:rPr lang="en-US" altLang="en-US" sz="2800">
                <a:solidFill>
                  <a:schemeClr val="tx1"/>
                </a:solidFill>
              </a:rPr>
              <a:t>As items of physical evidence are discovered, they are photographed to show their position and location relative to the entire scene. </a:t>
            </a:r>
          </a:p>
          <a:p>
            <a:pPr>
              <a:lnSpc>
                <a:spcPct val="75000"/>
              </a:lnSpc>
            </a:pPr>
            <a:r>
              <a:rPr lang="en-US" altLang="en-US" sz="2800">
                <a:solidFill>
                  <a:schemeClr val="tx1"/>
                </a:solidFill>
              </a:rPr>
              <a:t>After these overviews are taken, close-ups should be taken to record the details of the object itself. </a:t>
            </a:r>
          </a:p>
          <a:p>
            <a:pPr lvl="1">
              <a:lnSpc>
                <a:spcPct val="75000"/>
              </a:lnSpc>
            </a:pPr>
            <a:r>
              <a:rPr lang="en-US" altLang="en-US" sz="2400">
                <a:solidFill>
                  <a:schemeClr val="tx1"/>
                </a:solidFill>
              </a:rPr>
              <a:t>When the size of an item is of significance, a ruler or other measuring scale may be inserted near the object and included in the photograph as a point of reference. </a:t>
            </a:r>
          </a:p>
        </p:txBody>
      </p:sp>
    </p:spTree>
    <p:extLst>
      <p:ext uri="{BB962C8B-B14F-4D97-AF65-F5344CB8AC3E}">
        <p14:creationId xmlns:p14="http://schemas.microsoft.com/office/powerpoint/2010/main" val="4342518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altLang="en-US">
                <a:solidFill>
                  <a:schemeClr val="tx1"/>
                </a:solidFill>
              </a:rPr>
              <a:t>Sketches</a:t>
            </a:r>
          </a:p>
        </p:txBody>
      </p:sp>
      <p:sp>
        <p:nvSpPr>
          <p:cNvPr id="82947" name="Rectangle 3"/>
          <p:cNvSpPr>
            <a:spLocks noGrp="1" noChangeArrowheads="1"/>
          </p:cNvSpPr>
          <p:nvPr>
            <p:ph type="body" idx="1"/>
          </p:nvPr>
        </p:nvSpPr>
        <p:spPr/>
        <p:txBody>
          <a:bodyPr/>
          <a:lstStyle/>
          <a:p>
            <a:pPr>
              <a:lnSpc>
                <a:spcPct val="80000"/>
              </a:lnSpc>
            </a:pPr>
            <a:r>
              <a:rPr lang="en-US" altLang="en-US" sz="2800">
                <a:solidFill>
                  <a:schemeClr val="tx1"/>
                </a:solidFill>
              </a:rPr>
              <a:t>Once photographs are taken, the crime-scene investigator will sketch the scene. </a:t>
            </a:r>
          </a:p>
          <a:p>
            <a:pPr>
              <a:lnSpc>
                <a:spcPct val="80000"/>
              </a:lnSpc>
            </a:pPr>
            <a:r>
              <a:rPr lang="en-US" altLang="en-US" sz="2800">
                <a:solidFill>
                  <a:schemeClr val="tx1"/>
                </a:solidFill>
              </a:rPr>
              <a:t>Rough Sketch</a:t>
            </a:r>
            <a:r>
              <a:rPr lang="en-US" altLang="en-US" sz="2800" i="1">
                <a:solidFill>
                  <a:schemeClr val="tx1"/>
                </a:solidFill>
              </a:rPr>
              <a:t>—A draft representation of all essential information and measurements at a crime scene. This sketch is drawn at the crime scene. It shows all recovered items of physical evidence, as well as other important features of the crime scene. </a:t>
            </a:r>
            <a:endParaRPr lang="en-US" altLang="en-US" sz="2800">
              <a:solidFill>
                <a:schemeClr val="tx1"/>
              </a:solidFill>
            </a:endParaRPr>
          </a:p>
          <a:p>
            <a:pPr>
              <a:lnSpc>
                <a:spcPct val="80000"/>
              </a:lnSpc>
            </a:pPr>
            <a:r>
              <a:rPr lang="en-US" altLang="en-US" sz="2800">
                <a:solidFill>
                  <a:schemeClr val="tx1"/>
                </a:solidFill>
              </a:rPr>
              <a:t>Finished Sketch</a:t>
            </a:r>
            <a:r>
              <a:rPr lang="en-US" altLang="en-US" sz="2800" i="1">
                <a:solidFill>
                  <a:schemeClr val="tx1"/>
                </a:solidFill>
              </a:rPr>
              <a:t>—A precise rendering of the crime scene, usually drawn to scale. This type is not normally completed at the crime scene.</a:t>
            </a:r>
          </a:p>
          <a:p>
            <a:pPr>
              <a:lnSpc>
                <a:spcPct val="80000"/>
              </a:lnSpc>
            </a:pPr>
            <a:r>
              <a:rPr lang="en-US" altLang="en-US" sz="2800">
                <a:solidFill>
                  <a:schemeClr val="tx1"/>
                </a:solidFill>
              </a:rPr>
              <a:t>Unlike the rough sketch, the finished sketch is drawn with care and concern for aesthetic appearance. </a:t>
            </a:r>
          </a:p>
        </p:txBody>
      </p:sp>
    </p:spTree>
    <p:extLst>
      <p:ext uri="{BB962C8B-B14F-4D97-AF65-F5344CB8AC3E}">
        <p14:creationId xmlns:p14="http://schemas.microsoft.com/office/powerpoint/2010/main" val="16852932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altLang="en-US">
                <a:solidFill>
                  <a:schemeClr val="tx1"/>
                </a:solidFill>
              </a:rPr>
              <a:t>Notes</a:t>
            </a:r>
          </a:p>
        </p:txBody>
      </p:sp>
      <p:sp>
        <p:nvSpPr>
          <p:cNvPr id="83971" name="Rectangle 3"/>
          <p:cNvSpPr>
            <a:spLocks noGrp="1" noChangeArrowheads="1"/>
          </p:cNvSpPr>
          <p:nvPr>
            <p:ph type="body" idx="1"/>
          </p:nvPr>
        </p:nvSpPr>
        <p:spPr>
          <a:xfrm>
            <a:off x="685800" y="1219200"/>
            <a:ext cx="8077200" cy="4953000"/>
          </a:xfrm>
        </p:spPr>
        <p:txBody>
          <a:bodyPr/>
          <a:lstStyle/>
          <a:p>
            <a:pPr>
              <a:lnSpc>
                <a:spcPct val="80000"/>
              </a:lnSpc>
            </a:pPr>
            <a:r>
              <a:rPr lang="en-US" altLang="en-US" sz="2800">
                <a:solidFill>
                  <a:schemeClr val="tx1"/>
                </a:solidFill>
              </a:rPr>
              <a:t>Note taking must be a constant activity throughout the processing of the crime scene. </a:t>
            </a:r>
          </a:p>
          <a:p>
            <a:pPr>
              <a:lnSpc>
                <a:spcPct val="80000"/>
              </a:lnSpc>
            </a:pPr>
            <a:r>
              <a:rPr lang="en-US" altLang="en-US" sz="2800">
                <a:solidFill>
                  <a:schemeClr val="tx1"/>
                </a:solidFill>
              </a:rPr>
              <a:t>These notes must include a detailed written description of the scene with the location of items of physical evidence recovered. </a:t>
            </a:r>
          </a:p>
          <a:p>
            <a:pPr>
              <a:lnSpc>
                <a:spcPct val="80000"/>
              </a:lnSpc>
            </a:pPr>
            <a:r>
              <a:rPr lang="en-US" altLang="en-US" sz="2800">
                <a:solidFill>
                  <a:schemeClr val="tx1"/>
                </a:solidFill>
              </a:rPr>
              <a:t>They must identify:</a:t>
            </a:r>
          </a:p>
          <a:p>
            <a:pPr lvl="1">
              <a:lnSpc>
                <a:spcPct val="80000"/>
              </a:lnSpc>
            </a:pPr>
            <a:r>
              <a:rPr lang="en-US" altLang="en-US" sz="2400">
                <a:solidFill>
                  <a:schemeClr val="tx1"/>
                </a:solidFill>
              </a:rPr>
              <a:t>the time an item of physical evidence was discovered.</a:t>
            </a:r>
          </a:p>
          <a:p>
            <a:pPr lvl="1">
              <a:lnSpc>
                <a:spcPct val="80000"/>
              </a:lnSpc>
            </a:pPr>
            <a:r>
              <a:rPr lang="en-US" altLang="en-US" sz="2400">
                <a:solidFill>
                  <a:schemeClr val="tx1"/>
                </a:solidFill>
              </a:rPr>
              <a:t>by whom.</a:t>
            </a:r>
          </a:p>
          <a:p>
            <a:pPr lvl="1">
              <a:lnSpc>
                <a:spcPct val="80000"/>
              </a:lnSpc>
            </a:pPr>
            <a:r>
              <a:rPr lang="en-US" altLang="en-US" sz="2400">
                <a:solidFill>
                  <a:schemeClr val="tx1"/>
                </a:solidFill>
              </a:rPr>
              <a:t>how and by whom it was packaged and marked.</a:t>
            </a:r>
          </a:p>
          <a:p>
            <a:pPr lvl="1">
              <a:lnSpc>
                <a:spcPct val="80000"/>
              </a:lnSpc>
            </a:pPr>
            <a:r>
              <a:rPr lang="en-US" altLang="en-US" sz="2400">
                <a:solidFill>
                  <a:schemeClr val="tx1"/>
                </a:solidFill>
              </a:rPr>
              <a:t>the disposition of the item after it was collected. </a:t>
            </a:r>
          </a:p>
          <a:p>
            <a:pPr>
              <a:lnSpc>
                <a:spcPct val="80000"/>
              </a:lnSpc>
            </a:pPr>
            <a:r>
              <a:rPr lang="en-US" altLang="en-US" sz="2800">
                <a:solidFill>
                  <a:schemeClr val="tx1"/>
                </a:solidFill>
              </a:rPr>
              <a:t>The note taker has to keep in mind that this written record may be the only source of information for refreshing one’s memory.</a:t>
            </a:r>
          </a:p>
        </p:txBody>
      </p:sp>
    </p:spTree>
    <p:extLst>
      <p:ext uri="{BB962C8B-B14F-4D97-AF65-F5344CB8AC3E}">
        <p14:creationId xmlns:p14="http://schemas.microsoft.com/office/powerpoint/2010/main" val="37000658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1694</Words>
  <Application>Microsoft Office PowerPoint</Application>
  <PresentationFormat>On-screen Show (4:3)</PresentationFormat>
  <Paragraphs>108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THE CRIME SCENE</vt:lpstr>
      <vt:lpstr>Physical Evidence</vt:lpstr>
      <vt:lpstr>Recognizing evidence</vt:lpstr>
      <vt:lpstr>The First Steps</vt:lpstr>
      <vt:lpstr>Recording Methods</vt:lpstr>
      <vt:lpstr>Photography</vt:lpstr>
      <vt:lpstr>Sketches</vt:lpstr>
      <vt:lpstr>Notes</vt:lpstr>
      <vt:lpstr>Recording the Crime Scene</vt:lpstr>
      <vt:lpstr>The Preliminary Exam</vt:lpstr>
      <vt:lpstr>The Search</vt:lpstr>
      <vt:lpstr>The Search</vt:lpstr>
      <vt:lpstr>Beyond the Crime Scene</vt:lpstr>
      <vt:lpstr>Beyond The Crime Scene</vt:lpstr>
      <vt:lpstr>Packaging</vt:lpstr>
      <vt:lpstr>Packaging</vt:lpstr>
      <vt:lpstr>Packaging</vt:lpstr>
      <vt:lpstr>Chain of Custody</vt:lpstr>
      <vt:lpstr>Obtaining Reference Samples</vt:lpstr>
      <vt:lpstr>Special Forensic Science Services</vt:lpstr>
      <vt:lpstr>Special Forensic Science Services</vt:lpstr>
      <vt:lpstr>Special Forensic Science Services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Michele Beneducci</dc:creator>
  <cp:lastModifiedBy>Michele Beneducci</cp:lastModifiedBy>
  <cp:revision>4</cp:revision>
  <dcterms:created xsi:type="dcterms:W3CDTF">2014-10-27T14:58:09Z</dcterms:created>
  <dcterms:modified xsi:type="dcterms:W3CDTF">2017-10-10T18:02:26Z</dcterms:modified>
</cp:coreProperties>
</file>