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57" r:id="rId4"/>
    <p:sldId id="263" r:id="rId5"/>
    <p:sldId id="260" r:id="rId6"/>
    <p:sldId id="258" r:id="rId7"/>
    <p:sldId id="259" r:id="rId8"/>
    <p:sldId id="261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02" y="-8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5240F-8FBD-4C69-9318-56EE2E2E2D09}" type="datetimeFigureOut">
              <a:rPr lang="en-US" smtClean="0"/>
              <a:t>11/23/2015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6DD87-7093-4F1D-8D76-4C8686D615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79979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5240F-8FBD-4C69-9318-56EE2E2E2D09}" type="datetimeFigureOut">
              <a:rPr lang="en-US" smtClean="0"/>
              <a:t>11/23/2015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6DD87-7093-4F1D-8D76-4C8686D615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81544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5240F-8FBD-4C69-9318-56EE2E2E2D09}" type="datetimeFigureOut">
              <a:rPr lang="en-US" smtClean="0"/>
              <a:t>11/23/2015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6DD87-7093-4F1D-8D76-4C8686D615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79297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5240F-8FBD-4C69-9318-56EE2E2E2D09}" type="datetimeFigureOut">
              <a:rPr lang="en-US" smtClean="0"/>
              <a:t>11/23/2015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6DD87-7093-4F1D-8D76-4C8686D615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98883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5240F-8FBD-4C69-9318-56EE2E2E2D09}" type="datetimeFigureOut">
              <a:rPr lang="en-US" smtClean="0"/>
              <a:t>11/23/2015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6DD87-7093-4F1D-8D76-4C8686D615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86462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5240F-8FBD-4C69-9318-56EE2E2E2D09}" type="datetimeFigureOut">
              <a:rPr lang="en-US" smtClean="0"/>
              <a:t>11/23/2015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6DD87-7093-4F1D-8D76-4C8686D615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54817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5240F-8FBD-4C69-9318-56EE2E2E2D09}" type="datetimeFigureOut">
              <a:rPr lang="en-US" smtClean="0"/>
              <a:t>11/23/2015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6DD87-7093-4F1D-8D76-4C8686D615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25568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5240F-8FBD-4C69-9318-56EE2E2E2D09}" type="datetimeFigureOut">
              <a:rPr lang="en-US" smtClean="0"/>
              <a:t>11/23/2015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6DD87-7093-4F1D-8D76-4C8686D615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11721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5240F-8FBD-4C69-9318-56EE2E2E2D09}" type="datetimeFigureOut">
              <a:rPr lang="en-US" smtClean="0"/>
              <a:t>11/23/2015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6DD87-7093-4F1D-8D76-4C8686D615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33452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5240F-8FBD-4C69-9318-56EE2E2E2D09}" type="datetimeFigureOut">
              <a:rPr lang="en-US" smtClean="0"/>
              <a:t>11/23/2015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6DD87-7093-4F1D-8D76-4C8686D615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81197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5240F-8FBD-4C69-9318-56EE2E2E2D09}" type="datetimeFigureOut">
              <a:rPr lang="en-US" smtClean="0"/>
              <a:t>11/23/2015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6DD87-7093-4F1D-8D76-4C8686D615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63823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75240F-8FBD-4C69-9318-56EE2E2E2D09}" type="datetimeFigureOut">
              <a:rPr lang="en-US" smtClean="0"/>
              <a:t>11/23/2015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16DD87-7093-4F1D-8D76-4C8686D615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85494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9334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1760367" y="1781175"/>
            <a:ext cx="4400550" cy="3581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Frame 1"/>
          <p:cNvSpPr/>
          <p:nvPr/>
        </p:nvSpPr>
        <p:spPr>
          <a:xfrm>
            <a:off x="1219200" y="152400"/>
            <a:ext cx="5486400" cy="6466449"/>
          </a:xfrm>
          <a:prstGeom prst="frame">
            <a:avLst>
              <a:gd name="adj1" fmla="val 1583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" name="Flowchart: Punched Tape 3"/>
          <p:cNvSpPr/>
          <p:nvPr/>
        </p:nvSpPr>
        <p:spPr>
          <a:xfrm>
            <a:off x="2266071" y="1219200"/>
            <a:ext cx="3392658" cy="2352675"/>
          </a:xfrm>
          <a:prstGeom prst="flowChartPunchedTape">
            <a:avLst/>
          </a:prstGeom>
          <a:solidFill>
            <a:schemeClr val="bg1"/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2819400" y="1371600"/>
            <a:ext cx="533400" cy="3048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552700" y="3602354"/>
            <a:ext cx="723900" cy="119824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457200" y="152400"/>
            <a:ext cx="8305800" cy="715962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Draw what is inside the blue box on an index card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5402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 for group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373563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How does a cut or broken bone heal? Nothing to do with immune system</a:t>
            </a:r>
          </a:p>
          <a:p>
            <a:r>
              <a:rPr lang="en-US" dirty="0" smtClean="0"/>
              <a:t>How do we develop from a fertilized egg?</a:t>
            </a:r>
          </a:p>
          <a:p>
            <a:r>
              <a:rPr lang="en-US" dirty="0" smtClean="0"/>
              <a:t>Do all of your cells have the same DNA? How do you know?</a:t>
            </a:r>
          </a:p>
          <a:p>
            <a:r>
              <a:rPr lang="en-US" dirty="0" smtClean="0"/>
              <a:t>Why do we look like our parents?</a:t>
            </a:r>
          </a:p>
          <a:p>
            <a:r>
              <a:rPr lang="en-US" dirty="0" smtClean="0"/>
              <a:t>What makes you </a:t>
            </a:r>
            <a:r>
              <a:rPr lang="en-US" dirty="0" err="1" smtClean="0"/>
              <a:t>YOU</a:t>
            </a:r>
            <a:r>
              <a:rPr lang="en-US" dirty="0" smtClean="0"/>
              <a:t>? And you can not answer </a:t>
            </a:r>
            <a:r>
              <a:rPr lang="en-US" dirty="0" err="1" smtClean="0"/>
              <a:t>dna</a:t>
            </a:r>
            <a:r>
              <a:rPr lang="en-US" dirty="0" smtClean="0"/>
              <a:t>, heredity, or genes)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7123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search-ms:displayname</a:t>
            </a:r>
            <a:r>
              <a:rPr lang="en-US" dirty="0" smtClean="0"/>
              <a:t>=Search%20Results%20in%20beneduccim%20(%5C%5Cwctech2%5CUsers.school_wctsap01)%20(H%3A)&amp;crumb=location:H%3A%5C\mitosis </a:t>
            </a:r>
            <a:r>
              <a:rPr lang="en-US" dirty="0" err="1" smtClean="0"/>
              <a:t>muheisen</a:t>
            </a:r>
            <a:endParaRPr lang="en-US" dirty="0" smtClean="0"/>
          </a:p>
          <a:p>
            <a:r>
              <a:rPr lang="en-US" dirty="0" smtClean="0"/>
              <a:t>H:\ch01\mitosis </a:t>
            </a:r>
            <a:r>
              <a:rPr lang="en-US" dirty="0" err="1" smtClean="0"/>
              <a:t>muheisen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71893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2666047" y="2951829"/>
          <a:ext cx="3811905" cy="173837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106420"/>
                <a:gridCol w="532765"/>
                <a:gridCol w="172720"/>
              </a:tblGrid>
              <a:tr h="28003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The following organelles and structures are required for the project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1524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DNA- 2 copies of chromosome 1. you must label at least one chromatid for at least 5 pages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purple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1524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centromere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red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1524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nuclear membrane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green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1524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spindle fibers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yellow  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1524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1524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1524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cell membrane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black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03510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32197833"/>
              </p:ext>
            </p:extLst>
          </p:nvPr>
        </p:nvGraphicFramePr>
        <p:xfrm>
          <a:off x="609600" y="351001"/>
          <a:ext cx="7772400" cy="6506999"/>
        </p:xfrm>
        <a:graphic>
          <a:graphicData uri="http://schemas.openxmlformats.org/drawingml/2006/table">
            <a:tbl>
              <a:tblPr/>
              <a:tblGrid>
                <a:gridCol w="5894946"/>
                <a:gridCol w="945291"/>
                <a:gridCol w="932163"/>
              </a:tblGrid>
              <a:tr h="670043">
                <a:tc>
                  <a:txBody>
                    <a:bodyPr/>
                    <a:lstStyle/>
                    <a:p>
                      <a:pPr fontAlgn="b"/>
                      <a:r>
                        <a:rPr lang="en-US" sz="700" dirty="0">
                          <a:effectLst/>
                        </a:rPr>
                        <a:t/>
                      </a:r>
                      <a:br>
                        <a:rPr lang="en-US" sz="700" dirty="0">
                          <a:effectLst/>
                        </a:rPr>
                      </a:br>
                      <a:endParaRPr lang="en-US" sz="700" dirty="0">
                        <a:effectLst/>
                      </a:endParaRPr>
                    </a:p>
                  </a:txBody>
                  <a:tcPr marL="11641" marR="11641" marT="11641" marB="11641" anchor="b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YES=1 POINTS</a:t>
                      </a:r>
                      <a:endParaRPr lang="en-US" sz="700">
                        <a:effectLst/>
                      </a:endParaRPr>
                    </a:p>
                  </a:txBody>
                  <a:tcPr marL="11641" marR="11641" marT="11641" marB="11641" anchor="b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NO= ZERO</a:t>
                      </a:r>
                      <a:endParaRPr lang="en-US" sz="700">
                        <a:effectLst/>
                      </a:endParaRPr>
                    </a:p>
                  </a:txBody>
                  <a:tcPr marL="11641" marR="11641" marT="11641" marB="11641" anchor="b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3842">
                <a:tc>
                  <a:txBody>
                    <a:bodyPr/>
                    <a:lstStyle/>
                    <a:p>
                      <a:pPr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ALL STAGES OF MITOSIS ARE PRESENT-PROPHASE METAPHASE ANAPHASE TELOPHASE CYTOKINESIS</a:t>
                      </a:r>
                      <a:endParaRPr lang="en-US" sz="1600">
                        <a:effectLst/>
                      </a:endParaRPr>
                    </a:p>
                  </a:txBody>
                  <a:tcPr marL="11641" marR="11641" marT="11641" marB="11641" anchor="b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"/>
                      <a:r>
                        <a:rPr lang="en-US" sz="700">
                          <a:effectLst/>
                        </a:rPr>
                        <a:t/>
                      </a:r>
                      <a:br>
                        <a:rPr lang="en-US" sz="700">
                          <a:effectLst/>
                        </a:rPr>
                      </a:br>
                      <a:endParaRPr lang="en-US" sz="700">
                        <a:effectLst/>
                      </a:endParaRPr>
                    </a:p>
                  </a:txBody>
                  <a:tcPr marL="11641" marR="11641" marT="11641" marB="11641" anchor="b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"/>
                      <a:r>
                        <a:rPr lang="en-US" sz="700">
                          <a:effectLst/>
                        </a:rPr>
                        <a:t/>
                      </a:r>
                      <a:br>
                        <a:rPr lang="en-US" sz="700">
                          <a:effectLst/>
                        </a:rPr>
                      </a:br>
                      <a:endParaRPr lang="en-US" sz="700">
                        <a:effectLst/>
                      </a:endParaRPr>
                    </a:p>
                  </a:txBody>
                  <a:tcPr marL="11641" marR="11641" marT="11641" marB="11641" anchor="b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2732">
                <a:tc>
                  <a:txBody>
                    <a:bodyPr/>
                    <a:lstStyle/>
                    <a:p>
                      <a:pPr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EACH PAGE HAS THE CORRECT STAGE ON THE BOTTOM EDGE OF THE FLIPBOOK THAT IS LEGIBLE</a:t>
                      </a:r>
                      <a:endParaRPr lang="en-US" sz="1600">
                        <a:effectLst/>
                      </a:endParaRPr>
                    </a:p>
                  </a:txBody>
                  <a:tcPr marL="11641" marR="11641" marT="11641" marB="11641" anchor="b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"/>
                      <a:r>
                        <a:rPr lang="en-US" sz="700">
                          <a:effectLst/>
                        </a:rPr>
                        <a:t/>
                      </a:r>
                      <a:br>
                        <a:rPr lang="en-US" sz="700">
                          <a:effectLst/>
                        </a:rPr>
                      </a:br>
                      <a:endParaRPr lang="en-US" sz="700">
                        <a:effectLst/>
                      </a:endParaRPr>
                    </a:p>
                  </a:txBody>
                  <a:tcPr marL="11641" marR="11641" marT="11641" marB="11641" anchor="b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"/>
                      <a:r>
                        <a:rPr lang="en-US" sz="700">
                          <a:effectLst/>
                        </a:rPr>
                        <a:t/>
                      </a:r>
                      <a:br>
                        <a:rPr lang="en-US" sz="700">
                          <a:effectLst/>
                        </a:rPr>
                      </a:br>
                      <a:endParaRPr lang="en-US" sz="700">
                        <a:effectLst/>
                      </a:endParaRPr>
                    </a:p>
                  </a:txBody>
                  <a:tcPr marL="11641" marR="11641" marT="11641" marB="11641" anchor="b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1620">
                <a:tc>
                  <a:txBody>
                    <a:bodyPr/>
                    <a:lstStyle/>
                    <a:p>
                      <a:pPr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SCIENCE NUMBER AND NAME ARE ON THE BACK OF THE FLIPBOOK</a:t>
                      </a:r>
                      <a:endParaRPr lang="en-US" sz="1600">
                        <a:effectLst/>
                      </a:endParaRPr>
                    </a:p>
                  </a:txBody>
                  <a:tcPr marL="11641" marR="11641" marT="11641" marB="11641" anchor="b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"/>
                      <a:r>
                        <a:rPr lang="en-US" sz="700">
                          <a:effectLst/>
                        </a:rPr>
                        <a:t/>
                      </a:r>
                      <a:br>
                        <a:rPr lang="en-US" sz="700">
                          <a:effectLst/>
                        </a:rPr>
                      </a:br>
                      <a:endParaRPr lang="en-US" sz="700">
                        <a:effectLst/>
                      </a:endParaRPr>
                    </a:p>
                  </a:txBody>
                  <a:tcPr marL="11641" marR="11641" marT="11641" marB="11641" anchor="b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"/>
                      <a:r>
                        <a:rPr lang="en-US" sz="700">
                          <a:effectLst/>
                        </a:rPr>
                        <a:t/>
                      </a:r>
                      <a:br>
                        <a:rPr lang="en-US" sz="700">
                          <a:effectLst/>
                        </a:rPr>
                      </a:br>
                      <a:endParaRPr lang="en-US" sz="700">
                        <a:effectLst/>
                      </a:endParaRPr>
                    </a:p>
                  </a:txBody>
                  <a:tcPr marL="11641" marR="11641" marT="11641" marB="11641" anchor="b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3842">
                <a:tc>
                  <a:txBody>
                    <a:bodyPr/>
                    <a:lstStyle/>
                    <a:p>
                      <a:pPr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ANIMATION IS NOT JUMPY AND MOVEMENT OF THE CHROMOSOMES IS SPREAD OUT OVER ENOUGH PAGES TO BE SMOOTH</a:t>
                      </a:r>
                      <a:endParaRPr lang="en-US" sz="1600">
                        <a:effectLst/>
                      </a:endParaRPr>
                    </a:p>
                  </a:txBody>
                  <a:tcPr marL="11641" marR="11641" marT="11641" marB="11641" anchor="b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"/>
                      <a:r>
                        <a:rPr lang="en-US" sz="700">
                          <a:effectLst/>
                        </a:rPr>
                        <a:t/>
                      </a:r>
                      <a:br>
                        <a:rPr lang="en-US" sz="700">
                          <a:effectLst/>
                        </a:rPr>
                      </a:br>
                      <a:endParaRPr lang="en-US" sz="700">
                        <a:effectLst/>
                      </a:endParaRPr>
                    </a:p>
                  </a:txBody>
                  <a:tcPr marL="11641" marR="11641" marT="11641" marB="11641" anchor="b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"/>
                      <a:r>
                        <a:rPr lang="en-US" sz="700">
                          <a:effectLst/>
                        </a:rPr>
                        <a:t/>
                      </a:r>
                      <a:br>
                        <a:rPr lang="en-US" sz="700">
                          <a:effectLst/>
                        </a:rPr>
                      </a:br>
                      <a:endParaRPr lang="en-US" sz="700">
                        <a:effectLst/>
                      </a:endParaRPr>
                    </a:p>
                  </a:txBody>
                  <a:tcPr marL="11641" marR="11641" marT="11641" marB="11641" anchor="b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34954">
                <a:tc>
                  <a:txBody>
                    <a:bodyPr/>
                    <a:lstStyle/>
                    <a:p>
                      <a:pPr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ALL PARTS THAT ARE REQUIRED ARE PRESENT- CHROMOSOME, CHROMATID, CENTROMERE, NUMCLEAR MEMBRANE, SPINDLE FIBERS, CELL MEMBRANE</a:t>
                      </a:r>
                      <a:endParaRPr lang="en-US" sz="1600">
                        <a:effectLst/>
                      </a:endParaRPr>
                    </a:p>
                  </a:txBody>
                  <a:tcPr marL="11641" marR="11641" marT="11641" marB="11641" anchor="b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"/>
                      <a:r>
                        <a:rPr lang="en-US" sz="700">
                          <a:effectLst/>
                        </a:rPr>
                        <a:t/>
                      </a:r>
                      <a:br>
                        <a:rPr lang="en-US" sz="700">
                          <a:effectLst/>
                        </a:rPr>
                      </a:br>
                      <a:endParaRPr lang="en-US" sz="700">
                        <a:effectLst/>
                      </a:endParaRPr>
                    </a:p>
                  </a:txBody>
                  <a:tcPr marL="11641" marR="11641" marT="11641" marB="11641" anchor="b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"/>
                      <a:r>
                        <a:rPr lang="en-US" sz="700">
                          <a:effectLst/>
                        </a:rPr>
                        <a:t/>
                      </a:r>
                      <a:br>
                        <a:rPr lang="en-US" sz="700">
                          <a:effectLst/>
                        </a:rPr>
                      </a:br>
                      <a:endParaRPr lang="en-US" sz="700">
                        <a:effectLst/>
                      </a:endParaRPr>
                    </a:p>
                  </a:txBody>
                  <a:tcPr marL="11641" marR="11641" marT="11641" marB="11641" anchor="b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2732">
                <a:tc>
                  <a:txBody>
                    <a:bodyPr/>
                    <a:lstStyle/>
                    <a:p>
                      <a:pPr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ALL PARTS ARE CORRECTLY COLORED AND CHROMATID IS LABELLED FOR 5 SLIDES</a:t>
                      </a:r>
                      <a:endParaRPr lang="en-US" sz="1600">
                        <a:effectLst/>
                      </a:endParaRPr>
                    </a:p>
                  </a:txBody>
                  <a:tcPr marL="11641" marR="11641" marT="11641" marB="11641" anchor="b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"/>
                      <a:r>
                        <a:rPr lang="en-US" sz="700">
                          <a:effectLst/>
                        </a:rPr>
                        <a:t/>
                      </a:r>
                      <a:br>
                        <a:rPr lang="en-US" sz="700">
                          <a:effectLst/>
                        </a:rPr>
                      </a:br>
                      <a:endParaRPr lang="en-US" sz="700">
                        <a:effectLst/>
                      </a:endParaRPr>
                    </a:p>
                  </a:txBody>
                  <a:tcPr marL="11641" marR="11641" marT="11641" marB="11641" anchor="b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"/>
                      <a:r>
                        <a:rPr lang="en-US" sz="700">
                          <a:effectLst/>
                        </a:rPr>
                        <a:t/>
                      </a:r>
                      <a:br>
                        <a:rPr lang="en-US" sz="700">
                          <a:effectLst/>
                        </a:rPr>
                      </a:br>
                      <a:endParaRPr lang="en-US" sz="700">
                        <a:effectLst/>
                      </a:endParaRPr>
                    </a:p>
                  </a:txBody>
                  <a:tcPr marL="11641" marR="11641" marT="11641" marB="11641" anchor="b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1620">
                <a:tc>
                  <a:txBody>
                    <a:bodyPr/>
                    <a:lstStyle/>
                    <a:p>
                      <a:pPr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BOOK IS NEAT - NO CROSSOUTS, SCRIBBLES ETC</a:t>
                      </a:r>
                      <a:endParaRPr lang="en-US" sz="1600">
                        <a:effectLst/>
                      </a:endParaRPr>
                    </a:p>
                  </a:txBody>
                  <a:tcPr marL="11641" marR="11641" marT="11641" marB="11641" anchor="b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"/>
                      <a:r>
                        <a:rPr lang="en-US" sz="700">
                          <a:effectLst/>
                        </a:rPr>
                        <a:t/>
                      </a:r>
                      <a:br>
                        <a:rPr lang="en-US" sz="700">
                          <a:effectLst/>
                        </a:rPr>
                      </a:br>
                      <a:endParaRPr lang="en-US" sz="700">
                        <a:effectLst/>
                      </a:endParaRPr>
                    </a:p>
                  </a:txBody>
                  <a:tcPr marL="11641" marR="11641" marT="11641" marB="11641" anchor="b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"/>
                      <a:r>
                        <a:rPr lang="en-US" sz="700">
                          <a:effectLst/>
                        </a:rPr>
                        <a:t/>
                      </a:r>
                      <a:br>
                        <a:rPr lang="en-US" sz="700">
                          <a:effectLst/>
                        </a:rPr>
                      </a:br>
                      <a:endParaRPr lang="en-US" sz="700">
                        <a:effectLst/>
                      </a:endParaRPr>
                    </a:p>
                  </a:txBody>
                  <a:tcPr marL="11641" marR="11641" marT="11641" marB="11641" anchor="b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1620">
                <a:tc>
                  <a:txBody>
                    <a:bodyPr/>
                    <a:lstStyle/>
                    <a:p>
                      <a:pPr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BOOK IS NEATLY BOUND AND EASY TO FLIP</a:t>
                      </a:r>
                      <a:endParaRPr lang="en-US" sz="1600">
                        <a:effectLst/>
                      </a:endParaRPr>
                    </a:p>
                  </a:txBody>
                  <a:tcPr marL="11641" marR="11641" marT="11641" marB="11641" anchor="b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"/>
                      <a:r>
                        <a:rPr lang="en-US" sz="700">
                          <a:effectLst/>
                        </a:rPr>
                        <a:t/>
                      </a:r>
                      <a:br>
                        <a:rPr lang="en-US" sz="700">
                          <a:effectLst/>
                        </a:rPr>
                      </a:br>
                      <a:endParaRPr lang="en-US" sz="700">
                        <a:effectLst/>
                      </a:endParaRPr>
                    </a:p>
                  </a:txBody>
                  <a:tcPr marL="11641" marR="11641" marT="11641" marB="11641" anchor="b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"/>
                      <a:r>
                        <a:rPr lang="en-US" sz="700">
                          <a:effectLst/>
                        </a:rPr>
                        <a:t/>
                      </a:r>
                      <a:br>
                        <a:rPr lang="en-US" sz="700">
                          <a:effectLst/>
                        </a:rPr>
                      </a:br>
                      <a:endParaRPr lang="en-US" sz="700">
                        <a:effectLst/>
                      </a:endParaRPr>
                    </a:p>
                  </a:txBody>
                  <a:tcPr marL="11641" marR="11641" marT="11641" marB="11641" anchor="b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1620">
                <a:tc>
                  <a:txBody>
                    <a:bodyPr/>
                    <a:lstStyle/>
                    <a:p>
                      <a:pPr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THE BOOK IS AT LEAST 40 PAGES OF DRAWINGS</a:t>
                      </a:r>
                      <a:endParaRPr lang="en-US" sz="1600">
                        <a:effectLst/>
                      </a:endParaRPr>
                    </a:p>
                  </a:txBody>
                  <a:tcPr marL="11641" marR="11641" marT="11641" marB="11641" anchor="b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"/>
                      <a:r>
                        <a:rPr lang="en-US" sz="700">
                          <a:effectLst/>
                        </a:rPr>
                        <a:t/>
                      </a:r>
                      <a:br>
                        <a:rPr lang="en-US" sz="700">
                          <a:effectLst/>
                        </a:rPr>
                      </a:br>
                      <a:endParaRPr lang="en-US" sz="700">
                        <a:effectLst/>
                      </a:endParaRPr>
                    </a:p>
                  </a:txBody>
                  <a:tcPr marL="11641" marR="11641" marT="11641" marB="11641" anchor="b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"/>
                      <a:r>
                        <a:rPr lang="en-US" sz="700">
                          <a:effectLst/>
                        </a:rPr>
                        <a:t/>
                      </a:r>
                      <a:br>
                        <a:rPr lang="en-US" sz="700">
                          <a:effectLst/>
                        </a:rPr>
                      </a:br>
                      <a:endParaRPr lang="en-US" sz="700">
                        <a:effectLst/>
                      </a:endParaRPr>
                    </a:p>
                  </a:txBody>
                  <a:tcPr marL="11641" marR="11641" marT="11641" marB="11641" anchor="b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34954">
                <a:tc>
                  <a:txBody>
                    <a:bodyPr/>
                    <a:lstStyle/>
                    <a:p>
                      <a:pPr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THE RUBRIC IS INCLUDED WITH THE PROJECT AND THE FLIPBOOK IS PLACED WITHIN THE FOLDED SHEET WITH THE TOP OPEN FOR REMOVAL AND THE SIDES STAPLED</a:t>
                      </a:r>
                      <a:endParaRPr lang="en-US" sz="1600">
                        <a:effectLst/>
                      </a:endParaRPr>
                    </a:p>
                  </a:txBody>
                  <a:tcPr marL="11641" marR="11641" marT="11641" marB="11641" anchor="b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"/>
                      <a:r>
                        <a:rPr lang="en-US" sz="700">
                          <a:effectLst/>
                        </a:rPr>
                        <a:t/>
                      </a:r>
                      <a:br>
                        <a:rPr lang="en-US" sz="700">
                          <a:effectLst/>
                        </a:rPr>
                      </a:br>
                      <a:endParaRPr lang="en-US" sz="700">
                        <a:effectLst/>
                      </a:endParaRPr>
                    </a:p>
                  </a:txBody>
                  <a:tcPr marL="11641" marR="11641" marT="11641" marB="11641" anchor="b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"/>
                      <a:r>
                        <a:rPr lang="en-US" sz="700">
                          <a:effectLst/>
                        </a:rPr>
                        <a:t/>
                      </a:r>
                      <a:br>
                        <a:rPr lang="en-US" sz="700">
                          <a:effectLst/>
                        </a:rPr>
                      </a:br>
                      <a:endParaRPr lang="en-US" sz="700">
                        <a:effectLst/>
                      </a:endParaRPr>
                    </a:p>
                  </a:txBody>
                  <a:tcPr marL="11641" marR="11641" marT="11641" marB="11641" anchor="b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1620">
                <a:tc>
                  <a:txBody>
                    <a:bodyPr/>
                    <a:lstStyle/>
                    <a:p>
                      <a:pPr fontAlgn="b"/>
                      <a:r>
                        <a:rPr lang="en-US" sz="1600" dirty="0">
                          <a:effectLst/>
                        </a:rPr>
                        <a:t/>
                      </a:r>
                      <a:br>
                        <a:rPr lang="en-US" sz="1600" dirty="0">
                          <a:effectLst/>
                        </a:rPr>
                      </a:br>
                      <a:endParaRPr lang="en-US" sz="1600" dirty="0">
                        <a:effectLst/>
                      </a:endParaRPr>
                    </a:p>
                  </a:txBody>
                  <a:tcPr marL="11641" marR="11641" marT="11641" marB="11641" anchor="b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"/>
                      <a:r>
                        <a:rPr lang="en-US" sz="700">
                          <a:effectLst/>
                        </a:rPr>
                        <a:t/>
                      </a:r>
                      <a:br>
                        <a:rPr lang="en-US" sz="700">
                          <a:effectLst/>
                        </a:rPr>
                      </a:br>
                      <a:endParaRPr lang="en-US" sz="700">
                        <a:effectLst/>
                      </a:endParaRPr>
                    </a:p>
                  </a:txBody>
                  <a:tcPr marL="11641" marR="11641" marT="11641" marB="11641" anchor="b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"/>
                      <a:r>
                        <a:rPr lang="en-US" sz="700" dirty="0">
                          <a:effectLst/>
                        </a:rPr>
                        <a:t/>
                      </a:r>
                      <a:br>
                        <a:rPr lang="en-US" sz="700" dirty="0">
                          <a:effectLst/>
                        </a:rPr>
                      </a:br>
                      <a:endParaRPr lang="en-US" sz="700" dirty="0">
                        <a:effectLst/>
                      </a:endParaRPr>
                    </a:p>
                  </a:txBody>
                  <a:tcPr marL="11641" marR="11641" marT="11641" marB="11641" anchor="b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3422650" y="16002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545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1681162" y="1297379"/>
            <a:ext cx="5476875" cy="3543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Frame 2"/>
          <p:cNvSpPr/>
          <p:nvPr/>
        </p:nvSpPr>
        <p:spPr>
          <a:xfrm>
            <a:off x="1676399" y="304800"/>
            <a:ext cx="5486400" cy="6466449"/>
          </a:xfrm>
          <a:prstGeom prst="frame">
            <a:avLst>
              <a:gd name="adj1" fmla="val 1583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Moon 1"/>
          <p:cNvSpPr/>
          <p:nvPr/>
        </p:nvSpPr>
        <p:spPr>
          <a:xfrm rot="7605766">
            <a:off x="4301083" y="686656"/>
            <a:ext cx="1712829" cy="2898062"/>
          </a:xfrm>
          <a:prstGeom prst="moon">
            <a:avLst>
              <a:gd name="adj" fmla="val 59917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0" y="152400"/>
            <a:ext cx="89916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dirty="0" smtClean="0">
                <a:solidFill>
                  <a:srgbClr val="FF0000"/>
                </a:solidFill>
              </a:rPr>
              <a:t>Draw what is inside the blue box on an index card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620423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1833563" y="1614488"/>
            <a:ext cx="5476875" cy="3629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Frame 2"/>
          <p:cNvSpPr/>
          <p:nvPr/>
        </p:nvSpPr>
        <p:spPr>
          <a:xfrm rot="16200000">
            <a:off x="1638299" y="359313"/>
            <a:ext cx="5867401" cy="6825176"/>
          </a:xfrm>
          <a:prstGeom prst="frame">
            <a:avLst>
              <a:gd name="adj1" fmla="val 1070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927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https://lh4.googleusercontent.com/AShQISQbDBxq2YBJDcrGwSCCeaPhZdEq2yhL9_8zQRtQTE8WWHaf0VMNfOCj86_WVcJGpBMXJcHbpoyB3LelRPGKGAPokvsiJUOy5nz_Q6JzTtGU1GquO4xzJdTJzylPnTI1zPBC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990600"/>
            <a:ext cx="7239000" cy="52482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8" name="Picture 4" descr="https://lh3.googleusercontent.com/6pug1foqKmuZIg3wDRLZEIGo4anHlBXz1Ajw_xqBvbdf6PlAnw7ng2ptzHv6Hyurg1sf7Qag5PyIIlEBM2LcDmth0wVVIDNpVyJBWUCFUMB8XTgosaswtn5nomPJtDNYHmk_IKJz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180286" y="4361592"/>
            <a:ext cx="2157294" cy="15022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40475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3128</TotalTime>
  <Words>287</Words>
  <Application>Microsoft Office PowerPoint</Application>
  <PresentationFormat>On-screen Show (4:3)</PresentationFormat>
  <Paragraphs>71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PowerPoint Presentation</vt:lpstr>
      <vt:lpstr>Draw what is inside the blue box on an index card</vt:lpstr>
      <vt:lpstr>Questions for group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Michele Beneducci</dc:creator>
  <cp:lastModifiedBy>Michele Beneducci</cp:lastModifiedBy>
  <cp:revision>11</cp:revision>
  <dcterms:created xsi:type="dcterms:W3CDTF">2015-11-23T13:43:26Z</dcterms:created>
  <dcterms:modified xsi:type="dcterms:W3CDTF">2015-11-25T17:52:14Z</dcterms:modified>
</cp:coreProperties>
</file>