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B940ABE-A0A2-4EAA-837E-A2C4798B1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9D070-38FC-4CDA-AE16-288DD0E44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A0500-E697-4EA9-9730-38367A99A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B26F4-C45F-4AF3-B0A5-FE5A4AEA1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C3901-4F4A-4170-A804-6145BED25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052CD-3F88-460E-914D-CF183A9A9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989CF-DCBD-4D88-9486-D83F13871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5FB75-238C-4B77-9F70-939267C1C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4B90A-3022-40B1-890D-585D2A8CE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8259C-FE56-46E2-B21C-5A912FE5B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E7E04-88AC-40FE-9E8C-C1F53B2C5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39DFA-DA07-412E-BD2D-92481D219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49B1CCA-F7B2-4120-9B5B-E462E8523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.wav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 smtClean="0"/>
              <a:t>Hosted</a:t>
            </a:r>
          </a:p>
          <a:p>
            <a:r>
              <a:rPr lang="en-US" dirty="0" smtClean="0"/>
              <a:t>by</a:t>
            </a:r>
          </a:p>
          <a:p>
            <a:r>
              <a:rPr lang="en-US" dirty="0" err="1" smtClean="0"/>
              <a:t>tribs</a:t>
            </a:r>
            <a:endParaRPr lang="en-US" dirty="0" smtClean="0"/>
          </a:p>
        </p:txBody>
      </p:sp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2,4</a:t>
            </a:r>
          </a:p>
        </p:txBody>
      </p:sp>
      <p:sp>
        <p:nvSpPr>
          <p:cNvPr id="1126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6"/>
          <p:cNvSpPr>
            <a:spLocks noChangeArrowheads="1"/>
          </p:cNvSpPr>
          <p:nvPr/>
        </p:nvSpPr>
        <p:spPr bwMode="auto">
          <a:xfrm>
            <a:off x="8382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The molecule</a:t>
            </a:r>
          </a:p>
          <a:p>
            <a:r>
              <a:rPr lang="en-US" sz="4000"/>
              <a:t> on which an </a:t>
            </a:r>
          </a:p>
          <a:p>
            <a:r>
              <a:rPr lang="en-US" sz="4000"/>
              <a:t>enzyme acts is called a(n)</a:t>
            </a:r>
            <a:r>
              <a:rPr lang="en-US" sz="4000" b="1"/>
              <a:t>.</a:t>
            </a:r>
          </a:p>
          <a:p>
            <a:endParaRPr lang="en-US" sz="4000" b="1"/>
          </a:p>
          <a:p>
            <a:r>
              <a:rPr lang="en-US" sz="4000"/>
              <a:t> 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substrate.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3,1</a:t>
            </a:r>
          </a:p>
        </p:txBody>
      </p:sp>
      <p:sp>
        <p:nvSpPr>
          <p:cNvPr id="1229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All matter is composed of</a:t>
            </a:r>
          </a:p>
          <a:p>
            <a:r>
              <a:rPr lang="en-US" sz="4000" b="1"/>
              <a:t>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atoms.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3,2</a:t>
            </a:r>
          </a:p>
        </p:txBody>
      </p:sp>
      <p:sp>
        <p:nvSpPr>
          <p:cNvPr id="1331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What gives each amino</a:t>
            </a:r>
          </a:p>
          <a:p>
            <a:r>
              <a:rPr lang="en-US" sz="4000"/>
              <a:t> acid its unique properties?</a:t>
            </a:r>
          </a:p>
          <a:p>
            <a:r>
              <a:rPr lang="en-US" sz="4000" b="1"/>
              <a:t>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its side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3,3</a:t>
            </a:r>
          </a:p>
        </p:txBody>
      </p:sp>
      <p:sp>
        <p:nvSpPr>
          <p:cNvPr id="1433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9144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 3 examples of lipids </a:t>
            </a:r>
            <a:r>
              <a:rPr lang="en-US" sz="4000" b="1"/>
              <a:t>.</a:t>
            </a:r>
          </a:p>
          <a:p>
            <a:r>
              <a:rPr lang="en-US" sz="4000"/>
              <a:t> 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Fats, waxes and steroids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3,4</a:t>
            </a:r>
          </a:p>
        </p:txBody>
      </p:sp>
      <p:sp>
        <p:nvSpPr>
          <p:cNvPr id="1536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The portion of an</a:t>
            </a:r>
          </a:p>
          <a:p>
            <a:r>
              <a:rPr lang="en-US" sz="4000"/>
              <a:t> enzyme molecule into</a:t>
            </a:r>
          </a:p>
          <a:p>
            <a:r>
              <a:rPr lang="en-US" sz="4000"/>
              <a:t> which a specific </a:t>
            </a:r>
          </a:p>
          <a:p>
            <a:r>
              <a:rPr lang="en-US" sz="4000"/>
              <a:t>substrate can fit is called the </a:t>
            </a:r>
          </a:p>
          <a:p>
            <a:r>
              <a:rPr lang="en-US" sz="4000" b="1"/>
              <a:t>.</a:t>
            </a:r>
          </a:p>
          <a:p>
            <a:r>
              <a:rPr lang="en-US" sz="4000"/>
              <a:t> 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active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4,1</a:t>
            </a:r>
          </a:p>
        </p:txBody>
      </p:sp>
      <p:sp>
        <p:nvSpPr>
          <p:cNvPr id="1638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 The overall shape of three</a:t>
            </a:r>
          </a:p>
          <a:p>
            <a:r>
              <a:rPr lang="en-US" sz="4000"/>
              <a:t> chains of amino </a:t>
            </a:r>
          </a:p>
          <a:p>
            <a:r>
              <a:rPr lang="en-US" sz="4000"/>
              <a:t>acids in a protein,</a:t>
            </a:r>
          </a:p>
          <a:p>
            <a:r>
              <a:rPr lang="en-US" sz="4000"/>
              <a:t> including folds, is that protein’s</a:t>
            </a:r>
          </a:p>
          <a:p>
            <a:r>
              <a:rPr lang="en-US" sz="4000" b="1"/>
              <a:t>.</a:t>
            </a:r>
          </a:p>
          <a:p>
            <a:r>
              <a:rPr lang="en-US" sz="4000"/>
              <a:t> 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quartenary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4,2</a:t>
            </a:r>
          </a:p>
        </p:txBody>
      </p:sp>
      <p:sp>
        <p:nvSpPr>
          <p:cNvPr id="1741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990600" y="1295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000" b="1"/>
          </a:p>
          <a:p>
            <a:endParaRPr lang="en-US" sz="4000" b="1"/>
          </a:p>
          <a:p>
            <a:endParaRPr lang="en-US" sz="4000" b="1"/>
          </a:p>
          <a:p>
            <a:r>
              <a:rPr lang="en-US" sz="4000" b="1"/>
              <a:t>What type of biomolecule is this?.</a:t>
            </a:r>
          </a:p>
          <a:p>
            <a:r>
              <a:rPr lang="en-US" sz="4000"/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lipid</a:t>
            </a:r>
          </a:p>
        </p:txBody>
      </p:sp>
      <p:pic>
        <p:nvPicPr>
          <p:cNvPr id="1741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95400"/>
            <a:ext cx="6400800" cy="209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4,3</a:t>
            </a:r>
          </a:p>
        </p:txBody>
      </p:sp>
      <p:sp>
        <p:nvSpPr>
          <p:cNvPr id="1843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AutoShape 6"/>
          <p:cNvSpPr>
            <a:spLocks noChangeArrowheads="1"/>
          </p:cNvSpPr>
          <p:nvPr/>
        </p:nvSpPr>
        <p:spPr bwMode="auto">
          <a:xfrm>
            <a:off x="9906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000" b="1"/>
          </a:p>
          <a:p>
            <a:endParaRPr lang="en-US" sz="4000" b="1"/>
          </a:p>
          <a:p>
            <a:endParaRPr lang="en-US" sz="4000" b="1"/>
          </a:p>
          <a:p>
            <a:r>
              <a:rPr lang="en-US" sz="4000" b="1"/>
              <a:t>What type of biomolecule is this?.</a:t>
            </a:r>
          </a:p>
          <a:p>
            <a:r>
              <a:rPr lang="en-US" sz="4000" b="1"/>
              <a:t>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Carb-saccharide</a:t>
            </a:r>
            <a:endParaRPr lang="en-US" dirty="0"/>
          </a:p>
        </p:txBody>
      </p:sp>
      <p:pic>
        <p:nvPicPr>
          <p:cNvPr id="1843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219200"/>
            <a:ext cx="2590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4,4</a:t>
            </a:r>
          </a:p>
        </p:txBody>
      </p:sp>
      <p:sp>
        <p:nvSpPr>
          <p:cNvPr id="1945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/>
              <a:t>A strong acid and a strong base</a:t>
            </a:r>
          </a:p>
          <a:p>
            <a:r>
              <a:rPr lang="en-US" sz="4000" b="1"/>
              <a:t>Will react to form what?.</a:t>
            </a:r>
          </a:p>
          <a:p>
            <a:r>
              <a:rPr lang="en-US" sz="4000"/>
              <a:t>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Pure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5,1</a:t>
            </a:r>
          </a:p>
        </p:txBody>
      </p:sp>
      <p:sp>
        <p:nvSpPr>
          <p:cNvPr id="2048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/>
              <a:t>More H+</a:t>
            </a:r>
          </a:p>
          <a:p>
            <a:r>
              <a:rPr lang="en-US" sz="4000" b="1"/>
              <a:t> ions mean the solution is?.</a:t>
            </a:r>
            <a:r>
              <a:rPr lang="en-US" sz="4000"/>
              <a:t>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Acidic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52322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actions</a:t>
            </a:r>
            <a:endParaRPr lang="en-US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52322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water</a:t>
            </a:r>
            <a:endParaRPr lang="en-US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52322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/>
              <a:t>chems</a:t>
            </a:r>
            <a:endParaRPr lang="en-US" sz="28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52322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energy</a:t>
            </a:r>
            <a:endParaRPr lang="en-US" sz="28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1026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Clip" r:id="rId24" imgW="0" imgH="0" progId="MS_ClipArt_Gallery.2">
              <p:embed/>
            </p:oleObj>
          </a:graphicData>
        </a:graphic>
      </p:graphicFrame>
      <p:graphicFrame>
        <p:nvGraphicFramePr>
          <p:cNvPr id="1027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1027" name="Clip" r:id="rId25" imgW="0" imgH="0" progId="MS_ClipArt_Gallery.2">
              <p:embed/>
            </p:oleObj>
          </a:graphicData>
        </a:graphic>
      </p:graphicFrame>
      <p:sp>
        <p:nvSpPr>
          <p:cNvPr id="1053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5,2</a:t>
            </a:r>
          </a:p>
        </p:txBody>
      </p:sp>
      <p:sp>
        <p:nvSpPr>
          <p:cNvPr id="2150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/>
              <a:t>An enzyme is also called a what</a:t>
            </a:r>
          </a:p>
          <a:p>
            <a:r>
              <a:rPr lang="en-US" sz="4000" b="1"/>
              <a:t>When talking about chemical reactions.</a:t>
            </a:r>
          </a:p>
          <a:p>
            <a:r>
              <a:rPr lang="en-US" sz="4000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Catalyst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5,3</a:t>
            </a:r>
          </a:p>
        </p:txBody>
      </p:sp>
      <p:sp>
        <p:nvSpPr>
          <p:cNvPr id="2253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 dirty="0"/>
              <a:t>What </a:t>
            </a:r>
            <a:r>
              <a:rPr lang="en-US" sz="4000" b="1" dirty="0" smtClean="0"/>
              <a:t>is the primary protein </a:t>
            </a:r>
          </a:p>
          <a:p>
            <a:r>
              <a:rPr lang="en-US" sz="4000" b="1" dirty="0"/>
              <a:t>s</a:t>
            </a:r>
            <a:r>
              <a:rPr lang="en-US" sz="4000" b="1" dirty="0" smtClean="0"/>
              <a:t>tructure? Demonstrate AND </a:t>
            </a:r>
          </a:p>
          <a:p>
            <a:r>
              <a:rPr lang="en-US" sz="4000" b="1" dirty="0" smtClean="0"/>
              <a:t>explain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Arms out-it is the sequence of amino </a:t>
            </a:r>
            <a:r>
              <a:rPr lang="en-US" dirty="0" err="1" smtClean="0"/>
              <a:t>acides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5,4</a:t>
            </a:r>
          </a:p>
        </p:txBody>
      </p:sp>
      <p:sp>
        <p:nvSpPr>
          <p:cNvPr id="2355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/>
              <a:t>Oil and water don’t mix because….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Oil is nonpolar and water is polar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Row 1, Col 1</a:t>
            </a:r>
          </a:p>
        </p:txBody>
      </p:sp>
      <p:sp>
        <p:nvSpPr>
          <p:cNvPr id="512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12192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 dirty="0"/>
              <a:t> </a:t>
            </a:r>
            <a:r>
              <a:rPr lang="en-US" sz="4000" dirty="0"/>
              <a:t>The molecule on which an </a:t>
            </a:r>
            <a:endParaRPr lang="en-US" sz="4000" dirty="0" smtClean="0"/>
          </a:p>
          <a:p>
            <a:r>
              <a:rPr lang="en-US" sz="4000" dirty="0" smtClean="0"/>
              <a:t>enzyme </a:t>
            </a:r>
            <a:r>
              <a:rPr lang="en-US" sz="4000" dirty="0"/>
              <a:t>acts is called a(n)</a:t>
            </a:r>
            <a:r>
              <a:rPr lang="en-US" sz="4000" b="1" dirty="0"/>
              <a:t>.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substrate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1,2</a:t>
            </a:r>
          </a:p>
        </p:txBody>
      </p:sp>
      <p:sp>
        <p:nvSpPr>
          <p:cNvPr id="614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5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The attraction that causes </a:t>
            </a:r>
          </a:p>
          <a:p>
            <a:r>
              <a:rPr lang="en-US" sz="4000"/>
              <a:t>water and other liquids to climb up</a:t>
            </a:r>
          </a:p>
          <a:p>
            <a:r>
              <a:rPr lang="en-US" sz="4000"/>
              <a:t> a capillary tube </a:t>
            </a:r>
          </a:p>
          <a:p>
            <a:r>
              <a:rPr lang="en-US" sz="4000"/>
              <a:t>or travel through xylem is called</a:t>
            </a:r>
          </a:p>
          <a:p>
            <a:r>
              <a:rPr lang="en-US" sz="4000" b="1"/>
              <a:t>.</a:t>
            </a:r>
          </a:p>
          <a:p>
            <a:endParaRPr lang="en-US" sz="4000" b="1"/>
          </a:p>
          <a:p>
            <a:r>
              <a:rPr lang="en-US" sz="4000"/>
              <a:t>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adhesion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1,3</a:t>
            </a:r>
          </a:p>
        </p:txBody>
      </p:sp>
      <p:sp>
        <p:nvSpPr>
          <p:cNvPr id="7171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AutoShape 6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The negatively</a:t>
            </a:r>
          </a:p>
          <a:p>
            <a:r>
              <a:rPr lang="en-US" sz="4000"/>
              <a:t> charged particles</a:t>
            </a:r>
          </a:p>
          <a:p>
            <a:r>
              <a:rPr lang="en-US" sz="4000"/>
              <a:t> in an atom are called</a:t>
            </a:r>
          </a:p>
          <a:p>
            <a:r>
              <a:rPr lang="en-US" sz="4000" b="1"/>
              <a:t>.</a:t>
            </a:r>
          </a:p>
          <a:p>
            <a:r>
              <a:rPr lang="en-US" sz="4000"/>
              <a:t> 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electrons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1,4</a:t>
            </a:r>
          </a:p>
        </p:txBody>
      </p:sp>
      <p:sp>
        <p:nvSpPr>
          <p:cNvPr id="819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ATP (adenosine triphosphate)</a:t>
            </a:r>
          </a:p>
          <a:p>
            <a:r>
              <a:rPr lang="en-US" sz="4000"/>
              <a:t> stores energy</a:t>
            </a:r>
          </a:p>
          <a:p>
            <a:r>
              <a:rPr lang="en-US" sz="4000"/>
              <a:t> in the bonds between its</a:t>
            </a:r>
          </a:p>
          <a:p>
            <a:r>
              <a:rPr lang="en-US" sz="4000" b="1"/>
              <a:t>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phosphate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2,1</a:t>
            </a:r>
          </a:p>
        </p:txBody>
      </p:sp>
      <p:sp>
        <p:nvSpPr>
          <p:cNvPr id="2053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Substances with a pH greater than 7 are</a:t>
            </a:r>
          </a:p>
          <a:p>
            <a:r>
              <a:rPr lang="en-US" sz="4000"/>
              <a:t> </a:t>
            </a:r>
          </a:p>
        </p:txBody>
      </p:sp>
      <p:graphicFrame>
        <p:nvGraphicFramePr>
          <p:cNvPr id="2050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50" name="Clip" r:id="rId4" imgW="0" imgH="0" progId="MS_ClipArt_Gallery.2">
              <p:embed/>
            </p:oleObj>
          </a:graphicData>
        </a:graphic>
      </p:graphicFrame>
      <p:graphicFrame>
        <p:nvGraphicFramePr>
          <p:cNvPr id="2051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51" name="Clip" r:id="rId5" imgW="0" imgH="0" progId="MS_ClipArt_Gallery.2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basic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2,2</a:t>
            </a:r>
          </a:p>
        </p:txBody>
      </p:sp>
      <p:sp>
        <p:nvSpPr>
          <p:cNvPr id="921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the action of</a:t>
            </a:r>
          </a:p>
          <a:p>
            <a:r>
              <a:rPr lang="en-US" sz="4000"/>
              <a:t> enzymes on reactants</a:t>
            </a:r>
            <a:r>
              <a:rPr lang="en-US" sz="4000" b="1"/>
              <a:t>.</a:t>
            </a:r>
            <a:r>
              <a:rPr lang="en-US" sz="4000"/>
              <a:t>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Lowers  activation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/>
              <a:t>2,3</a:t>
            </a:r>
          </a:p>
        </p:txBody>
      </p:sp>
      <p:sp>
        <p:nvSpPr>
          <p:cNvPr id="1024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/>
              <a:t>The attraction between oppositely</a:t>
            </a:r>
          </a:p>
          <a:p>
            <a:r>
              <a:rPr lang="en-US" sz="4000"/>
              <a:t> charged ions results</a:t>
            </a:r>
          </a:p>
          <a:p>
            <a:r>
              <a:rPr lang="en-US" sz="4000"/>
              <a:t> in the formation of a(n) </a:t>
            </a:r>
          </a:p>
          <a:p>
            <a:r>
              <a:rPr lang="en-US" sz="4000" b="1"/>
              <a:t>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ionic bond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4421</TotalTime>
  <Words>349</Words>
  <Application>Microsoft Office PowerPoint</Application>
  <PresentationFormat>On-screen Show (4:3)</PresentationFormat>
  <Paragraphs>141</Paragraphs>
  <Slides>22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8" baseType="lpstr">
      <vt:lpstr>Times New Roman</vt:lpstr>
      <vt:lpstr>Arial</vt:lpstr>
      <vt:lpstr>Calibri</vt:lpstr>
      <vt:lpstr>Office Theme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Notebook</cp:lastModifiedBy>
  <cp:revision>59</cp:revision>
  <cp:lastPrinted>2001-01-31T16:21:13Z</cp:lastPrinted>
  <dcterms:created xsi:type="dcterms:W3CDTF">1998-08-03T22:24:04Z</dcterms:created>
  <dcterms:modified xsi:type="dcterms:W3CDTF">2014-10-20T11:34:35Z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