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71" r:id="rId5"/>
    <p:sldId id="268" r:id="rId6"/>
    <p:sldId id="258" r:id="rId7"/>
    <p:sldId id="259" r:id="rId8"/>
    <p:sldId id="260" r:id="rId9"/>
    <p:sldId id="261" r:id="rId10"/>
    <p:sldId id="262" r:id="rId11"/>
    <p:sldId id="263" r:id="rId12"/>
    <p:sldId id="266" r:id="rId13"/>
    <p:sldId id="267" r:id="rId14"/>
    <p:sldId id="264"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721C8-84E9-46FF-BAA9-83B63A85CB56}"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120098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21C8-84E9-46FF-BAA9-83B63A85CB56}"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287242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21C8-84E9-46FF-BAA9-83B63A85CB56}"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221399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721C8-84E9-46FF-BAA9-83B63A85CB56}"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308992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721C8-84E9-46FF-BAA9-83B63A85CB56}"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300453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721C8-84E9-46FF-BAA9-83B63A85CB56}"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408999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721C8-84E9-46FF-BAA9-83B63A85CB56}"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227171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721C8-84E9-46FF-BAA9-83B63A85CB56}"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150400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721C8-84E9-46FF-BAA9-83B63A85CB56}"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351813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721C8-84E9-46FF-BAA9-83B63A85CB56}"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54678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721C8-84E9-46FF-BAA9-83B63A85CB56}"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DBE18-75B9-4CF7-8BCA-CC96A0C84C62}" type="slidenum">
              <a:rPr lang="en-US" smtClean="0"/>
              <a:t>‹#›</a:t>
            </a:fld>
            <a:endParaRPr lang="en-US"/>
          </a:p>
        </p:txBody>
      </p:sp>
    </p:spTree>
    <p:extLst>
      <p:ext uri="{BB962C8B-B14F-4D97-AF65-F5344CB8AC3E}">
        <p14:creationId xmlns:p14="http://schemas.microsoft.com/office/powerpoint/2010/main" val="58447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721C8-84E9-46FF-BAA9-83B63A85CB56}" type="datetimeFigureOut">
              <a:rPr lang="en-US" smtClean="0"/>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DBE18-75B9-4CF7-8BCA-CC96A0C84C62}" type="slidenum">
              <a:rPr lang="en-US" smtClean="0"/>
              <a:t>‹#›</a:t>
            </a:fld>
            <a:endParaRPr lang="en-US"/>
          </a:p>
        </p:txBody>
      </p:sp>
    </p:spTree>
    <p:extLst>
      <p:ext uri="{BB962C8B-B14F-4D97-AF65-F5344CB8AC3E}">
        <p14:creationId xmlns:p14="http://schemas.microsoft.com/office/powerpoint/2010/main" val="2451795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insidermonkey.com/blog/5-fascinating-examples-of-genetically-modified-organisms-gmos-17234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lWXryzgRces" TargetMode="External"/><Relationship Id="rId2" Type="http://schemas.openxmlformats.org/officeDocument/2006/relationships/hyperlink" Target="https://www.dnalc.org/view/15479-Sanger-method-of-DNA-sequencing-3D-animation-with-narration.html" TargetMode="External"/><Relationship Id="rId1" Type="http://schemas.openxmlformats.org/officeDocument/2006/relationships/slideLayout" Target="../slideLayouts/slideLayout2.xml"/><Relationship Id="rId4" Type="http://schemas.openxmlformats.org/officeDocument/2006/relationships/hyperlink" Target="https://youtu.be/VNsThMNjKh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jF2iXpoG5j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history.nih.gov/exhibits/genetics/sect4.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avM1Yg5oEu0" TargetMode="External"/><Relationship Id="rId2" Type="http://schemas.openxmlformats.org/officeDocument/2006/relationships/hyperlink" Target="https://youtu.be/O0usd9IZVC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eWhfsiXzmA4" TargetMode="External"/><Relationship Id="rId2" Type="http://schemas.openxmlformats.org/officeDocument/2006/relationships/hyperlink" Target="https://youtu.be/GeigYib39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 engineering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5051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CLONING</a:t>
            </a:r>
            <a:r>
              <a:rPr lang="en-US" b="0" dirty="0" smtClean="0">
                <a:effectLst/>
              </a:rPr>
              <a:t/>
            </a:r>
            <a:br>
              <a:rPr lang="en-US" b="0" dirty="0" smtClean="0">
                <a:effectLst/>
              </a:rPr>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Also </a:t>
            </a:r>
            <a:r>
              <a:rPr lang="en-US" dirty="0"/>
              <a:t>known as somatic cell nuclear transplant. When an ova is emptied of genetic material (this is called an enucleated oocyte) and somatic cell (diploid) genetic material is introduced and encouraged to divide (electrical shock). The nuclear transfer </a:t>
            </a:r>
            <a:r>
              <a:rPr lang="en-US" dirty="0" err="1"/>
              <a:t>blastocyte</a:t>
            </a:r>
            <a:r>
              <a:rPr lang="en-US" dirty="0"/>
              <a:t> is then implanted into a receptive female of the same species. The offspring is a “clone” of the somatic cell donor- it has the same DNA. Be aware though that the genetic donor and the clone will NOT be the same age. Nor will they be exactly the same in behavior. Just as twins do not have the same personality but often behave similarly, the clone will have the </a:t>
            </a:r>
            <a:r>
              <a:rPr lang="en-US" dirty="0" err="1"/>
              <a:t>gentic</a:t>
            </a:r>
            <a:r>
              <a:rPr lang="en-US" dirty="0"/>
              <a:t> predisposition to be similar in nature and thought to the donor individual, but it will be exposed to </a:t>
            </a:r>
            <a:r>
              <a:rPr lang="en-US" dirty="0" smtClean="0"/>
              <a:t>different </a:t>
            </a:r>
            <a:r>
              <a:rPr lang="en-US" dirty="0"/>
              <a:t>stimuli and therefore develop differently. </a:t>
            </a:r>
            <a:r>
              <a:rPr lang="en-US" dirty="0" err="1"/>
              <a:t>ALso</a:t>
            </a:r>
            <a:r>
              <a:rPr lang="en-US" dirty="0"/>
              <a:t>, clones have shorter life spans than natural offspring. This is thought to be caused by a combination of shortened telomeres from the </a:t>
            </a:r>
            <a:r>
              <a:rPr lang="en-US" dirty="0" smtClean="0"/>
              <a:t>done </a:t>
            </a:r>
            <a:r>
              <a:rPr lang="en-US" dirty="0"/>
              <a:t>who has already undergone many rounds of mitosis, but also partially because of the artificial process to encourage division of the “zygote</a:t>
            </a:r>
          </a:p>
        </p:txBody>
      </p:sp>
    </p:spTree>
    <p:extLst>
      <p:ext uri="{BB962C8B-B14F-4D97-AF65-F5344CB8AC3E}">
        <p14:creationId xmlns:p14="http://schemas.microsoft.com/office/powerpoint/2010/main" val="83246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lh5.googleusercontent.com/f6Aj2xLNd0zFCuIR3Q6HOZCpfgq999V3cpfeLlDKLHqdBozMCecdDSF8gb5SRjAlI3G_lJ_ChFed5YeOCyIgHNGpQpmx1uz5HENpixe4X7l-iKudUYy8q7wqrb6PqDaOBdN-tWM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9436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45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TRANSGENIC ORGANISMS</a:t>
            </a:r>
            <a:r>
              <a:rPr lang="en-US" b="0" dirty="0" smtClean="0">
                <a:effectLst/>
              </a:rPr>
              <a:t/>
            </a:r>
            <a:br>
              <a:rPr lang="en-US" b="0" dirty="0" smtClean="0">
                <a:effectLst/>
              </a:rPr>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0" dirty="0" smtClean="0">
                <a:effectLst/>
              </a:rPr>
              <a:t/>
            </a:r>
            <a:br>
              <a:rPr lang="en-US" b="0" dirty="0" smtClean="0">
                <a:effectLst/>
              </a:rPr>
            </a:br>
            <a:r>
              <a:rPr lang="en-US" dirty="0"/>
              <a:t>Any organism (prokaryotic or eukaryotic) that has had a functional gene inserted into its genome.  These include camels that can produce human hormones in their milk (goats are engineered to do this as well). </a:t>
            </a:r>
            <a:r>
              <a:rPr lang="en-US" dirty="0" err="1"/>
              <a:t>Phenopthalein</a:t>
            </a:r>
            <a:r>
              <a:rPr lang="en-US" dirty="0"/>
              <a:t> (Equal) is produced by transgenic bacteria</a:t>
            </a:r>
            <a:endParaRPr lang="en-US" b="0" dirty="0" smtClean="0">
              <a:effectLst/>
            </a:endParaRPr>
          </a:p>
          <a:p>
            <a:r>
              <a:rPr lang="en-US" dirty="0" err="1"/>
              <a:t>Spidersilk</a:t>
            </a:r>
            <a:r>
              <a:rPr lang="en-US" dirty="0"/>
              <a:t> goats, fern-spider cross, flying lizards, </a:t>
            </a:r>
            <a:r>
              <a:rPr lang="en-US" dirty="0" err="1"/>
              <a:t>enviropig</a:t>
            </a:r>
            <a:endParaRPr lang="en-US" b="0" dirty="0" smtClean="0">
              <a:effectLst/>
            </a:endParaRPr>
          </a:p>
          <a:p>
            <a:r>
              <a:rPr lang="en-US" u="sng" dirty="0">
                <a:hlinkClick r:id="rId2"/>
              </a:rPr>
              <a:t>http://www.insidermonkey.com/blog/5-fascinating-examples-of-genetically-modified-organisms-gmos-172347/</a:t>
            </a:r>
            <a:endParaRPr lang="en-US" b="0" dirty="0" smtClean="0">
              <a:effectLst/>
            </a:endParaRPr>
          </a:p>
          <a:p>
            <a:r>
              <a:rPr lang="en-US" dirty="0" smtClean="0"/>
              <a:t/>
            </a:r>
            <a:br>
              <a:rPr lang="en-US" dirty="0" smtClean="0"/>
            </a:br>
            <a:endParaRPr lang="en-US" dirty="0"/>
          </a:p>
        </p:txBody>
      </p:sp>
    </p:spTree>
    <p:extLst>
      <p:ext uri="{BB962C8B-B14F-4D97-AF65-F5344CB8AC3E}">
        <p14:creationId xmlns:p14="http://schemas.microsoft.com/office/powerpoint/2010/main" val="231121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DNA SEQUENCING</a:t>
            </a:r>
            <a:r>
              <a:rPr lang="en-US" b="0" dirty="0" smtClean="0">
                <a:effectLst/>
              </a:rPr>
              <a:t/>
            </a:r>
            <a:br>
              <a:rPr lang="en-US" b="0" dirty="0" smtClean="0">
                <a:effectLst/>
              </a:rPr>
            </a:br>
            <a:endParaRPr lang="en-US"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dirty="0" smtClean="0"/>
              <a:t>Small </a:t>
            </a:r>
            <a:r>
              <a:rPr lang="en-US" dirty="0"/>
              <a:t>amounts of DNA first need to be amplified. This is done via PCR- polymerase chain reaction. Using the same enzymes found </a:t>
            </a:r>
            <a:r>
              <a:rPr lang="en-US" dirty="0" err="1"/>
              <a:t>endogeously</a:t>
            </a:r>
            <a:r>
              <a:rPr lang="en-US" dirty="0"/>
              <a:t> in the </a:t>
            </a:r>
            <a:r>
              <a:rPr lang="en-US" dirty="0" err="1"/>
              <a:t>cell,the</a:t>
            </a:r>
            <a:r>
              <a:rPr lang="en-US" dirty="0"/>
              <a:t> </a:t>
            </a:r>
            <a:r>
              <a:rPr lang="en-US" dirty="0" err="1"/>
              <a:t>dna</a:t>
            </a:r>
            <a:r>
              <a:rPr lang="en-US" dirty="0"/>
              <a:t> is first denatured by heat,  a primer binds to a sequence and replicates the DNA. (DNA polymerase) It is at this point when preparing to complete the </a:t>
            </a:r>
            <a:r>
              <a:rPr lang="en-US" dirty="0">
                <a:hlinkClick r:id="rId2"/>
              </a:rPr>
              <a:t>Sanger</a:t>
            </a:r>
            <a:r>
              <a:rPr lang="en-US" dirty="0"/>
              <a:t> method that </a:t>
            </a:r>
            <a:r>
              <a:rPr lang="en-US" dirty="0" err="1"/>
              <a:t>dideoynucleotides</a:t>
            </a:r>
            <a:r>
              <a:rPr lang="en-US" dirty="0"/>
              <a:t> are added to solutions to terminate replication. </a:t>
            </a:r>
            <a:endParaRPr lang="en-US" b="0" dirty="0" smtClean="0">
              <a:effectLst/>
            </a:endParaRPr>
          </a:p>
          <a:p>
            <a:r>
              <a:rPr lang="en-US" dirty="0"/>
              <a:t>DNA </a:t>
            </a:r>
            <a:r>
              <a:rPr lang="en-US" dirty="0" smtClean="0"/>
              <a:t>fingerprinting </a:t>
            </a:r>
            <a:r>
              <a:rPr lang="en-US" dirty="0"/>
              <a:t>is a method of identifying DNA while not knowing the sequence. This includes PCR, followed by cleavage with restriction enzymes. </a:t>
            </a:r>
            <a:r>
              <a:rPr lang="en-US" dirty="0">
                <a:hlinkClick r:id="rId3"/>
              </a:rPr>
              <a:t>Restriction enzymes </a:t>
            </a:r>
            <a:r>
              <a:rPr lang="en-US" dirty="0"/>
              <a:t>are proteins that are another bacterial immune system component. Restriction enzymes cut DNA at particular sequences leaving sticky ends. these are single stranded bits where the cut is made that are receptive to base pairing to any complementary sequence (therefore, any sequence cut with the same restriction enzyme will have a complementary sequence)</a:t>
            </a:r>
            <a:endParaRPr lang="en-US" b="0" dirty="0" smtClean="0">
              <a:effectLst/>
            </a:endParaRPr>
          </a:p>
          <a:p>
            <a:r>
              <a:rPr lang="en-US" dirty="0">
                <a:hlinkClick r:id="rId4"/>
              </a:rPr>
              <a:t>Microarrays</a:t>
            </a:r>
            <a:r>
              <a:rPr lang="en-US" dirty="0"/>
              <a:t> are small chips that have sequences that can look for genetic diseases (and predisposition) </a:t>
            </a:r>
            <a:endParaRPr lang="en-US" b="0" dirty="0" smtClean="0">
              <a:effectLst/>
            </a:endParaRPr>
          </a:p>
          <a:p>
            <a:r>
              <a:rPr lang="en-US" dirty="0" smtClean="0"/>
              <a:t/>
            </a:r>
            <a:br>
              <a:rPr lang="en-US" dirty="0" smtClean="0"/>
            </a:br>
            <a:endParaRPr lang="en-US" dirty="0"/>
          </a:p>
        </p:txBody>
      </p:sp>
    </p:spTree>
    <p:extLst>
      <p:ext uri="{BB962C8B-B14F-4D97-AF65-F5344CB8AC3E}">
        <p14:creationId xmlns:p14="http://schemas.microsoft.com/office/powerpoint/2010/main" val="193738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a:t>Genetic Tests</a:t>
            </a:r>
            <a:endParaRPr lang="en-US" b="1" dirty="0" smtClean="0">
              <a:effectLst/>
            </a:endParaRPr>
          </a:p>
          <a:p>
            <a:r>
              <a:rPr lang="en-US" b="1" dirty="0"/>
              <a:t>Some of the diseases for which genetic tests are currently available:</a:t>
            </a:r>
            <a:endParaRPr lang="en-US" b="0" dirty="0" smtClean="0">
              <a:effectLst/>
            </a:endParaRPr>
          </a:p>
          <a:p>
            <a:r>
              <a:rPr lang="en-US" dirty="0"/>
              <a:t>Cancer (some forms, predisposition only)</a:t>
            </a:r>
            <a:endParaRPr lang="en-US" b="0" dirty="0" smtClean="0">
              <a:effectLst/>
            </a:endParaRPr>
          </a:p>
          <a:p>
            <a:r>
              <a:rPr lang="en-US" dirty="0"/>
              <a:t>Cystic Fibrosis</a:t>
            </a:r>
            <a:endParaRPr lang="en-US" b="0" dirty="0" smtClean="0">
              <a:effectLst/>
            </a:endParaRPr>
          </a:p>
          <a:p>
            <a:r>
              <a:rPr lang="en-US" dirty="0"/>
              <a:t>Down syndrome</a:t>
            </a:r>
            <a:endParaRPr lang="en-US" b="0" dirty="0" smtClean="0">
              <a:effectLst/>
            </a:endParaRPr>
          </a:p>
          <a:p>
            <a:r>
              <a:rPr lang="en-US" dirty="0"/>
              <a:t>Fragile-X Syndrome</a:t>
            </a:r>
            <a:endParaRPr lang="en-US" b="0" dirty="0" smtClean="0">
              <a:effectLst/>
            </a:endParaRPr>
          </a:p>
          <a:p>
            <a:r>
              <a:rPr lang="en-US" dirty="0"/>
              <a:t>Hemophilia</a:t>
            </a:r>
            <a:endParaRPr lang="en-US" b="0" dirty="0" smtClean="0">
              <a:effectLst/>
            </a:endParaRPr>
          </a:p>
          <a:p>
            <a:r>
              <a:rPr lang="en-US" dirty="0"/>
              <a:t>Huntington's Disease</a:t>
            </a:r>
            <a:endParaRPr lang="en-US" b="0" dirty="0" smtClean="0">
              <a:effectLst/>
            </a:endParaRPr>
          </a:p>
          <a:p>
            <a:r>
              <a:rPr lang="en-US" dirty="0"/>
              <a:t>Lou Gehrig's Disease</a:t>
            </a:r>
            <a:endParaRPr lang="en-US" b="0" dirty="0" smtClean="0">
              <a:effectLst/>
            </a:endParaRPr>
          </a:p>
          <a:p>
            <a:r>
              <a:rPr lang="en-US" dirty="0"/>
              <a:t>Neurofibromatosis</a:t>
            </a:r>
            <a:endParaRPr lang="en-US" b="0" dirty="0" smtClean="0">
              <a:effectLst/>
            </a:endParaRPr>
          </a:p>
          <a:p>
            <a:r>
              <a:rPr lang="en-US" dirty="0"/>
              <a:t>Muscular Dystrophy</a:t>
            </a:r>
            <a:endParaRPr lang="en-US" b="0" dirty="0" smtClean="0">
              <a:effectLst/>
            </a:endParaRPr>
          </a:p>
          <a:p>
            <a:r>
              <a:rPr lang="en-US" dirty="0"/>
              <a:t>Phenylketonuria</a:t>
            </a:r>
            <a:endParaRPr lang="en-US" b="0" dirty="0" smtClean="0">
              <a:effectLst/>
            </a:endParaRPr>
          </a:p>
          <a:p>
            <a:r>
              <a:rPr lang="en-US" dirty="0"/>
              <a:t>Sickle Cell Anemia</a:t>
            </a:r>
            <a:endParaRPr lang="en-US" b="0" dirty="0" smtClean="0">
              <a:effectLst/>
            </a:endParaRPr>
          </a:p>
          <a:p>
            <a:r>
              <a:rPr lang="en-US" dirty="0" err="1"/>
              <a:t>Tay</a:t>
            </a:r>
            <a:r>
              <a:rPr lang="en-US" dirty="0"/>
              <a:t>-Sachs Disease</a:t>
            </a:r>
          </a:p>
        </p:txBody>
      </p:sp>
    </p:spTree>
    <p:extLst>
      <p:ext uri="{BB962C8B-B14F-4D97-AF65-F5344CB8AC3E}">
        <p14:creationId xmlns:p14="http://schemas.microsoft.com/office/powerpoint/2010/main" val="348638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MEDICAL USES (include vaccinations, insulin production, growth hormone)</a:t>
            </a:r>
            <a:r>
              <a:rPr lang="en-US" b="0" dirty="0" smtClean="0">
                <a:effectLst/>
              </a:rPr>
              <a:t/>
            </a:r>
            <a:br>
              <a:rPr lang="en-US" b="0" dirty="0" smtClean="0">
                <a:effectLst/>
              </a:rPr>
            </a:br>
            <a:endParaRPr lang="en-US" dirty="0"/>
          </a:p>
        </p:txBody>
      </p:sp>
      <p:sp>
        <p:nvSpPr>
          <p:cNvPr id="3" name="Content Placeholder 2"/>
          <p:cNvSpPr>
            <a:spLocks noGrp="1"/>
          </p:cNvSpPr>
          <p:nvPr>
            <p:ph idx="1"/>
          </p:nvPr>
        </p:nvSpPr>
        <p:spPr/>
        <p:txBody>
          <a:bodyPr>
            <a:normAutofit/>
          </a:bodyPr>
          <a:lstStyle/>
          <a:p>
            <a:r>
              <a:rPr lang="en-US" b="0" dirty="0" smtClean="0">
                <a:effectLst/>
              </a:rPr>
              <a:t/>
            </a:r>
            <a:br>
              <a:rPr lang="en-US" b="0" dirty="0" smtClean="0">
                <a:effectLst/>
              </a:rPr>
            </a:br>
            <a:r>
              <a:rPr lang="en-US" b="0" dirty="0" smtClean="0">
                <a:effectLst/>
              </a:rPr>
              <a:t/>
            </a:r>
            <a:br>
              <a:rPr lang="en-US" b="0" dirty="0" smtClean="0">
                <a:effectLst/>
              </a:rPr>
            </a:br>
            <a:r>
              <a:rPr lang="en-US" dirty="0"/>
              <a:t>transgenic organisms can produce insulin (bacteria), </a:t>
            </a:r>
            <a:r>
              <a:rPr lang="en-US" dirty="0" err="1"/>
              <a:t>antithrombin</a:t>
            </a:r>
            <a:r>
              <a:rPr lang="en-US" dirty="0"/>
              <a:t> (goats and </a:t>
            </a:r>
            <a:r>
              <a:rPr lang="en-US" dirty="0" smtClean="0"/>
              <a:t>camels in milk) </a:t>
            </a:r>
            <a:r>
              <a:rPr lang="en-US" dirty="0"/>
              <a:t>and vaccines (</a:t>
            </a:r>
            <a:r>
              <a:rPr lang="en-US" dirty="0" err="1" smtClean="0"/>
              <a:t>bannannas</a:t>
            </a:r>
            <a:r>
              <a:rPr lang="en-US" dirty="0" smtClean="0"/>
              <a:t>-- </a:t>
            </a:r>
            <a:r>
              <a:rPr lang="en-US" dirty="0" err="1"/>
              <a:t>hep</a:t>
            </a:r>
            <a:r>
              <a:rPr lang="en-US" dirty="0"/>
              <a:t> c, cholera). eggs from transgenic hens can produce interferon and cancer fighting drugs</a:t>
            </a:r>
          </a:p>
        </p:txBody>
      </p:sp>
    </p:spTree>
    <p:extLst>
      <p:ext uri="{BB962C8B-B14F-4D97-AF65-F5344CB8AC3E}">
        <p14:creationId xmlns:p14="http://schemas.microsoft.com/office/powerpoint/2010/main" val="225528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Stem cells</a:t>
            </a:r>
            <a:endParaRPr lang="en-US" dirty="0"/>
          </a:p>
        </p:txBody>
      </p:sp>
    </p:spTree>
    <p:extLst>
      <p:ext uri="{BB962C8B-B14F-4D97-AF65-F5344CB8AC3E}">
        <p14:creationId xmlns:p14="http://schemas.microsoft.com/office/powerpoint/2010/main" val="324984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timeline- </a:t>
            </a:r>
            <a:r>
              <a:rPr lang="en-US" u="sng" dirty="0">
                <a:hlinkClick r:id="rId2"/>
              </a:rPr>
              <a:t>https://history.nih.gov/exhibits/genetics/sect4.htm</a:t>
            </a:r>
            <a:endParaRPr lang="en-US" dirty="0"/>
          </a:p>
        </p:txBody>
      </p:sp>
    </p:spTree>
    <p:extLst>
      <p:ext uri="{BB962C8B-B14F-4D97-AF65-F5344CB8AC3E}">
        <p14:creationId xmlns:p14="http://schemas.microsoft.com/office/powerpoint/2010/main" val="160871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CRISPR</a:t>
            </a:r>
            <a:endParaRPr lang="en-US" dirty="0"/>
          </a:p>
        </p:txBody>
      </p:sp>
      <p:sp>
        <p:nvSpPr>
          <p:cNvPr id="3" name="Content Placeholder 2"/>
          <p:cNvSpPr>
            <a:spLocks noGrp="1"/>
          </p:cNvSpPr>
          <p:nvPr>
            <p:ph idx="1"/>
          </p:nvPr>
        </p:nvSpPr>
        <p:spPr/>
        <p:txBody>
          <a:bodyPr>
            <a:normAutofit fontScale="85000" lnSpcReduction="20000"/>
          </a:bodyPr>
          <a:lstStyle/>
          <a:p>
            <a:r>
              <a:rPr lang="en-US" dirty="0"/>
              <a:t>Stands for Clustered Regularly Interspaced Short Palindromic Repeat . A combination of RNA (</a:t>
            </a:r>
            <a:r>
              <a:rPr lang="en-US" dirty="0" err="1"/>
              <a:t>tracr</a:t>
            </a:r>
            <a:r>
              <a:rPr lang="en-US" dirty="0"/>
              <a:t> RNA and crRNA) and CAS9 protein (an endonuclease that can cut DNA) that are a type of “Bacterial immune system” allow a specific region of DNA to be cut. This allows insertion or deletion of a short segment of DNA. The complementary segment of RNA can be custom </a:t>
            </a:r>
            <a:r>
              <a:rPr lang="en-US" dirty="0" smtClean="0"/>
              <a:t>tailored </a:t>
            </a:r>
            <a:r>
              <a:rPr lang="en-US" dirty="0"/>
              <a:t>to “find” any sequence in a genome and cut immediately downstream to this recognition sequence. This was just discovered for use in genome editing in 2012. It has the potential to </a:t>
            </a:r>
            <a:r>
              <a:rPr lang="en-US" dirty="0">
                <a:hlinkClick r:id="rId3"/>
              </a:rPr>
              <a:t>“cure” </a:t>
            </a:r>
            <a:r>
              <a:rPr lang="en-US" dirty="0"/>
              <a:t>genetic disorders, cancer, </a:t>
            </a:r>
            <a:r>
              <a:rPr lang="en-US" dirty="0" err="1"/>
              <a:t>aquired</a:t>
            </a:r>
            <a:r>
              <a:rPr lang="en-US" dirty="0"/>
              <a:t> diseases as well as more easily create transgenic organisms and modify human embryos.</a:t>
            </a:r>
          </a:p>
        </p:txBody>
      </p:sp>
    </p:spTree>
    <p:extLst>
      <p:ext uri="{BB962C8B-B14F-4D97-AF65-F5344CB8AC3E}">
        <p14:creationId xmlns:p14="http://schemas.microsoft.com/office/powerpoint/2010/main" val="3222474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tse1.mm.bing.net/th?&amp;id=OIP.M59bbe6a61fc0d3c386b27b24e6bc373fo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54102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291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14835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u="sng" dirty="0"/>
              <a:t>GENE THERAPY</a:t>
            </a:r>
            <a:endParaRPr lang="en-US" b="0" dirty="0" smtClean="0">
              <a:effectLst/>
            </a:endParaRPr>
          </a:p>
          <a:p>
            <a:r>
              <a:rPr lang="en-US" dirty="0"/>
              <a:t>Uses a virus as a </a:t>
            </a:r>
            <a:r>
              <a:rPr lang="en-US" dirty="0" smtClean="0"/>
              <a:t>vector</a:t>
            </a:r>
            <a:endParaRPr lang="en-US" dirty="0"/>
          </a:p>
          <a:p>
            <a:r>
              <a:rPr lang="en-US" dirty="0" smtClean="0"/>
              <a:t>Replacing </a:t>
            </a:r>
            <a:r>
              <a:rPr lang="en-US" dirty="0"/>
              <a:t>a mutated gene that causes disease with a healthy copy of the gene.</a:t>
            </a:r>
          </a:p>
          <a:p>
            <a:pPr fontAlgn="base"/>
            <a:r>
              <a:rPr lang="en-US" dirty="0"/>
              <a:t>Inactivating, or “knocking out,” a mutated gene that is functioning improperly.</a:t>
            </a:r>
          </a:p>
          <a:p>
            <a:pPr fontAlgn="base"/>
            <a:r>
              <a:rPr lang="en-US" dirty="0"/>
              <a:t>Introducing a new gene into the body to help fight a disease.</a:t>
            </a:r>
          </a:p>
          <a:p>
            <a:endParaRPr lang="en-US" dirty="0"/>
          </a:p>
        </p:txBody>
      </p:sp>
    </p:spTree>
    <p:extLst>
      <p:ext uri="{BB962C8B-B14F-4D97-AF65-F5344CB8AC3E}">
        <p14:creationId xmlns:p14="http://schemas.microsoft.com/office/powerpoint/2010/main" val="255095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DESIGNER BABIES</a:t>
            </a:r>
            <a:r>
              <a:rPr lang="en-US" b="0" dirty="0" smtClean="0">
                <a:effectLst/>
              </a:rPr>
              <a:t/>
            </a:r>
            <a:br>
              <a:rPr lang="en-US" b="0" dirty="0" smtClean="0">
                <a:effectLst/>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t>
            </a:r>
            <a:r>
              <a:rPr lang="en-US" dirty="0"/>
              <a:t>are two approaches to this. Both mandate</a:t>
            </a:r>
            <a:r>
              <a:rPr lang="en-US" dirty="0">
                <a:hlinkClick r:id="rId2"/>
              </a:rPr>
              <a:t> </a:t>
            </a:r>
            <a:r>
              <a:rPr lang="en-US" dirty="0" err="1">
                <a:hlinkClick r:id="rId2"/>
              </a:rPr>
              <a:t>invitro</a:t>
            </a:r>
            <a:r>
              <a:rPr lang="en-US" dirty="0">
                <a:hlinkClick r:id="rId2"/>
              </a:rPr>
              <a:t> </a:t>
            </a:r>
            <a:r>
              <a:rPr lang="en-US" dirty="0"/>
              <a:t>fertilization. Process 1 is the fertilization of harvested ova with donor sperm. Upon differentiation into blastula, a single cell is removed to test for genetic </a:t>
            </a:r>
            <a:r>
              <a:rPr lang="en-US" dirty="0" smtClean="0">
                <a:hlinkClick r:id="rId3"/>
              </a:rPr>
              <a:t>defects and sex</a:t>
            </a:r>
            <a:r>
              <a:rPr lang="en-US" dirty="0" smtClean="0"/>
              <a:t>. </a:t>
            </a:r>
            <a:r>
              <a:rPr lang="en-US" dirty="0"/>
              <a:t>Those ova that do NOT have genetic abnormalities are considered for implantation into the hormonally </a:t>
            </a:r>
            <a:r>
              <a:rPr lang="en-US" dirty="0" smtClean="0"/>
              <a:t>receptive </a:t>
            </a:r>
            <a:r>
              <a:rPr lang="en-US" dirty="0"/>
              <a:t>human female. This can also extend to determining the sex of the offspring. Process 2 is the same </a:t>
            </a:r>
            <a:r>
              <a:rPr lang="en-US" dirty="0" err="1"/>
              <a:t>invitro</a:t>
            </a:r>
            <a:r>
              <a:rPr lang="en-US" dirty="0"/>
              <a:t> fertilization with the genetic analysis of blastulas. In process 2, the ova is then “</a:t>
            </a:r>
            <a:r>
              <a:rPr lang="en-US" dirty="0" smtClean="0"/>
              <a:t>improved</a:t>
            </a:r>
            <a:r>
              <a:rPr lang="en-US" dirty="0"/>
              <a:t>” or edited with CRISPR/CAS9. This is in the experimental stages but would allow changes to almost any known gene.</a:t>
            </a:r>
          </a:p>
        </p:txBody>
      </p:sp>
    </p:spTree>
    <p:extLst>
      <p:ext uri="{BB962C8B-B14F-4D97-AF65-F5344CB8AC3E}">
        <p14:creationId xmlns:p14="http://schemas.microsoft.com/office/powerpoint/2010/main" val="1750462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lh6.googleusercontent.com/rGzSCgtpU80oG50K828G4vJkRGvoddmc3niUTIMN1BhN5gaDHwSoWQ2mxYOSiJN1_dPrFFULDQwkOP4nEajvmyJYeVXMmownX0ISNu02OEV4FKpEsN7fDINd2EsK0fZ4GmUZFM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609600"/>
            <a:ext cx="594360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642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lh5.googleusercontent.com/PegiI8PGDv2PHyUpXpl0RzW0aQf48xHoY-wa8sougppOLcE0EHW6pUJrAO-EoLJWFvqf9wQzBvJYkRlIAOlDnDmTVgFPjDqgPjrHJI5s6wX9nvLObDgSraJ3Rr6QDu5PxQ9c14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701566"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710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604</Words>
  <Application>Microsoft Office PowerPoint</Application>
  <PresentationFormat>On-screen Show (4:3)</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Genetic engineering</vt:lpstr>
      <vt:lpstr>PowerPoint Presentation</vt:lpstr>
      <vt:lpstr>CRISPR</vt:lpstr>
      <vt:lpstr>PowerPoint Presentation</vt:lpstr>
      <vt:lpstr>PowerPoint Presentation</vt:lpstr>
      <vt:lpstr>PowerPoint Presentation</vt:lpstr>
      <vt:lpstr>DESIGNER BABIES </vt:lpstr>
      <vt:lpstr>PowerPoint Presentation</vt:lpstr>
      <vt:lpstr>PowerPoint Presentation</vt:lpstr>
      <vt:lpstr>CLONING </vt:lpstr>
      <vt:lpstr>PowerPoint Presentation</vt:lpstr>
      <vt:lpstr>TRANSGENIC ORGANISMS </vt:lpstr>
      <vt:lpstr>DNA SEQUENCING </vt:lpstr>
      <vt:lpstr>PowerPoint Presentation</vt:lpstr>
      <vt:lpstr>MEDICAL USES (include vaccinations, insulin production, growth hormone)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engineering</dc:title>
  <dc:creator>Michele Beneducci</dc:creator>
  <cp:lastModifiedBy>Michele Beneducci</cp:lastModifiedBy>
  <cp:revision>9</cp:revision>
  <dcterms:created xsi:type="dcterms:W3CDTF">2016-02-25T13:45:00Z</dcterms:created>
  <dcterms:modified xsi:type="dcterms:W3CDTF">2016-02-25T18:00:14Z</dcterms:modified>
</cp:coreProperties>
</file>