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2" autoAdjust="0"/>
    <p:restoredTop sz="94660"/>
  </p:normalViewPr>
  <p:slideViewPr>
    <p:cSldViewPr>
      <p:cViewPr varScale="1">
        <p:scale>
          <a:sx n="78" d="100"/>
          <a:sy n="78" d="100"/>
        </p:scale>
        <p:origin x="-108" y="-18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7F251B-A7BF-4B4E-AEDF-DE03077960C4}" type="datetimeFigureOut">
              <a:rPr lang="en-US" smtClean="0"/>
              <a:t>9/22/2014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07A825-187E-492F-82C8-C1ADEF94B714}" type="slidenum">
              <a:rPr lang="en-US" smtClean="0"/>
              <a:t>‹#›</a:t>
            </a:fld>
            <a:endParaRPr lang="en-US"/>
          </a:p>
        </p:txBody>
      </p:sp>
    </p:spTree>
    <p:extLst>
      <p:ext uri="{BB962C8B-B14F-4D97-AF65-F5344CB8AC3E}">
        <p14:creationId xmlns:p14="http://schemas.microsoft.com/office/powerpoint/2010/main" val="739896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6D7C68-315A-42FE-AD40-CD0542997105}" type="slidenum">
              <a:rPr lang="en-US" altLang="en-US"/>
              <a:pPr/>
              <a:t>7</a:t>
            </a:fld>
            <a:endParaRPr lang="en-US" altLang="en-US"/>
          </a:p>
        </p:txBody>
      </p:sp>
      <p:sp>
        <p:nvSpPr>
          <p:cNvPr id="108546" name="Rectangle 2"/>
          <p:cNvSpPr>
            <a:spLocks noChangeArrowheads="1" noTextEdit="1"/>
          </p:cNvSpPr>
          <p:nvPr>
            <p:ph type="sldImg"/>
          </p:nvPr>
        </p:nvSpPr>
        <p:spPr>
          <a:ln/>
        </p:spPr>
      </p:sp>
      <p:sp>
        <p:nvSpPr>
          <p:cNvPr id="108547"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F5BF81-7E68-48C4-B422-F04F0623647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8562336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5BF81-7E68-48C4-B422-F04F0623647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31227179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5BF81-7E68-48C4-B422-F04F0623647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939249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F5BF81-7E68-48C4-B422-F04F0623647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1561205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5BF81-7E68-48C4-B422-F04F0623647A}" type="datetimeFigureOut">
              <a:rPr lang="en-US" smtClean="0"/>
              <a:t>9/22/2014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761637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F5BF81-7E68-48C4-B422-F04F0623647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3381223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F5BF81-7E68-48C4-B422-F04F0623647A}" type="datetimeFigureOut">
              <a:rPr lang="en-US" smtClean="0"/>
              <a:t>9/22/2014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371129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F5BF81-7E68-48C4-B422-F04F0623647A}" type="datetimeFigureOut">
              <a:rPr lang="en-US" smtClean="0"/>
              <a:t>9/22/2014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327500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F5BF81-7E68-48C4-B422-F04F0623647A}" type="datetimeFigureOut">
              <a:rPr lang="en-US" smtClean="0"/>
              <a:t>9/22/2014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128702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5BF81-7E68-48C4-B422-F04F0623647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14228599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F5BF81-7E68-48C4-B422-F04F0623647A}" type="datetimeFigureOut">
              <a:rPr lang="en-US" smtClean="0"/>
              <a:t>9/22/2014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89279D-1AAF-404A-8460-2B900075792E}" type="slidenum">
              <a:rPr lang="en-US" smtClean="0"/>
              <a:t>‹#›</a:t>
            </a:fld>
            <a:endParaRPr lang="en-US"/>
          </a:p>
        </p:txBody>
      </p:sp>
    </p:spTree>
    <p:extLst>
      <p:ext uri="{BB962C8B-B14F-4D97-AF65-F5344CB8AC3E}">
        <p14:creationId xmlns:p14="http://schemas.microsoft.com/office/powerpoint/2010/main" val="2321189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F5BF81-7E68-48C4-B422-F04F0623647A}" type="datetimeFigureOut">
              <a:rPr lang="en-US" smtClean="0"/>
              <a:t>9/22/2014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89279D-1AAF-404A-8460-2B900075792E}" type="slidenum">
              <a:rPr lang="en-US" smtClean="0"/>
              <a:t>‹#›</a:t>
            </a:fld>
            <a:endParaRPr lang="en-US"/>
          </a:p>
        </p:txBody>
      </p:sp>
    </p:spTree>
    <p:extLst>
      <p:ext uri="{BB962C8B-B14F-4D97-AF65-F5344CB8AC3E}">
        <p14:creationId xmlns:p14="http://schemas.microsoft.com/office/powerpoint/2010/main" val="1515631618"/>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744556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ltLang="en-US"/>
              <a:t>Technical Support</a:t>
            </a:r>
          </a:p>
        </p:txBody>
      </p:sp>
      <p:sp>
        <p:nvSpPr>
          <p:cNvPr id="95235" name="Rectangle 3"/>
          <p:cNvSpPr>
            <a:spLocks noGrp="1" noChangeArrowheads="1"/>
          </p:cNvSpPr>
          <p:nvPr>
            <p:ph idx="1"/>
          </p:nvPr>
        </p:nvSpPr>
        <p:spPr>
          <a:xfrm>
            <a:off x="685800" y="1219200"/>
            <a:ext cx="7772400" cy="5029200"/>
          </a:xfrm>
        </p:spPr>
        <p:txBody>
          <a:bodyPr/>
          <a:lstStyle/>
          <a:p>
            <a:pPr>
              <a:lnSpc>
                <a:spcPct val="90000"/>
              </a:lnSpc>
            </a:pPr>
            <a:r>
              <a:rPr lang="en-US" altLang="en-US" sz="2400"/>
              <a:t>Optional Services by Full-Service Labs</a:t>
            </a:r>
          </a:p>
          <a:p>
            <a:pPr lvl="1">
              <a:lnSpc>
                <a:spcPct val="90000"/>
              </a:lnSpc>
            </a:pPr>
            <a:r>
              <a:rPr lang="en-US" altLang="en-US" sz="2400"/>
              <a:t>Toxicology Unit examines body fluids and organs for the presence of drugs and poisons.</a:t>
            </a:r>
          </a:p>
          <a:p>
            <a:pPr lvl="1">
              <a:lnSpc>
                <a:spcPct val="90000"/>
              </a:lnSpc>
            </a:pPr>
            <a:r>
              <a:rPr lang="en-US" altLang="en-US" sz="2400"/>
              <a:t>Latent Fingerprint Unit processes and examines evidence for latent fingerprints.</a:t>
            </a:r>
          </a:p>
          <a:p>
            <a:pPr lvl="1">
              <a:lnSpc>
                <a:spcPct val="90000"/>
              </a:lnSpc>
            </a:pPr>
            <a:r>
              <a:rPr lang="en-US" altLang="en-US" sz="2400"/>
              <a:t>Polygraph Unit conducts polygraph or lie detector tests.</a:t>
            </a:r>
          </a:p>
          <a:p>
            <a:pPr lvl="1">
              <a:lnSpc>
                <a:spcPct val="90000"/>
              </a:lnSpc>
            </a:pPr>
            <a:r>
              <a:rPr lang="en-US" altLang="en-US" sz="2400"/>
              <a:t>Voiceprint Analysis Unit attempts to tie a recorded voice to a particular suspect.</a:t>
            </a:r>
          </a:p>
          <a:p>
            <a:pPr lvl="1">
              <a:lnSpc>
                <a:spcPct val="90000"/>
              </a:lnSpc>
            </a:pPr>
            <a:r>
              <a:rPr lang="en-US" altLang="en-US" sz="2400"/>
              <a:t>Evidence-Collection Unit dispatches specially trained personnel to the crime scene to collect and preserve physical evidence.   </a:t>
            </a:r>
          </a:p>
          <a:p>
            <a:pPr lvl="1">
              <a:lnSpc>
                <a:spcPct val="90000"/>
              </a:lnSpc>
              <a:buFontTx/>
              <a:buNone/>
            </a:pPr>
            <a:r>
              <a:rPr lang="en-US" altLang="en-US" sz="2000"/>
              <a:t>  </a:t>
            </a:r>
          </a:p>
          <a:p>
            <a:pPr>
              <a:lnSpc>
                <a:spcPct val="90000"/>
              </a:lnSpc>
              <a:buFontTx/>
              <a:buNone/>
            </a:pPr>
            <a:endParaRPr lang="en-US" altLang="en-US" sz="2400"/>
          </a:p>
        </p:txBody>
      </p:sp>
      <p:sp>
        <p:nvSpPr>
          <p:cNvPr id="95237"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95238"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18342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lstStyle/>
          <a:p>
            <a:r>
              <a:rPr lang="en-US" altLang="en-US"/>
              <a:t>The Scientific Method</a:t>
            </a:r>
          </a:p>
        </p:txBody>
      </p:sp>
      <p:sp>
        <p:nvSpPr>
          <p:cNvPr id="106499" name="Rectangle 3"/>
          <p:cNvSpPr>
            <a:spLocks noGrp="1" noChangeArrowheads="1"/>
          </p:cNvSpPr>
          <p:nvPr>
            <p:ph idx="1"/>
          </p:nvPr>
        </p:nvSpPr>
        <p:spPr/>
        <p:txBody>
          <a:bodyPr/>
          <a:lstStyle/>
          <a:p>
            <a:r>
              <a:rPr lang="en-US" altLang="en-US"/>
              <a:t>Formulate a question worthy of investigation.</a:t>
            </a:r>
          </a:p>
          <a:p>
            <a:r>
              <a:rPr lang="en-US" altLang="en-US"/>
              <a:t>Formulate a reasonable hypothesis to answer the question.</a:t>
            </a:r>
          </a:p>
          <a:p>
            <a:r>
              <a:rPr lang="en-US" altLang="en-US"/>
              <a:t>Test the hypothesis through experimentation.</a:t>
            </a:r>
          </a:p>
          <a:p>
            <a:r>
              <a:rPr lang="en-US" altLang="en-US"/>
              <a:t>Upon validation of the hypothesis, it become suitable as scientific evidence.</a:t>
            </a:r>
          </a:p>
        </p:txBody>
      </p:sp>
    </p:spTree>
    <p:extLst>
      <p:ext uri="{BB962C8B-B14F-4D97-AF65-F5344CB8AC3E}">
        <p14:creationId xmlns:p14="http://schemas.microsoft.com/office/powerpoint/2010/main" val="1279503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lstStyle/>
          <a:p>
            <a:r>
              <a:rPr lang="en-US" altLang="en-US"/>
              <a:t>Skills of a Forensic Scientist</a:t>
            </a:r>
          </a:p>
        </p:txBody>
      </p:sp>
      <p:sp>
        <p:nvSpPr>
          <p:cNvPr id="84995" name="Rectangle 3"/>
          <p:cNvSpPr>
            <a:spLocks noGrp="1" noChangeArrowheads="1"/>
          </p:cNvSpPr>
          <p:nvPr>
            <p:ph idx="1"/>
          </p:nvPr>
        </p:nvSpPr>
        <p:spPr/>
        <p:txBody>
          <a:bodyPr>
            <a:normAutofit/>
          </a:bodyPr>
          <a:lstStyle/>
          <a:p>
            <a:pPr>
              <a:lnSpc>
                <a:spcPct val="90000"/>
              </a:lnSpc>
            </a:pPr>
            <a:r>
              <a:rPr lang="en-US" altLang="en-US" sz="2800"/>
              <a:t>A forensic scientist must be skilled in applying the principles and techniques of the physical and natural sciences to the analysis of the many types of evidence that may be recovered during a criminal investigation. </a:t>
            </a:r>
          </a:p>
          <a:p>
            <a:pPr>
              <a:lnSpc>
                <a:spcPct val="90000"/>
              </a:lnSpc>
            </a:pPr>
            <a:r>
              <a:rPr lang="en-US" altLang="en-US" sz="2800"/>
              <a:t>A forensic scientist may also provide expert court testimony. </a:t>
            </a:r>
          </a:p>
          <a:p>
            <a:pPr>
              <a:lnSpc>
                <a:spcPct val="90000"/>
              </a:lnSpc>
            </a:pPr>
            <a:r>
              <a:rPr lang="en-US" altLang="en-US" sz="2800"/>
              <a:t>An expert witness is an individual whom the court determines possesses knowledge relevant to the trial that is not expected of the average person.</a:t>
            </a:r>
          </a:p>
        </p:txBody>
      </p:sp>
      <p:sp>
        <p:nvSpPr>
          <p:cNvPr id="84997"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4998"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238840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t>Skills of a Forensic Scientist</a:t>
            </a:r>
          </a:p>
        </p:txBody>
      </p:sp>
      <p:sp>
        <p:nvSpPr>
          <p:cNvPr id="96259" name="Rectangle 3"/>
          <p:cNvSpPr>
            <a:spLocks noGrp="1" noChangeArrowheads="1"/>
          </p:cNvSpPr>
          <p:nvPr>
            <p:ph idx="1"/>
          </p:nvPr>
        </p:nvSpPr>
        <p:spPr>
          <a:xfrm>
            <a:off x="685800" y="1143000"/>
            <a:ext cx="7772400" cy="4953000"/>
          </a:xfrm>
        </p:spPr>
        <p:txBody>
          <a:bodyPr/>
          <a:lstStyle/>
          <a:p>
            <a:pPr>
              <a:lnSpc>
                <a:spcPct val="90000"/>
              </a:lnSpc>
            </a:pPr>
            <a:r>
              <a:rPr lang="en-US" altLang="en-US"/>
              <a:t>The expert witness is called on to evaluate evidence based on specialized training and experience that the court lacks the expertise to do. </a:t>
            </a:r>
          </a:p>
          <a:p>
            <a:pPr>
              <a:lnSpc>
                <a:spcPct val="90000"/>
              </a:lnSpc>
            </a:pPr>
            <a:r>
              <a:rPr lang="en-US" altLang="en-US"/>
              <a:t>The expert will then express an opinion as to the significance of the findings. </a:t>
            </a:r>
          </a:p>
          <a:p>
            <a:pPr>
              <a:lnSpc>
                <a:spcPct val="90000"/>
              </a:lnSpc>
            </a:pPr>
            <a:r>
              <a:rPr lang="en-US" altLang="en-US"/>
              <a:t>Forensic scientists also participate in training law enforcement personnel in the proper recognition, collection, and preservation of physical evidence.</a:t>
            </a:r>
          </a:p>
        </p:txBody>
      </p:sp>
      <p:sp>
        <p:nvSpPr>
          <p:cNvPr id="9626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96262"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512896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a:t>The </a:t>
            </a:r>
            <a:r>
              <a:rPr lang="en-US" altLang="en-US" i="1"/>
              <a:t>Frye</a:t>
            </a:r>
            <a:r>
              <a:rPr lang="en-US" altLang="en-US"/>
              <a:t> Standard</a:t>
            </a:r>
          </a:p>
        </p:txBody>
      </p:sp>
      <p:sp>
        <p:nvSpPr>
          <p:cNvPr id="86019" name="Rectangle 3"/>
          <p:cNvSpPr>
            <a:spLocks noGrp="1" noChangeArrowheads="1"/>
          </p:cNvSpPr>
          <p:nvPr>
            <p:ph idx="1"/>
          </p:nvPr>
        </p:nvSpPr>
        <p:spPr/>
        <p:txBody>
          <a:bodyPr>
            <a:normAutofit/>
          </a:bodyPr>
          <a:lstStyle/>
          <a:p>
            <a:r>
              <a:rPr lang="en-US" altLang="en-US" sz="2800"/>
              <a:t>The </a:t>
            </a:r>
            <a:r>
              <a:rPr lang="en-US" altLang="en-US" sz="2800" i="1"/>
              <a:t>Frye</a:t>
            </a:r>
            <a:r>
              <a:rPr lang="en-US" altLang="en-US" sz="2800"/>
              <a:t> v. </a:t>
            </a:r>
            <a:r>
              <a:rPr lang="en-US" altLang="en-US" sz="2800" i="1"/>
              <a:t>United States</a:t>
            </a:r>
            <a:r>
              <a:rPr lang="en-US" altLang="en-US" sz="2800"/>
              <a:t> decision set guidelines for determining the admissibility of scientific evidence into the courtroom. </a:t>
            </a:r>
          </a:p>
          <a:p>
            <a:r>
              <a:rPr lang="en-US" altLang="en-US" sz="2800"/>
              <a:t>To meet the </a:t>
            </a:r>
            <a:r>
              <a:rPr lang="en-US" altLang="en-US" sz="2800" i="1"/>
              <a:t>Frye</a:t>
            </a:r>
            <a:r>
              <a:rPr lang="en-US" altLang="en-US" sz="2800"/>
              <a:t> standard, the evidence in question must be “generally accepted” by the scientific community. </a:t>
            </a:r>
            <a:endParaRPr lang="en-US" altLang="en-US" sz="2400"/>
          </a:p>
        </p:txBody>
      </p:sp>
      <p:sp>
        <p:nvSpPr>
          <p:cNvPr id="8602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6022"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4869122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p:txBody>
          <a:bodyPr/>
          <a:lstStyle/>
          <a:p>
            <a:r>
              <a:rPr lang="en-US" altLang="en-US" i="1"/>
              <a:t>Frye</a:t>
            </a:r>
            <a:r>
              <a:rPr lang="en-US" altLang="en-US"/>
              <a:t> Not Absolute</a:t>
            </a:r>
          </a:p>
        </p:txBody>
      </p:sp>
      <p:sp>
        <p:nvSpPr>
          <p:cNvPr id="87043" name="Rectangle 3"/>
          <p:cNvSpPr>
            <a:spLocks noGrp="1" noChangeArrowheads="1"/>
          </p:cNvSpPr>
          <p:nvPr>
            <p:ph idx="1"/>
          </p:nvPr>
        </p:nvSpPr>
        <p:spPr/>
        <p:txBody>
          <a:bodyPr>
            <a:normAutofit lnSpcReduction="10000"/>
          </a:bodyPr>
          <a:lstStyle/>
          <a:p>
            <a:pPr>
              <a:lnSpc>
                <a:spcPct val="90000"/>
              </a:lnSpc>
            </a:pPr>
            <a:r>
              <a:rPr lang="en-US" altLang="en-US" dirty="0" smtClean="0"/>
              <a:t>1993 </a:t>
            </a:r>
            <a:r>
              <a:rPr lang="en-US" altLang="en-US" dirty="0"/>
              <a:t>case of </a:t>
            </a:r>
            <a:r>
              <a:rPr lang="en-US" altLang="en-US" i="1" dirty="0" err="1"/>
              <a:t>Daubert</a:t>
            </a:r>
            <a:r>
              <a:rPr lang="en-US" altLang="en-US" dirty="0"/>
              <a:t> v. </a:t>
            </a:r>
            <a:r>
              <a:rPr lang="en-US" altLang="en-US" i="1" dirty="0"/>
              <a:t>Merrell Dow Pharmaceutical, Inc.,</a:t>
            </a:r>
            <a:r>
              <a:rPr lang="en-US" altLang="en-US" dirty="0"/>
              <a:t> the U.S. Supreme Court asserted that the </a:t>
            </a:r>
            <a:r>
              <a:rPr lang="en-US" altLang="en-US" i="1" dirty="0"/>
              <a:t>Frye</a:t>
            </a:r>
            <a:r>
              <a:rPr lang="en-US" altLang="en-US" dirty="0"/>
              <a:t> standard is not an absolute prerequisite to the admissibility of scientific evidence. </a:t>
            </a:r>
          </a:p>
          <a:p>
            <a:pPr>
              <a:lnSpc>
                <a:spcPct val="90000"/>
              </a:lnSpc>
            </a:pPr>
            <a:r>
              <a:rPr lang="en-US" altLang="en-US" dirty="0"/>
              <a:t>Trial judges were said to be ultimately responsible as “gatekeepers” for the admissibility and validity of scientific evidence presented in their courts, as well as all expert testimony.</a:t>
            </a:r>
          </a:p>
          <a:p>
            <a:pPr>
              <a:lnSpc>
                <a:spcPct val="90000"/>
              </a:lnSpc>
            </a:pPr>
            <a:endParaRPr lang="en-US" altLang="en-US" dirty="0"/>
          </a:p>
        </p:txBody>
      </p:sp>
      <p:sp>
        <p:nvSpPr>
          <p:cNvPr id="8704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704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34851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en-US" sz="3600"/>
              <a:t>Daubert Criteria For Admissibility</a:t>
            </a:r>
          </a:p>
        </p:txBody>
      </p:sp>
      <p:sp>
        <p:nvSpPr>
          <p:cNvPr id="103427" name="Rectangle 3"/>
          <p:cNvSpPr>
            <a:spLocks noGrp="1" noChangeArrowheads="1"/>
          </p:cNvSpPr>
          <p:nvPr>
            <p:ph idx="1"/>
          </p:nvPr>
        </p:nvSpPr>
        <p:spPr/>
        <p:txBody>
          <a:bodyPr>
            <a:normAutofit lnSpcReduction="10000"/>
          </a:bodyPr>
          <a:lstStyle/>
          <a:p>
            <a:r>
              <a:rPr lang="en-US" altLang="en-US"/>
              <a:t>Whether the scientific technique or theory can  be tested.</a:t>
            </a:r>
          </a:p>
          <a:p>
            <a:r>
              <a:rPr lang="en-US" altLang="en-US"/>
              <a:t>Whether the technique has been subject to peer review and publication.</a:t>
            </a:r>
          </a:p>
          <a:p>
            <a:r>
              <a:rPr lang="en-US" altLang="en-US"/>
              <a:t>The techniques potential rate of error.</a:t>
            </a:r>
          </a:p>
          <a:p>
            <a:r>
              <a:rPr lang="en-US" altLang="en-US"/>
              <a:t>Existence and maintenance of standards .</a:t>
            </a:r>
          </a:p>
          <a:p>
            <a:r>
              <a:rPr lang="en-US" altLang="en-US"/>
              <a:t>Whether the scientific theory or method has attracted widespread acceptance within a relevant scientific community. </a:t>
            </a:r>
          </a:p>
        </p:txBody>
      </p:sp>
    </p:spTree>
    <p:extLst>
      <p:ext uri="{BB962C8B-B14F-4D97-AF65-F5344CB8AC3E}">
        <p14:creationId xmlns:p14="http://schemas.microsoft.com/office/powerpoint/2010/main" val="18367626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a:xfrm>
            <a:off x="609600" y="228600"/>
            <a:ext cx="8382000" cy="1143000"/>
          </a:xfrm>
        </p:spPr>
        <p:txBody>
          <a:bodyPr/>
          <a:lstStyle/>
          <a:p>
            <a:r>
              <a:rPr lang="en-US" altLang="en-US"/>
              <a:t>Special Forensic Science Services</a:t>
            </a:r>
          </a:p>
        </p:txBody>
      </p:sp>
      <p:sp>
        <p:nvSpPr>
          <p:cNvPr id="88067" name="Rectangle 3"/>
          <p:cNvSpPr>
            <a:spLocks noGrp="1" noChangeArrowheads="1"/>
          </p:cNvSpPr>
          <p:nvPr>
            <p:ph idx="1"/>
          </p:nvPr>
        </p:nvSpPr>
        <p:spPr/>
        <p:txBody>
          <a:bodyPr/>
          <a:lstStyle/>
          <a:p>
            <a:r>
              <a:rPr lang="en-US" altLang="en-US"/>
              <a:t>A number of special forensic science services are available to the law enforcement community to augment the services of the crime laboratory. </a:t>
            </a:r>
          </a:p>
          <a:p>
            <a:r>
              <a:rPr lang="en-US" altLang="en-US"/>
              <a:t>These services include forensic pathology, forensic anthropology, forensic entomology, forensic psychiatry, forensic odontology, computer science, and forensic engineering.</a:t>
            </a:r>
          </a:p>
        </p:txBody>
      </p:sp>
      <p:sp>
        <p:nvSpPr>
          <p:cNvPr id="88069"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8070"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40015586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Grp="1" noChangeArrowheads="1"/>
          </p:cNvSpPr>
          <p:nvPr>
            <p:ph type="title"/>
          </p:nvPr>
        </p:nvSpPr>
        <p:spPr>
          <a:xfrm>
            <a:off x="609600" y="228600"/>
            <a:ext cx="8382000" cy="1143000"/>
          </a:xfrm>
        </p:spPr>
        <p:txBody>
          <a:bodyPr/>
          <a:lstStyle/>
          <a:p>
            <a:r>
              <a:rPr lang="en-US" altLang="en-US"/>
              <a:t>Special Forensic Science Services</a:t>
            </a:r>
          </a:p>
        </p:txBody>
      </p:sp>
      <p:sp>
        <p:nvSpPr>
          <p:cNvPr id="100355" name="Rectangle 3"/>
          <p:cNvSpPr>
            <a:spLocks noGrp="1" noChangeArrowheads="1"/>
          </p:cNvSpPr>
          <p:nvPr>
            <p:ph idx="1"/>
          </p:nvPr>
        </p:nvSpPr>
        <p:spPr/>
        <p:txBody>
          <a:bodyPr/>
          <a:lstStyle/>
          <a:p>
            <a:pPr>
              <a:lnSpc>
                <a:spcPct val="90000"/>
              </a:lnSpc>
            </a:pPr>
            <a:r>
              <a:rPr lang="en-US" altLang="en-US" sz="2400" dirty="0"/>
              <a:t>Forensic Psychiatry is an area in which the relationship between human behavior and legal proceedings is examined. </a:t>
            </a:r>
          </a:p>
          <a:p>
            <a:pPr>
              <a:lnSpc>
                <a:spcPct val="90000"/>
              </a:lnSpc>
            </a:pPr>
            <a:r>
              <a:rPr lang="en-US" altLang="en-US" sz="2400" dirty="0"/>
              <a:t>Forensic Odontology involves using teeth to provide information about the identification of victims when a body is left in an unrecognizable state.  Also investigates bite marks.</a:t>
            </a:r>
          </a:p>
          <a:p>
            <a:pPr>
              <a:lnSpc>
                <a:spcPct val="90000"/>
              </a:lnSpc>
            </a:pPr>
            <a:r>
              <a:rPr lang="en-US" altLang="en-US" sz="2400" dirty="0"/>
              <a:t>Forensic Engineering is concerned with failure analysis, accident reconstruction, and causes and origins of fires or explosions.</a:t>
            </a:r>
          </a:p>
          <a:p>
            <a:pPr>
              <a:lnSpc>
                <a:spcPct val="90000"/>
              </a:lnSpc>
            </a:pPr>
            <a:r>
              <a:rPr lang="en-US" altLang="en-US" sz="2400" dirty="0"/>
              <a:t>Forensic Computer Science involves the examination of digital evidence.  </a:t>
            </a:r>
          </a:p>
        </p:txBody>
      </p:sp>
      <p:sp>
        <p:nvSpPr>
          <p:cNvPr id="100357"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100358"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9864556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286000"/>
            <a:ext cx="7772400" cy="1143000"/>
          </a:xfrm>
        </p:spPr>
        <p:txBody>
          <a:bodyPr/>
          <a:lstStyle/>
          <a:p>
            <a:r>
              <a:rPr lang="en-US" altLang="en-US" dirty="0"/>
              <a:t>INTRODUCTION</a:t>
            </a:r>
          </a:p>
        </p:txBody>
      </p:sp>
      <p:sp>
        <p:nvSpPr>
          <p:cNvPr id="2051" name="Rectangle 3"/>
          <p:cNvSpPr>
            <a:spLocks noGrp="1" noChangeArrowheads="1"/>
          </p:cNvSpPr>
          <p:nvPr>
            <p:ph type="subTitle" idx="1"/>
          </p:nvPr>
        </p:nvSpPr>
        <p:spPr>
          <a:xfrm>
            <a:off x="1371600" y="1447800"/>
            <a:ext cx="6400800" cy="1752600"/>
          </a:xfrm>
        </p:spPr>
        <p:txBody>
          <a:bodyPr/>
          <a:lstStyle/>
          <a:p>
            <a:r>
              <a:rPr lang="en-US" altLang="en-US" dirty="0"/>
              <a:t>Chapter 1</a:t>
            </a:r>
          </a:p>
        </p:txBody>
      </p:sp>
    </p:spTree>
    <p:extLst>
      <p:ext uri="{BB962C8B-B14F-4D97-AF65-F5344CB8AC3E}">
        <p14:creationId xmlns:p14="http://schemas.microsoft.com/office/powerpoint/2010/main" val="2665559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ltLang="en-US" dirty="0"/>
              <a:t>Definition</a:t>
            </a:r>
          </a:p>
        </p:txBody>
      </p:sp>
      <p:sp>
        <p:nvSpPr>
          <p:cNvPr id="3075" name="Rectangle 3"/>
          <p:cNvSpPr>
            <a:spLocks noGrp="1" noChangeArrowheads="1"/>
          </p:cNvSpPr>
          <p:nvPr>
            <p:ph idx="1"/>
          </p:nvPr>
        </p:nvSpPr>
        <p:spPr/>
        <p:txBody>
          <a:bodyPr>
            <a:normAutofit/>
          </a:bodyPr>
          <a:lstStyle/>
          <a:p>
            <a:pPr>
              <a:lnSpc>
                <a:spcPct val="90000"/>
              </a:lnSpc>
            </a:pPr>
            <a:r>
              <a:rPr lang="en-US" altLang="en-US" sz="2800" dirty="0" smtClean="0"/>
              <a:t>forensic </a:t>
            </a:r>
            <a:r>
              <a:rPr lang="en-US" altLang="en-US" sz="2800" dirty="0"/>
              <a:t>science is the application of science to criminal and civil laws. </a:t>
            </a:r>
          </a:p>
          <a:p>
            <a:pPr>
              <a:lnSpc>
                <a:spcPct val="90000"/>
              </a:lnSpc>
            </a:pPr>
            <a:r>
              <a:rPr lang="en-US" altLang="en-US" sz="2800" dirty="0" smtClean="0"/>
              <a:t>Forensic </a:t>
            </a:r>
            <a:r>
              <a:rPr lang="en-US" altLang="en-US" sz="2800" dirty="0"/>
              <a:t>science owes its origins to individuals such as Bertillon, Galton, Lattes, Goddard, Osborn, and </a:t>
            </a:r>
            <a:r>
              <a:rPr lang="en-US" altLang="en-US" sz="2800" dirty="0" err="1"/>
              <a:t>Locard</a:t>
            </a:r>
            <a:r>
              <a:rPr lang="en-US" altLang="en-US" sz="2800" dirty="0"/>
              <a:t>, who developed the principles and techniques needed to identify or compare physical evidence.</a:t>
            </a:r>
          </a:p>
          <a:p>
            <a:pPr>
              <a:lnSpc>
                <a:spcPct val="90000"/>
              </a:lnSpc>
            </a:pPr>
            <a:endParaRPr lang="en-US" altLang="en-US" sz="2800" dirty="0"/>
          </a:p>
        </p:txBody>
      </p:sp>
      <p:sp>
        <p:nvSpPr>
          <p:cNvPr id="3079" name="Rectangle 7"/>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4093021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dirty="0"/>
              <a:t>History</a:t>
            </a:r>
          </a:p>
        </p:txBody>
      </p:sp>
      <p:sp>
        <p:nvSpPr>
          <p:cNvPr id="90115" name="Rectangle 3"/>
          <p:cNvSpPr>
            <a:spLocks noGrp="1" noChangeArrowheads="1"/>
          </p:cNvSpPr>
          <p:nvPr>
            <p:ph idx="1"/>
          </p:nvPr>
        </p:nvSpPr>
        <p:spPr>
          <a:xfrm>
            <a:off x="685800" y="1219200"/>
            <a:ext cx="8229600" cy="4953000"/>
          </a:xfrm>
        </p:spPr>
        <p:txBody>
          <a:bodyPr>
            <a:normAutofit/>
          </a:bodyPr>
          <a:lstStyle/>
          <a:p>
            <a:pPr>
              <a:lnSpc>
                <a:spcPct val="90000"/>
              </a:lnSpc>
            </a:pPr>
            <a:r>
              <a:rPr lang="en-US" altLang="en-US" sz="2800"/>
              <a:t>Mathieu Orfila—the father of forensic toxicology. </a:t>
            </a:r>
          </a:p>
          <a:p>
            <a:pPr>
              <a:lnSpc>
                <a:spcPct val="90000"/>
              </a:lnSpc>
            </a:pPr>
            <a:r>
              <a:rPr lang="en-US" altLang="en-US" sz="2800"/>
              <a:t>Alphonse Bertillion—devised the first scientific system of personal identification in 1879.</a:t>
            </a:r>
          </a:p>
          <a:p>
            <a:pPr>
              <a:lnSpc>
                <a:spcPct val="90000"/>
              </a:lnSpc>
            </a:pPr>
            <a:r>
              <a:rPr lang="en-US" altLang="en-US" sz="2800"/>
              <a:t>Francis Galton—conducted the first definitive study of fingerprints and their classification.</a:t>
            </a:r>
          </a:p>
          <a:p>
            <a:pPr>
              <a:lnSpc>
                <a:spcPct val="90000"/>
              </a:lnSpc>
            </a:pPr>
            <a:r>
              <a:rPr lang="en-US" altLang="en-US" sz="2800"/>
              <a:t>Leone Lattes—developed a procedure to determine blood type from dried bloodstains.</a:t>
            </a:r>
          </a:p>
          <a:p>
            <a:pPr>
              <a:lnSpc>
                <a:spcPct val="90000"/>
              </a:lnSpc>
            </a:pPr>
            <a:r>
              <a:rPr lang="en-US" altLang="en-US" sz="2800"/>
              <a:t>Calvin Goddard—used a comparison microscope to determine if a particular gun fired a bullet.</a:t>
            </a:r>
          </a:p>
          <a:p>
            <a:pPr>
              <a:lnSpc>
                <a:spcPct val="90000"/>
              </a:lnSpc>
            </a:pPr>
            <a:r>
              <a:rPr lang="en-US" altLang="en-US" sz="2800"/>
              <a:t>Albert Osborn—developed the fundamental principles of document examination.</a:t>
            </a:r>
          </a:p>
          <a:p>
            <a:pPr>
              <a:lnSpc>
                <a:spcPct val="90000"/>
              </a:lnSpc>
            </a:pPr>
            <a:endParaRPr lang="en-US" altLang="en-US" sz="2800"/>
          </a:p>
        </p:txBody>
      </p:sp>
      <p:sp>
        <p:nvSpPr>
          <p:cNvPr id="90117"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7806043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ltLang="en-US"/>
              <a:t>History</a:t>
            </a:r>
          </a:p>
        </p:txBody>
      </p:sp>
      <p:sp>
        <p:nvSpPr>
          <p:cNvPr id="91139" name="Rectangle 3"/>
          <p:cNvSpPr>
            <a:spLocks noGrp="1" noChangeArrowheads="1"/>
          </p:cNvSpPr>
          <p:nvPr>
            <p:ph idx="1"/>
          </p:nvPr>
        </p:nvSpPr>
        <p:spPr>
          <a:xfrm>
            <a:off x="685800" y="1219200"/>
            <a:ext cx="8229600" cy="4953000"/>
          </a:xfrm>
        </p:spPr>
        <p:txBody>
          <a:bodyPr>
            <a:normAutofit lnSpcReduction="10000"/>
          </a:bodyPr>
          <a:lstStyle/>
          <a:p>
            <a:pPr>
              <a:lnSpc>
                <a:spcPct val="90000"/>
              </a:lnSpc>
            </a:pPr>
            <a:r>
              <a:rPr lang="en-US" altLang="en-US" sz="2800"/>
              <a:t>Walter McCrone—utilized microscopy and other analytical methodologies to examine evidence. </a:t>
            </a:r>
          </a:p>
          <a:p>
            <a:pPr>
              <a:lnSpc>
                <a:spcPct val="90000"/>
              </a:lnSpc>
            </a:pPr>
            <a:r>
              <a:rPr lang="en-US" altLang="en-US" sz="2800"/>
              <a:t>Hans Gross—wrote the first treatise describing the application of scientific principles to the field of criminal investigation.</a:t>
            </a:r>
          </a:p>
          <a:p>
            <a:pPr>
              <a:lnSpc>
                <a:spcPct val="90000"/>
              </a:lnSpc>
            </a:pPr>
            <a:r>
              <a:rPr lang="en-US" altLang="en-US" sz="2800"/>
              <a:t>Edmond Locard—incorporared Gross’ principles within a workable crime laboratory.</a:t>
            </a:r>
          </a:p>
          <a:p>
            <a:pPr>
              <a:lnSpc>
                <a:spcPct val="90000"/>
              </a:lnSpc>
            </a:pPr>
            <a:r>
              <a:rPr lang="en-US" altLang="en-US" sz="2800"/>
              <a:t>Locard’s Exchange Principle—states that when a criminal comes in contact with an object or person, a cross-transfer of evidence occurs.</a:t>
            </a:r>
          </a:p>
          <a:p>
            <a:pPr>
              <a:lnSpc>
                <a:spcPct val="90000"/>
              </a:lnSpc>
            </a:pPr>
            <a:r>
              <a:rPr lang="en-US" altLang="en-US" sz="2800"/>
              <a:t>Sir Alec Jeffreys—developed the first DNA profiling test in 1984.</a:t>
            </a:r>
          </a:p>
        </p:txBody>
      </p:sp>
      <p:sp>
        <p:nvSpPr>
          <p:cNvPr id="91141"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6818608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lstStyle/>
          <a:p>
            <a:r>
              <a:rPr lang="en-US" altLang="en-US"/>
              <a:t>The Crime Lab</a:t>
            </a:r>
          </a:p>
        </p:txBody>
      </p:sp>
      <p:sp>
        <p:nvSpPr>
          <p:cNvPr id="81923" name="Rectangle 3"/>
          <p:cNvSpPr>
            <a:spLocks noGrp="1" noChangeArrowheads="1"/>
          </p:cNvSpPr>
          <p:nvPr>
            <p:ph idx="1"/>
          </p:nvPr>
        </p:nvSpPr>
        <p:spPr/>
        <p:txBody>
          <a:bodyPr/>
          <a:lstStyle/>
          <a:p>
            <a:pPr>
              <a:lnSpc>
                <a:spcPct val="90000"/>
              </a:lnSpc>
            </a:pPr>
            <a:r>
              <a:rPr lang="en-US" altLang="en-US" dirty="0" smtClean="0"/>
              <a:t>lack </a:t>
            </a:r>
            <a:r>
              <a:rPr lang="en-US" altLang="en-US" dirty="0"/>
              <a:t>of national and regional planning and coordination. </a:t>
            </a:r>
          </a:p>
          <a:p>
            <a:pPr>
              <a:lnSpc>
                <a:spcPct val="90000"/>
              </a:lnSpc>
            </a:pPr>
            <a:r>
              <a:rPr lang="en-US" altLang="en-US" dirty="0" smtClean="0"/>
              <a:t> </a:t>
            </a:r>
            <a:r>
              <a:rPr lang="en-US" altLang="en-US" dirty="0"/>
              <a:t>approximately 350 public crime laboratories </a:t>
            </a:r>
            <a:r>
              <a:rPr lang="en-US" altLang="en-US" dirty="0" smtClean="0"/>
              <a:t>federal</a:t>
            </a:r>
            <a:r>
              <a:rPr lang="en-US" altLang="en-US" dirty="0"/>
              <a:t>, state, county, and </a:t>
            </a:r>
            <a:r>
              <a:rPr lang="en-US" altLang="en-US" dirty="0" smtClean="0"/>
              <a:t>municipal private for defense</a:t>
            </a:r>
            <a:endParaRPr lang="en-US" altLang="en-US" dirty="0"/>
          </a:p>
          <a:p>
            <a:pPr>
              <a:lnSpc>
                <a:spcPct val="90000"/>
              </a:lnSpc>
            </a:pPr>
            <a:endParaRPr lang="en-US" altLang="en-US" dirty="0"/>
          </a:p>
        </p:txBody>
      </p:sp>
      <p:sp>
        <p:nvSpPr>
          <p:cNvPr id="8192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192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27460710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t>The Crime Lab</a:t>
            </a:r>
          </a:p>
        </p:txBody>
      </p:sp>
      <p:sp>
        <p:nvSpPr>
          <p:cNvPr id="92163" name="Rectangle 3"/>
          <p:cNvSpPr>
            <a:spLocks noGrp="1" noChangeArrowheads="1"/>
          </p:cNvSpPr>
          <p:nvPr>
            <p:ph idx="1"/>
          </p:nvPr>
        </p:nvSpPr>
        <p:spPr>
          <a:xfrm>
            <a:off x="685800" y="1219200"/>
            <a:ext cx="7772400" cy="5029200"/>
          </a:xfrm>
        </p:spPr>
        <p:txBody>
          <a:bodyPr/>
          <a:lstStyle/>
          <a:p>
            <a:r>
              <a:rPr lang="en-US" altLang="en-US" sz="2800" dirty="0"/>
              <a:t>The ever increasing number of crime laboratories is partly the result of the following:</a:t>
            </a:r>
          </a:p>
          <a:p>
            <a:pPr lvl="1"/>
            <a:r>
              <a:rPr lang="en-US" altLang="en-US" dirty="0"/>
              <a:t>Supreme Court decisions in the 1960s responsible for police placing greater emphasis on scientifically evaluated evidence.</a:t>
            </a:r>
          </a:p>
          <a:p>
            <a:pPr lvl="1"/>
            <a:r>
              <a:rPr lang="en-US" altLang="en-US" dirty="0" smtClean="0"/>
              <a:t>drug </a:t>
            </a:r>
            <a:r>
              <a:rPr lang="en-US" altLang="en-US" dirty="0"/>
              <a:t>specimens due to accelerated drug abuse.</a:t>
            </a:r>
          </a:p>
          <a:p>
            <a:pPr lvl="1"/>
            <a:r>
              <a:rPr lang="en-US" altLang="en-US" dirty="0" smtClean="0"/>
              <a:t>DNA </a:t>
            </a:r>
            <a:r>
              <a:rPr lang="en-US" altLang="en-US" dirty="0"/>
              <a:t>profiling. </a:t>
            </a:r>
            <a:endParaRPr lang="en-US" altLang="en-US" sz="2400" dirty="0"/>
          </a:p>
        </p:txBody>
      </p:sp>
      <p:sp>
        <p:nvSpPr>
          <p:cNvPr id="92165"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92166"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14575798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r>
              <a:rPr lang="en-US" altLang="en-US"/>
              <a:t>Technical Support</a:t>
            </a:r>
          </a:p>
        </p:txBody>
      </p:sp>
      <p:sp>
        <p:nvSpPr>
          <p:cNvPr id="82947" name="Rectangle 3"/>
          <p:cNvSpPr>
            <a:spLocks noGrp="1" noChangeArrowheads="1"/>
          </p:cNvSpPr>
          <p:nvPr>
            <p:ph idx="1"/>
          </p:nvPr>
        </p:nvSpPr>
        <p:spPr/>
        <p:txBody>
          <a:bodyPr>
            <a:normAutofit/>
          </a:bodyPr>
          <a:lstStyle/>
          <a:p>
            <a:pPr>
              <a:lnSpc>
                <a:spcPct val="90000"/>
              </a:lnSpc>
            </a:pPr>
            <a:r>
              <a:rPr lang="en-US" altLang="en-US" sz="2800"/>
              <a:t>The technical support provided by crime laboratories can be assigned to five basic services. </a:t>
            </a:r>
          </a:p>
          <a:p>
            <a:pPr lvl="1">
              <a:lnSpc>
                <a:spcPct val="90000"/>
              </a:lnSpc>
            </a:pPr>
            <a:r>
              <a:rPr lang="en-US" altLang="en-US"/>
              <a:t>Physical Science Unit incorporates the principles of chemistry, physics, and geology to identify and compare physical evidence. </a:t>
            </a:r>
          </a:p>
          <a:p>
            <a:pPr lvl="1">
              <a:lnSpc>
                <a:spcPct val="90000"/>
              </a:lnSpc>
            </a:pPr>
            <a:r>
              <a:rPr lang="en-US" altLang="en-US"/>
              <a:t>Biology Unit applies the knowledge of biological sciences in order to investigate blood samples, body fluids, hair, and fiber samples. </a:t>
            </a:r>
          </a:p>
          <a:p>
            <a:pPr lvl="1">
              <a:lnSpc>
                <a:spcPct val="90000"/>
              </a:lnSpc>
            </a:pPr>
            <a:r>
              <a:rPr lang="en-US" altLang="en-US"/>
              <a:t>Firearms Unit investigates discharged bullets, cartridge cases, shotgun shells, and ammunition.</a:t>
            </a:r>
            <a:r>
              <a:rPr lang="en-US" altLang="en-US" sz="2400"/>
              <a:t> </a:t>
            </a:r>
          </a:p>
        </p:txBody>
      </p:sp>
      <p:sp>
        <p:nvSpPr>
          <p:cNvPr id="82949"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2950"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8949305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a:t>Technical Support</a:t>
            </a:r>
          </a:p>
        </p:txBody>
      </p:sp>
      <p:sp>
        <p:nvSpPr>
          <p:cNvPr id="83971" name="Rectangle 3"/>
          <p:cNvSpPr>
            <a:spLocks noGrp="1" noChangeArrowheads="1"/>
          </p:cNvSpPr>
          <p:nvPr>
            <p:ph idx="1"/>
          </p:nvPr>
        </p:nvSpPr>
        <p:spPr/>
        <p:txBody>
          <a:bodyPr/>
          <a:lstStyle/>
          <a:p>
            <a:pPr lvl="1"/>
            <a:r>
              <a:rPr lang="en-US" altLang="en-US"/>
              <a:t>Document Unit provides the skills needed for handwriting analysis and other questioned-document issues. </a:t>
            </a:r>
          </a:p>
          <a:p>
            <a:pPr lvl="1"/>
            <a:r>
              <a:rPr lang="en-US" altLang="en-US"/>
              <a:t>Photographic Unit applies specialized photographic techniques for recording and examining physical evidence.  </a:t>
            </a:r>
          </a:p>
        </p:txBody>
      </p:sp>
      <p:sp>
        <p:nvSpPr>
          <p:cNvPr id="83973" name="Rectangle 5"/>
          <p:cNvSpPr>
            <a:spLocks noChangeArrowheads="1"/>
          </p:cNvSpPr>
          <p:nvPr/>
        </p:nvSpPr>
        <p:spPr bwMode="auto">
          <a:xfrm>
            <a:off x="4933950" y="-62865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
        <p:nvSpPr>
          <p:cNvPr id="83974" name="Rectangle 6"/>
          <p:cNvSpPr>
            <a:spLocks noChangeArrowheads="1"/>
          </p:cNvSpPr>
          <p:nvPr/>
        </p:nvSpPr>
        <p:spPr bwMode="auto">
          <a:xfrm>
            <a:off x="4443413" y="-1227138"/>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endParaRPr lang="en-US" altLang="en-US"/>
          </a:p>
        </p:txBody>
      </p:sp>
    </p:spTree>
    <p:extLst>
      <p:ext uri="{BB962C8B-B14F-4D97-AF65-F5344CB8AC3E}">
        <p14:creationId xmlns:p14="http://schemas.microsoft.com/office/powerpoint/2010/main" val="365200970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TotalTime>
  <Words>930</Words>
  <Application>Microsoft Office PowerPoint</Application>
  <PresentationFormat>On-screen Show (4:3)</PresentationFormat>
  <Paragraphs>76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INTRODUCTION</vt:lpstr>
      <vt:lpstr>Definition</vt:lpstr>
      <vt:lpstr>History</vt:lpstr>
      <vt:lpstr>History</vt:lpstr>
      <vt:lpstr>The Crime Lab</vt:lpstr>
      <vt:lpstr>The Crime Lab</vt:lpstr>
      <vt:lpstr>Technical Support</vt:lpstr>
      <vt:lpstr>Technical Support</vt:lpstr>
      <vt:lpstr>Technical Support</vt:lpstr>
      <vt:lpstr>The Scientific Method</vt:lpstr>
      <vt:lpstr>Skills of a Forensic Scientist</vt:lpstr>
      <vt:lpstr>Skills of a Forensic Scientist</vt:lpstr>
      <vt:lpstr>The Frye Standard</vt:lpstr>
      <vt:lpstr>Frye Not Absolute</vt:lpstr>
      <vt:lpstr>Daubert Criteria For Admissibility</vt:lpstr>
      <vt:lpstr>Special Forensic Science Services</vt:lpstr>
      <vt:lpstr>Special Forensic Science Services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Michele Beneducci</dc:creator>
  <cp:lastModifiedBy>Michele Beneducci</cp:lastModifiedBy>
  <cp:revision>2</cp:revision>
  <dcterms:created xsi:type="dcterms:W3CDTF">2014-09-22T13:03:47Z</dcterms:created>
  <dcterms:modified xsi:type="dcterms:W3CDTF">2014-09-22T13:22:08Z</dcterms:modified>
</cp:coreProperties>
</file>