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6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1EDA-535E-4E8A-A8E0-135EDD55D73F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B4C7-F21A-44EC-A3B2-665017EC3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989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1EDA-535E-4E8A-A8E0-135EDD55D73F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B4C7-F21A-44EC-A3B2-665017EC3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97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1EDA-535E-4E8A-A8E0-135EDD55D73F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B4C7-F21A-44EC-A3B2-665017EC3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405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1EDA-535E-4E8A-A8E0-135EDD55D73F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B4C7-F21A-44EC-A3B2-665017EC3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082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1EDA-535E-4E8A-A8E0-135EDD55D73F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B4C7-F21A-44EC-A3B2-665017EC3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505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1EDA-535E-4E8A-A8E0-135EDD55D73F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B4C7-F21A-44EC-A3B2-665017EC3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359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1EDA-535E-4E8A-A8E0-135EDD55D73F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B4C7-F21A-44EC-A3B2-665017EC3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04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1EDA-535E-4E8A-A8E0-135EDD55D73F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B4C7-F21A-44EC-A3B2-665017EC3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775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1EDA-535E-4E8A-A8E0-135EDD55D73F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B4C7-F21A-44EC-A3B2-665017EC3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574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1EDA-535E-4E8A-A8E0-135EDD55D73F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B4C7-F21A-44EC-A3B2-665017EC3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984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1EDA-535E-4E8A-A8E0-135EDD55D73F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B4C7-F21A-44EC-A3B2-665017EC3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585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71EDA-535E-4E8A-A8E0-135EDD55D73F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8B4C7-F21A-44EC-A3B2-665017EC3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98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 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566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morphine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9.-</a:t>
            </a:r>
            <a:r>
              <a:rPr lang="en-US" dirty="0"/>
              <a:t>The primary constituent of opium is ___________.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871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Heroin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10- </a:t>
            </a:r>
            <a:r>
              <a:rPr lang="en-US" dirty="0"/>
              <a:t>___________ is a chemical derivative of morphine made by reacting morphine with acetic anhydride</a:t>
            </a:r>
          </a:p>
        </p:txBody>
      </p:sp>
    </p:spTree>
    <p:extLst>
      <p:ext uri="{BB962C8B-B14F-4D97-AF65-F5344CB8AC3E}">
        <p14:creationId xmlns:p14="http://schemas.microsoft.com/office/powerpoint/2010/main" val="3439702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OxyContin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11. </a:t>
            </a:r>
            <a:r>
              <a:rPr lang="en-US" dirty="0"/>
              <a:t>A legally manufactured drug that is chemically related to heroin and heavily abused is ___________.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054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True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12- </a:t>
            </a:r>
            <a:r>
              <a:rPr lang="en-US" dirty="0"/>
              <a:t>True or False: Methadone is classified as a narcotic drug, even though it is not derived from opium or morphine. ___________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547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hallucinogens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13- </a:t>
            </a:r>
            <a:r>
              <a:rPr lang="en-US" dirty="0"/>
              <a:t>Drugs that cause marked alterations in mood, attitude, thought processes, and perceptions, are called ___________.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604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Hashish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14 - </a:t>
            </a:r>
            <a:r>
              <a:rPr lang="en-US" dirty="0"/>
              <a:t>___________ is the sticky resin extracted from the marijuana plant.</a:t>
            </a:r>
          </a:p>
        </p:txBody>
      </p:sp>
    </p:spTree>
    <p:extLst>
      <p:ext uri="{BB962C8B-B14F-4D97-AF65-F5344CB8AC3E}">
        <p14:creationId xmlns:p14="http://schemas.microsoft.com/office/powerpoint/2010/main" val="781193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tetrahydrocannabinol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15- </a:t>
            </a:r>
            <a:r>
              <a:rPr lang="en-US" dirty="0"/>
              <a:t>The active ingredient of marijuana largely responsible for its hallucinogenic properties is ___________.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760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True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16- </a:t>
            </a:r>
            <a:r>
              <a:rPr lang="en-US" dirty="0"/>
              <a:t>True or False: The potency of a marijuana preparation depends on the proportion of the various plant parts in the mixture. ___________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195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liquid hashish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17- </a:t>
            </a:r>
            <a:r>
              <a:rPr lang="en-US" dirty="0"/>
              <a:t>The marijuana preparation with the highest THC content is ___________.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775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lysergic acid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18 </a:t>
            </a:r>
            <a:r>
              <a:rPr lang="en-US" dirty="0"/>
              <a:t>LSD is a chemical derivative of ___________, a chemical obtained from the ergot fungus that grows on certain grasses and grains.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930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True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/>
              <a:t>True or False: Underlying emotional factors are the primary motives leading to the repeated use of a drug. ___________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45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clandestine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19- </a:t>
            </a:r>
            <a:r>
              <a:rPr lang="en-US" sz="2000" dirty="0"/>
              <a:t>The drug phencyclidine is often manufactured for the illicit-drug market in ___________ laboratories.</a:t>
            </a:r>
          </a:p>
          <a:p>
            <a:pPr marL="342900" lvl="2" indent="-342900"/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05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depresses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20- </a:t>
            </a:r>
            <a:r>
              <a:rPr lang="en-US" dirty="0"/>
              <a:t>Alcohol (</a:t>
            </a:r>
            <a:r>
              <a:rPr lang="en-US" u="sng" dirty="0"/>
              <a:t>stimulates, depresses</a:t>
            </a:r>
            <a:r>
              <a:rPr lang="en-US" dirty="0"/>
              <a:t>) the central nervous system.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50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Barbiturates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21</a:t>
            </a:r>
            <a:r>
              <a:rPr lang="en-US" dirty="0"/>
              <a:t>___________ are called “downers” because they depress the central nervous system</a:t>
            </a:r>
          </a:p>
        </p:txBody>
      </p:sp>
    </p:spTree>
    <p:extLst>
      <p:ext uri="{BB962C8B-B14F-4D97-AF65-F5344CB8AC3E}">
        <p14:creationId xmlns:p14="http://schemas.microsoft.com/office/powerpoint/2010/main" val="3488206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long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22- </a:t>
            </a:r>
            <a:r>
              <a:rPr lang="en-US" dirty="0"/>
              <a:t>Phenobarbital is an example of a (</a:t>
            </a:r>
            <a:r>
              <a:rPr lang="en-US" u="sng" dirty="0"/>
              <a:t>short-, long-</a:t>
            </a:r>
            <a:r>
              <a:rPr lang="en-US" dirty="0"/>
              <a:t>) acting barbiturate.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802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err="1"/>
              <a:t>Methaqualone</a:t>
            </a:r>
            <a:r>
              <a:rPr lang="en-US" dirty="0"/>
              <a:t> (Quaalude)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23- </a:t>
            </a:r>
            <a:r>
              <a:rPr lang="en-US" dirty="0"/>
              <a:t>___________ is a powerful sedative and muscle relaxant that possesses many of the depressant properties of barbiturates</a:t>
            </a:r>
          </a:p>
        </p:txBody>
      </p:sp>
    </p:spTree>
    <p:extLst>
      <p:ext uri="{BB962C8B-B14F-4D97-AF65-F5344CB8AC3E}">
        <p14:creationId xmlns:p14="http://schemas.microsoft.com/office/powerpoint/2010/main" val="442738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err="1"/>
              <a:t>Tranqilizers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24- </a:t>
            </a:r>
            <a:r>
              <a:rPr lang="en-US" dirty="0"/>
              <a:t>___________ are drugs used to relieve anxiety and tension without inducing sleep.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062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False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25- </a:t>
            </a:r>
            <a:r>
              <a:rPr lang="en-US" dirty="0"/>
              <a:t>True or False: Glue sniffing stimulates the central nervous system. ___________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760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Amphetamines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26- </a:t>
            </a:r>
            <a:r>
              <a:rPr lang="en-US" dirty="0"/>
              <a:t>___________ are a group of synthetic drugs that stimulate the central nervous system.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74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intravenous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27- </a:t>
            </a:r>
            <a:r>
              <a:rPr lang="en-US" dirty="0"/>
              <a:t>The most severe form of amphetamine abuse stems from its (</a:t>
            </a:r>
            <a:r>
              <a:rPr lang="en-US" u="sng" dirty="0"/>
              <a:t>oral, intravenous</a:t>
            </a:r>
            <a:r>
              <a:rPr lang="en-US" dirty="0"/>
              <a:t>) administration.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755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clandestine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28 </a:t>
            </a:r>
            <a:r>
              <a:rPr lang="en-US" dirty="0"/>
              <a:t>An increasing percentage of amphetamines available on the illicit drug market originate from ___________ drug laboratories.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670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high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2- Drugs </a:t>
            </a:r>
            <a:r>
              <a:rPr lang="en-US" dirty="0"/>
              <a:t>such as alcohol, heroin, amphetamines, barbiturates, and cocaine can lead to a (</a:t>
            </a:r>
            <a:r>
              <a:rPr lang="en-US" u="sng" dirty="0"/>
              <a:t>high, low</a:t>
            </a:r>
            <a:r>
              <a:rPr lang="en-US" dirty="0"/>
              <a:t>) degree of psychological dependence with repeated use.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498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Cocaine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29- </a:t>
            </a:r>
            <a:r>
              <a:rPr lang="en-US" dirty="0"/>
              <a:t>___________ is extracted from the leaf of the coca plant.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664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sniffed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30- </a:t>
            </a:r>
            <a:r>
              <a:rPr lang="en-US" dirty="0"/>
              <a:t>Traditionally, cocaine is ___________ into the nostrils.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971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False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31- </a:t>
            </a:r>
            <a:r>
              <a:rPr lang="en-US" dirty="0"/>
              <a:t>True or False: Cocaine is a powerful central nervous system depressant. ___________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91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GHB and Rohypnol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32- </a:t>
            </a:r>
            <a:r>
              <a:rPr lang="en-US" dirty="0"/>
              <a:t>The two drugs usually associated with drug-facilitated sexual assaults are ___________ and ___________.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384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Anabolic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33-</a:t>
            </a:r>
            <a:r>
              <a:rPr lang="en-US" dirty="0"/>
              <a:t>___________ steroids are designed to promote muscle growth but have harmful side effects.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037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Controlled Substances Act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34- </a:t>
            </a:r>
            <a:r>
              <a:rPr lang="en-US" dirty="0"/>
              <a:t>The federal drug-control law is known as ___________.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288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five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35. -</a:t>
            </a:r>
            <a:r>
              <a:rPr lang="en-US" dirty="0"/>
              <a:t>Federal law establishes ___________ schedules of classification for the control of dangerous drugs.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27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one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36- </a:t>
            </a:r>
            <a:r>
              <a:rPr lang="en-US" dirty="0"/>
              <a:t>Drugs that have no accepted medical use are placed in schedule ___________.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116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IV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37- </a:t>
            </a:r>
            <a:r>
              <a:rPr lang="en-US" dirty="0"/>
              <a:t>Librium and Valium are listed in schedule ___________.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424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False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38- </a:t>
            </a:r>
            <a:r>
              <a:rPr lang="en-US" dirty="0"/>
              <a:t>True or False: Color tests are used to identify drugs conclusively. ___________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039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physical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3- The </a:t>
            </a:r>
            <a:r>
              <a:rPr lang="en-US" dirty="0"/>
              <a:t>development of (</a:t>
            </a:r>
            <a:r>
              <a:rPr lang="en-US" u="sng" dirty="0"/>
              <a:t>psychological, physical</a:t>
            </a:r>
            <a:r>
              <a:rPr lang="en-US" dirty="0"/>
              <a:t>) dependence on a drug is shown by withdrawal symptoms such as convulsions when the user stops taking the drug.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934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Marquis(THC)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39- </a:t>
            </a:r>
            <a:r>
              <a:rPr lang="en-US" dirty="0"/>
              <a:t>The ___________ color test reagent turns purple in the presence of heroin.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858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Marquis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40- </a:t>
            </a:r>
            <a:r>
              <a:rPr lang="en-US" dirty="0"/>
              <a:t>The ___________ color test reagent turns orange-brown in the presence of amphetamines.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515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marijuana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41- </a:t>
            </a:r>
            <a:r>
              <a:rPr lang="en-US" dirty="0"/>
              <a:t>The </a:t>
            </a:r>
            <a:r>
              <a:rPr lang="en-US" dirty="0" err="1"/>
              <a:t>Duquenois</a:t>
            </a:r>
            <a:r>
              <a:rPr lang="en-US" dirty="0"/>
              <a:t>-Levine test is a valuable color test for ___________.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288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Scott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42- </a:t>
            </a:r>
            <a:r>
              <a:rPr lang="en-US" dirty="0"/>
              <a:t>The ___________ test is a widely used color test for cocaine.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703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Microcrystalline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43- </a:t>
            </a:r>
            <a:r>
              <a:rPr lang="en-US" dirty="0"/>
              <a:t>___________ tests tentatively identify drugs by the size and shape of crystals formed when the drug is mixed with specific reagents.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392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Chromatography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44- </a:t>
            </a:r>
            <a:r>
              <a:rPr lang="en-US" dirty="0"/>
              <a:t>___________ provides a means of separating drugs from their diluents while making a tentative identification.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259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infrared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45- </a:t>
            </a:r>
            <a:r>
              <a:rPr lang="en-US" dirty="0"/>
              <a:t>The pattern of an ___________ absorption spectrum is unique for each drug and thus is a specific test for identification.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604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mass spectrometer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46- </a:t>
            </a:r>
            <a:r>
              <a:rPr lang="en-US" dirty="0"/>
              <a:t>The gas chromatograph, in combination with the ___________, can separate the components of a drug mixture and then unequivocally identify each substance present in the mixture.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481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Chain of custody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47- </a:t>
            </a:r>
            <a:r>
              <a:rPr lang="en-US" dirty="0"/>
              <a:t>All packages containing drugs must be marked for identification by the police officer before being sent to the laboratory in order to maintain the_____.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941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spectrometry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48- </a:t>
            </a:r>
            <a:r>
              <a:rPr lang="en-US" dirty="0"/>
              <a:t>The study of the absorption of light by chemical substances is known as ___________.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117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True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 True </a:t>
            </a:r>
            <a:r>
              <a:rPr lang="en-US" dirty="0"/>
              <a:t>or False: Abuse of barbiturates can lead to physical dependency. </a:t>
            </a:r>
          </a:p>
        </p:txBody>
      </p:sp>
    </p:spTree>
    <p:extLst>
      <p:ext uri="{BB962C8B-B14F-4D97-AF65-F5344CB8AC3E}">
        <p14:creationId xmlns:p14="http://schemas.microsoft.com/office/powerpoint/2010/main" val="2771136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chromatography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49 -</a:t>
            </a:r>
            <a:r>
              <a:rPr lang="en-US" dirty="0"/>
              <a:t>A mixture’s components can be separated by the technique of ___________.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428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True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50- </a:t>
            </a:r>
            <a:r>
              <a:rPr lang="en-US" dirty="0"/>
              <a:t>True or False: Henry’s law describes the distribution of a volatile chemical compound between its liquid and gas phases. ___________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792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higher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51- </a:t>
            </a:r>
            <a:r>
              <a:rPr lang="en-US" dirty="0"/>
              <a:t>The (</a:t>
            </a:r>
            <a:r>
              <a:rPr lang="en-US" u="sng" dirty="0"/>
              <a:t>higher, lower</a:t>
            </a:r>
            <a:r>
              <a:rPr lang="en-US" dirty="0"/>
              <a:t>) the solubility of a gas in a liquid, the greater its tendency to remain dissolved in that liquid.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934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3166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59240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14727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80172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26224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04544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157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False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5-</a:t>
            </a:r>
            <a:r>
              <a:rPr lang="en-US" dirty="0"/>
              <a:t>True or False: Repeated use of LSD leads to physical dependency</a:t>
            </a:r>
          </a:p>
        </p:txBody>
      </p:sp>
    </p:spTree>
    <p:extLst>
      <p:ext uri="{BB962C8B-B14F-4D97-AF65-F5344CB8AC3E}">
        <p14:creationId xmlns:p14="http://schemas.microsoft.com/office/powerpoint/2010/main" val="2591164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595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regular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6- </a:t>
            </a:r>
            <a:r>
              <a:rPr lang="en-US" dirty="0"/>
              <a:t>Physical dependency develops only when the drug user adheres to a ___________ schedule of drug intake</a:t>
            </a:r>
          </a:p>
        </p:txBody>
      </p:sp>
    </p:spTree>
    <p:extLst>
      <p:ext uri="{BB962C8B-B14F-4D97-AF65-F5344CB8AC3E}">
        <p14:creationId xmlns:p14="http://schemas.microsoft.com/office/powerpoint/2010/main" val="3468696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analgesics; depress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7- </a:t>
            </a:r>
            <a:r>
              <a:rPr lang="en-US" dirty="0"/>
              <a:t>Narcotic drugs are ___________ that ___________ the central nervous system.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111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Opium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8- </a:t>
            </a:r>
            <a:r>
              <a:rPr lang="en-US" dirty="0"/>
              <a:t>___________ is a gummy, milky juice exuded through a cut made in the unripe pod of the opium poppy.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387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927</Words>
  <Application>Microsoft Office PowerPoint</Application>
  <PresentationFormat>On-screen Show (4:3)</PresentationFormat>
  <Paragraphs>103</Paragraphs>
  <Slides>60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1" baseType="lpstr">
      <vt:lpstr>Office Theme</vt:lpstr>
      <vt:lpstr>CH 5</vt:lpstr>
      <vt:lpstr>True  </vt:lpstr>
      <vt:lpstr>high </vt:lpstr>
      <vt:lpstr>physical  </vt:lpstr>
      <vt:lpstr>True </vt:lpstr>
      <vt:lpstr>False  </vt:lpstr>
      <vt:lpstr>regular </vt:lpstr>
      <vt:lpstr>analgesics; depress </vt:lpstr>
      <vt:lpstr>Opium </vt:lpstr>
      <vt:lpstr>morphine  </vt:lpstr>
      <vt:lpstr>Heroin </vt:lpstr>
      <vt:lpstr>OxyContin  </vt:lpstr>
      <vt:lpstr>True </vt:lpstr>
      <vt:lpstr>hallucinogens  </vt:lpstr>
      <vt:lpstr>Hashish </vt:lpstr>
      <vt:lpstr>tetrahydrocannabinol </vt:lpstr>
      <vt:lpstr>True </vt:lpstr>
      <vt:lpstr>liquid hashish  </vt:lpstr>
      <vt:lpstr>lysergic acid </vt:lpstr>
      <vt:lpstr>clandestine  </vt:lpstr>
      <vt:lpstr>depresses </vt:lpstr>
      <vt:lpstr>Barbiturates  </vt:lpstr>
      <vt:lpstr>long </vt:lpstr>
      <vt:lpstr>Methaqualone (Quaalude) </vt:lpstr>
      <vt:lpstr>Tranqilizers </vt:lpstr>
      <vt:lpstr>False </vt:lpstr>
      <vt:lpstr>Amphetamines </vt:lpstr>
      <vt:lpstr>intravenous </vt:lpstr>
      <vt:lpstr>clandestine </vt:lpstr>
      <vt:lpstr>Cocaine </vt:lpstr>
      <vt:lpstr>sniffed </vt:lpstr>
      <vt:lpstr>False </vt:lpstr>
      <vt:lpstr>GHB and Rohypnol </vt:lpstr>
      <vt:lpstr>Anabolic </vt:lpstr>
      <vt:lpstr>Controlled Substances Act </vt:lpstr>
      <vt:lpstr>five </vt:lpstr>
      <vt:lpstr>one </vt:lpstr>
      <vt:lpstr>IV </vt:lpstr>
      <vt:lpstr>False </vt:lpstr>
      <vt:lpstr>Marquis(THC) </vt:lpstr>
      <vt:lpstr>Marquis </vt:lpstr>
      <vt:lpstr>marijuana </vt:lpstr>
      <vt:lpstr>Scott </vt:lpstr>
      <vt:lpstr>Microcrystalline </vt:lpstr>
      <vt:lpstr>Chromatography </vt:lpstr>
      <vt:lpstr>infrared </vt:lpstr>
      <vt:lpstr>mass spectrometer </vt:lpstr>
      <vt:lpstr>Chain of custody </vt:lpstr>
      <vt:lpstr>spectrometry </vt:lpstr>
      <vt:lpstr>chromatography </vt:lpstr>
      <vt:lpstr>True </vt:lpstr>
      <vt:lpstr>higher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 5</dc:title>
  <dc:creator>Michele Beneducci</dc:creator>
  <cp:lastModifiedBy>Michele Beneducci</cp:lastModifiedBy>
  <cp:revision>3</cp:revision>
  <dcterms:created xsi:type="dcterms:W3CDTF">2015-01-08T15:31:16Z</dcterms:created>
  <dcterms:modified xsi:type="dcterms:W3CDTF">2015-01-08T15:55:20Z</dcterms:modified>
</cp:coreProperties>
</file>