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96"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FDA6F1-174A-4C74-85A2-3F405F385646}"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961C6-5CB8-4784-8157-063F338CA5EB}" type="slidenum">
              <a:rPr lang="en-US" smtClean="0"/>
              <a:t>‹#›</a:t>
            </a:fld>
            <a:endParaRPr lang="en-US"/>
          </a:p>
        </p:txBody>
      </p:sp>
    </p:spTree>
    <p:extLst>
      <p:ext uri="{BB962C8B-B14F-4D97-AF65-F5344CB8AC3E}">
        <p14:creationId xmlns:p14="http://schemas.microsoft.com/office/powerpoint/2010/main" val="827242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FDA6F1-174A-4C74-85A2-3F405F385646}"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961C6-5CB8-4784-8157-063F338CA5EB}" type="slidenum">
              <a:rPr lang="en-US" smtClean="0"/>
              <a:t>‹#›</a:t>
            </a:fld>
            <a:endParaRPr lang="en-US"/>
          </a:p>
        </p:txBody>
      </p:sp>
    </p:spTree>
    <p:extLst>
      <p:ext uri="{BB962C8B-B14F-4D97-AF65-F5344CB8AC3E}">
        <p14:creationId xmlns:p14="http://schemas.microsoft.com/office/powerpoint/2010/main" val="312709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FDA6F1-174A-4C74-85A2-3F405F385646}"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961C6-5CB8-4784-8157-063F338CA5EB}" type="slidenum">
              <a:rPr lang="en-US" smtClean="0"/>
              <a:t>‹#›</a:t>
            </a:fld>
            <a:endParaRPr lang="en-US"/>
          </a:p>
        </p:txBody>
      </p:sp>
    </p:spTree>
    <p:extLst>
      <p:ext uri="{BB962C8B-B14F-4D97-AF65-F5344CB8AC3E}">
        <p14:creationId xmlns:p14="http://schemas.microsoft.com/office/powerpoint/2010/main" val="3690981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FDA6F1-174A-4C74-85A2-3F405F385646}"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961C6-5CB8-4784-8157-063F338CA5EB}" type="slidenum">
              <a:rPr lang="en-US" smtClean="0"/>
              <a:t>‹#›</a:t>
            </a:fld>
            <a:endParaRPr lang="en-US"/>
          </a:p>
        </p:txBody>
      </p:sp>
    </p:spTree>
    <p:extLst>
      <p:ext uri="{BB962C8B-B14F-4D97-AF65-F5344CB8AC3E}">
        <p14:creationId xmlns:p14="http://schemas.microsoft.com/office/powerpoint/2010/main" val="212599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FDA6F1-174A-4C74-85A2-3F405F385646}"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961C6-5CB8-4784-8157-063F338CA5EB}" type="slidenum">
              <a:rPr lang="en-US" smtClean="0"/>
              <a:t>‹#›</a:t>
            </a:fld>
            <a:endParaRPr lang="en-US"/>
          </a:p>
        </p:txBody>
      </p:sp>
    </p:spTree>
    <p:extLst>
      <p:ext uri="{BB962C8B-B14F-4D97-AF65-F5344CB8AC3E}">
        <p14:creationId xmlns:p14="http://schemas.microsoft.com/office/powerpoint/2010/main" val="1063332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FDA6F1-174A-4C74-85A2-3F405F385646}" type="datetimeFigureOut">
              <a:rPr lang="en-US" smtClean="0"/>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E961C6-5CB8-4784-8157-063F338CA5EB}" type="slidenum">
              <a:rPr lang="en-US" smtClean="0"/>
              <a:t>‹#›</a:t>
            </a:fld>
            <a:endParaRPr lang="en-US"/>
          </a:p>
        </p:txBody>
      </p:sp>
    </p:spTree>
    <p:extLst>
      <p:ext uri="{BB962C8B-B14F-4D97-AF65-F5344CB8AC3E}">
        <p14:creationId xmlns:p14="http://schemas.microsoft.com/office/powerpoint/2010/main" val="3463486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FDA6F1-174A-4C74-85A2-3F405F385646}" type="datetimeFigureOut">
              <a:rPr lang="en-US" smtClean="0"/>
              <a:t>5/4/2015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E961C6-5CB8-4784-8157-063F338CA5EB}" type="slidenum">
              <a:rPr lang="en-US" smtClean="0"/>
              <a:t>‹#›</a:t>
            </a:fld>
            <a:endParaRPr lang="en-US"/>
          </a:p>
        </p:txBody>
      </p:sp>
    </p:spTree>
    <p:extLst>
      <p:ext uri="{BB962C8B-B14F-4D97-AF65-F5344CB8AC3E}">
        <p14:creationId xmlns:p14="http://schemas.microsoft.com/office/powerpoint/2010/main" val="2146520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FDA6F1-174A-4C74-85A2-3F405F385646}" type="datetimeFigureOut">
              <a:rPr lang="en-US" smtClean="0"/>
              <a:t>5/4/2015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E961C6-5CB8-4784-8157-063F338CA5EB}" type="slidenum">
              <a:rPr lang="en-US" smtClean="0"/>
              <a:t>‹#›</a:t>
            </a:fld>
            <a:endParaRPr lang="en-US"/>
          </a:p>
        </p:txBody>
      </p:sp>
    </p:spTree>
    <p:extLst>
      <p:ext uri="{BB962C8B-B14F-4D97-AF65-F5344CB8AC3E}">
        <p14:creationId xmlns:p14="http://schemas.microsoft.com/office/powerpoint/2010/main" val="4215456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FDA6F1-174A-4C74-85A2-3F405F385646}" type="datetimeFigureOut">
              <a:rPr lang="en-US" smtClean="0"/>
              <a:t>5/4/2015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E961C6-5CB8-4784-8157-063F338CA5EB}" type="slidenum">
              <a:rPr lang="en-US" smtClean="0"/>
              <a:t>‹#›</a:t>
            </a:fld>
            <a:endParaRPr lang="en-US"/>
          </a:p>
        </p:txBody>
      </p:sp>
    </p:spTree>
    <p:extLst>
      <p:ext uri="{BB962C8B-B14F-4D97-AF65-F5344CB8AC3E}">
        <p14:creationId xmlns:p14="http://schemas.microsoft.com/office/powerpoint/2010/main" val="1461510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FDA6F1-174A-4C74-85A2-3F405F385646}" type="datetimeFigureOut">
              <a:rPr lang="en-US" smtClean="0"/>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E961C6-5CB8-4784-8157-063F338CA5EB}" type="slidenum">
              <a:rPr lang="en-US" smtClean="0"/>
              <a:t>‹#›</a:t>
            </a:fld>
            <a:endParaRPr lang="en-US"/>
          </a:p>
        </p:txBody>
      </p:sp>
    </p:spTree>
    <p:extLst>
      <p:ext uri="{BB962C8B-B14F-4D97-AF65-F5344CB8AC3E}">
        <p14:creationId xmlns:p14="http://schemas.microsoft.com/office/powerpoint/2010/main" val="547643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FDA6F1-174A-4C74-85A2-3F405F385646}" type="datetimeFigureOut">
              <a:rPr lang="en-US" smtClean="0"/>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E961C6-5CB8-4784-8157-063F338CA5EB}" type="slidenum">
              <a:rPr lang="en-US" smtClean="0"/>
              <a:t>‹#›</a:t>
            </a:fld>
            <a:endParaRPr lang="en-US"/>
          </a:p>
        </p:txBody>
      </p:sp>
    </p:spTree>
    <p:extLst>
      <p:ext uri="{BB962C8B-B14F-4D97-AF65-F5344CB8AC3E}">
        <p14:creationId xmlns:p14="http://schemas.microsoft.com/office/powerpoint/2010/main" val="386353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FDA6F1-174A-4C74-85A2-3F405F385646}" type="datetimeFigureOut">
              <a:rPr lang="en-US" smtClean="0"/>
              <a:t>5/4/2015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E961C6-5CB8-4784-8157-063F338CA5EB}" type="slidenum">
              <a:rPr lang="en-US" smtClean="0"/>
              <a:t>‹#›</a:t>
            </a:fld>
            <a:endParaRPr lang="en-US"/>
          </a:p>
        </p:txBody>
      </p:sp>
    </p:spTree>
    <p:extLst>
      <p:ext uri="{BB962C8B-B14F-4D97-AF65-F5344CB8AC3E}">
        <p14:creationId xmlns:p14="http://schemas.microsoft.com/office/powerpoint/2010/main" val="1451110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Body system redesign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34642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85720262"/>
              </p:ext>
            </p:extLst>
          </p:nvPr>
        </p:nvGraphicFramePr>
        <p:xfrm>
          <a:off x="685800" y="762000"/>
          <a:ext cx="7543800" cy="5860577"/>
        </p:xfrm>
        <a:graphic>
          <a:graphicData uri="http://schemas.openxmlformats.org/drawingml/2006/table">
            <a:tbl>
              <a:tblPr firstRow="1" firstCol="1" bandRow="1">
                <a:tableStyleId>{5C22544A-7EE6-4342-B048-85BDC9FD1C3A}</a:tableStyleId>
              </a:tblPr>
              <a:tblGrid>
                <a:gridCol w="1508593"/>
                <a:gridCol w="1508593"/>
                <a:gridCol w="1508593"/>
                <a:gridCol w="1508593"/>
                <a:gridCol w="1509428"/>
              </a:tblGrid>
              <a:tr h="701731">
                <a:tc gridSpan="5">
                  <a:txBody>
                    <a:bodyPr/>
                    <a:lstStyle/>
                    <a:p>
                      <a:pPr marL="0" marR="0">
                        <a:lnSpc>
                          <a:spcPct val="115000"/>
                        </a:lnSpc>
                        <a:spcBef>
                          <a:spcPts val="0"/>
                        </a:spcBef>
                        <a:spcAft>
                          <a:spcPts val="0"/>
                        </a:spcAft>
                      </a:pPr>
                      <a:r>
                        <a:rPr lang="en-US" sz="900">
                          <a:solidFill>
                            <a:schemeClr val="tx1"/>
                          </a:solidFill>
                          <a:effectLst/>
                        </a:rPr>
                        <a:t>NAME OF GROUP MEMBER YOU ARE EVALUATING</a:t>
                      </a:r>
                      <a:r>
                        <a:rPr lang="en-US" sz="1100">
                          <a:solidFill>
                            <a:schemeClr val="tx1"/>
                          </a:solidFill>
                          <a:effectLst/>
                        </a:rPr>
                        <a:t> _____________________________________________</a:t>
                      </a:r>
                      <a:endParaRPr lang="en-US" sz="11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57814">
                <a:tc>
                  <a:txBody>
                    <a:bodyPr/>
                    <a:lstStyle/>
                    <a:p>
                      <a:pPr marL="0" marR="0">
                        <a:lnSpc>
                          <a:spcPct val="115000"/>
                        </a:lnSpc>
                        <a:spcBef>
                          <a:spcPts val="0"/>
                        </a:spcBef>
                        <a:spcAft>
                          <a:spcPts val="0"/>
                        </a:spcAft>
                      </a:pPr>
                      <a:r>
                        <a:rPr lang="en-US" sz="1400">
                          <a:solidFill>
                            <a:schemeClr val="tx1"/>
                          </a:solidFill>
                          <a:effectLst/>
                        </a:rPr>
                        <a:t> </a:t>
                      </a:r>
                      <a:endParaRPr lang="en-US" sz="11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a:solidFill>
                            <a:schemeClr val="tx1"/>
                          </a:solidFill>
                          <a:effectLst/>
                        </a:rPr>
                        <a:t>4</a:t>
                      </a:r>
                      <a:endParaRPr lang="en-US" sz="11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a:solidFill>
                            <a:schemeClr val="tx1"/>
                          </a:solidFill>
                          <a:effectLst/>
                        </a:rPr>
                        <a:t>3</a:t>
                      </a:r>
                      <a:endParaRPr lang="en-US" sz="11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a:solidFill>
                            <a:schemeClr val="tx1"/>
                          </a:solidFill>
                          <a:effectLst/>
                        </a:rPr>
                        <a:t>2</a:t>
                      </a:r>
                      <a:endParaRPr lang="en-US" sz="11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a:solidFill>
                            <a:schemeClr val="tx1"/>
                          </a:solidFill>
                          <a:effectLst/>
                        </a:rPr>
                        <a:t>1</a:t>
                      </a:r>
                      <a:endParaRPr lang="en-US" sz="11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30638">
                <a:tc>
                  <a:txBody>
                    <a:bodyPr/>
                    <a:lstStyle/>
                    <a:p>
                      <a:pPr marL="0" marR="0" algn="ctr">
                        <a:lnSpc>
                          <a:spcPct val="115000"/>
                        </a:lnSpc>
                        <a:spcBef>
                          <a:spcPts val="0"/>
                        </a:spcBef>
                        <a:spcAft>
                          <a:spcPts val="0"/>
                        </a:spcAft>
                      </a:pPr>
                      <a:r>
                        <a:rPr lang="en-US" sz="1600">
                          <a:solidFill>
                            <a:schemeClr val="tx1"/>
                          </a:solidFill>
                          <a:effectLst/>
                        </a:rPr>
                        <a:t>Fulfills team role</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a:solidFill>
                            <a:schemeClr val="tx1"/>
                          </a:solidFill>
                          <a:effectLst/>
                        </a:rPr>
                        <a:t>Performs all of assigned team duties</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a:solidFill>
                            <a:schemeClr val="tx1"/>
                          </a:solidFill>
                          <a:effectLst/>
                        </a:rPr>
                        <a:t>Performs nearly all duties</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a:solidFill>
                            <a:schemeClr val="tx1"/>
                          </a:solidFill>
                          <a:effectLst/>
                        </a:rPr>
                        <a:t>Performs little duties</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a:solidFill>
                            <a:schemeClr val="tx1"/>
                          </a:solidFill>
                          <a:effectLst/>
                        </a:rPr>
                        <a:t>Does not perform any of assigned team duties</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16772">
                <a:tc>
                  <a:txBody>
                    <a:bodyPr/>
                    <a:lstStyle/>
                    <a:p>
                      <a:pPr marL="0" marR="0" algn="ctr">
                        <a:lnSpc>
                          <a:spcPct val="115000"/>
                        </a:lnSpc>
                        <a:spcBef>
                          <a:spcPts val="0"/>
                        </a:spcBef>
                        <a:spcAft>
                          <a:spcPts val="0"/>
                        </a:spcAft>
                      </a:pPr>
                      <a:r>
                        <a:rPr lang="en-US" sz="1600">
                          <a:solidFill>
                            <a:schemeClr val="tx1"/>
                          </a:solidFill>
                          <a:effectLst/>
                        </a:rPr>
                        <a:t>Shares information</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a:solidFill>
                            <a:schemeClr val="tx1"/>
                          </a:solidFill>
                          <a:effectLst/>
                        </a:rPr>
                        <a:t>Relays a great deal of information-all relatesto topics</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a:solidFill>
                            <a:schemeClr val="tx1"/>
                          </a:solidFill>
                          <a:effectLst/>
                        </a:rPr>
                        <a:t>Relays some basic information-most relate to the topic</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a:solidFill>
                            <a:schemeClr val="tx1"/>
                          </a:solidFill>
                          <a:effectLst/>
                        </a:rPr>
                        <a:t>Relays very little information-some relate to topics</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a:solidFill>
                            <a:schemeClr val="tx1"/>
                          </a:solidFill>
                          <a:effectLst/>
                        </a:rPr>
                        <a:t>Does not relay any information to teammates</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20513">
                <a:tc>
                  <a:txBody>
                    <a:bodyPr/>
                    <a:lstStyle/>
                    <a:p>
                      <a:pPr marL="0" marR="0" algn="ctr">
                        <a:lnSpc>
                          <a:spcPct val="115000"/>
                        </a:lnSpc>
                        <a:spcBef>
                          <a:spcPts val="0"/>
                        </a:spcBef>
                        <a:spcAft>
                          <a:spcPts val="0"/>
                        </a:spcAft>
                      </a:pPr>
                      <a:r>
                        <a:rPr lang="en-US" sz="1600">
                          <a:solidFill>
                            <a:schemeClr val="tx1"/>
                          </a:solidFill>
                          <a:effectLst/>
                        </a:rPr>
                        <a:t>Listens to other teammates</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a:solidFill>
                            <a:schemeClr val="tx1"/>
                          </a:solidFill>
                          <a:effectLst/>
                        </a:rPr>
                        <a:t>Listens and speaks a fair amount</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a:solidFill>
                            <a:schemeClr val="tx1"/>
                          </a:solidFill>
                          <a:effectLst/>
                        </a:rPr>
                        <a:t>Listens but sometimes talks too much</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a:solidFill>
                            <a:schemeClr val="tx1"/>
                          </a:solidFill>
                          <a:effectLst/>
                        </a:rPr>
                        <a:t>Usually doing most of the talking-rarely allows others to speak</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a:solidFill>
                            <a:schemeClr val="tx1"/>
                          </a:solidFill>
                          <a:effectLst/>
                        </a:rPr>
                        <a:t>Is always talking over-never allows anyone else to speak</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01731">
                <a:tc>
                  <a:txBody>
                    <a:bodyPr/>
                    <a:lstStyle/>
                    <a:p>
                      <a:pPr marL="0" marR="0" algn="ctr">
                        <a:lnSpc>
                          <a:spcPct val="115000"/>
                        </a:lnSpc>
                        <a:spcBef>
                          <a:spcPts val="0"/>
                        </a:spcBef>
                        <a:spcAft>
                          <a:spcPts val="0"/>
                        </a:spcAft>
                      </a:pPr>
                      <a:r>
                        <a:rPr lang="en-US" sz="1600">
                          <a:solidFill>
                            <a:schemeClr val="tx1"/>
                          </a:solidFill>
                          <a:effectLst/>
                        </a:rPr>
                        <a:t>Cooperative with teammates </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a:solidFill>
                            <a:schemeClr val="tx1"/>
                          </a:solidFill>
                          <a:effectLst/>
                        </a:rPr>
                        <a:t>Never argues </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a:solidFill>
                            <a:schemeClr val="tx1"/>
                          </a:solidFill>
                          <a:effectLst/>
                        </a:rPr>
                        <a:t>Rarely argues</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a:solidFill>
                            <a:schemeClr val="tx1"/>
                          </a:solidFill>
                          <a:effectLst/>
                        </a:rPr>
                        <a:t>Sometimes argues</a:t>
                      </a:r>
                      <a:endParaRPr lang="en-US" sz="16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chemeClr val="tx1"/>
                          </a:solidFill>
                          <a:effectLst/>
                        </a:rPr>
                        <a:t>Usually argues with teammates</a:t>
                      </a:r>
                      <a:endParaRPr lang="en-US" sz="1600" dirty="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622687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47901144"/>
              </p:ext>
            </p:extLst>
          </p:nvPr>
        </p:nvGraphicFramePr>
        <p:xfrm>
          <a:off x="304800" y="100852"/>
          <a:ext cx="8458198" cy="6757148"/>
        </p:xfrm>
        <a:graphic>
          <a:graphicData uri="http://schemas.openxmlformats.org/drawingml/2006/table">
            <a:tbl>
              <a:tblPr firstRow="1" firstCol="1" bandRow="1">
                <a:tableStyleId>{5C22544A-7EE6-4342-B048-85BDC9FD1C3A}</a:tableStyleId>
              </a:tblPr>
              <a:tblGrid>
                <a:gridCol w="1719835"/>
                <a:gridCol w="1686940"/>
                <a:gridCol w="1686940"/>
                <a:gridCol w="1686940"/>
                <a:gridCol w="1677543"/>
              </a:tblGrid>
              <a:tr h="175134">
                <a:tc>
                  <a:txBody>
                    <a:bodyPr/>
                    <a:lstStyle/>
                    <a:p>
                      <a:pPr marL="0" marR="0" algn="ctr">
                        <a:spcBef>
                          <a:spcPts val="0"/>
                        </a:spcBef>
                        <a:spcAft>
                          <a:spcPts val="0"/>
                        </a:spcAft>
                      </a:pPr>
                      <a:r>
                        <a:rPr lang="en-US" sz="700">
                          <a:effectLst/>
                        </a:rPr>
                        <a:t>CATEGORY </a:t>
                      </a:r>
                      <a:endParaRPr lang="en-US" sz="700">
                        <a:effectLst/>
                        <a:latin typeface="Calibri"/>
                        <a:ea typeface="Calibri"/>
                        <a:cs typeface="Times New Roman"/>
                      </a:endParaRPr>
                    </a:p>
                  </a:txBody>
                  <a:tcPr marL="11406" marR="11406" marT="11406" marB="11406" anchor="b">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700">
                          <a:effectLst/>
                        </a:rPr>
                        <a:t>3</a:t>
                      </a:r>
                      <a:endParaRPr lang="en-US" sz="700">
                        <a:effectLst/>
                        <a:latin typeface="Calibri"/>
                        <a:ea typeface="Calibri"/>
                        <a:cs typeface="Times New Roman"/>
                      </a:endParaRPr>
                    </a:p>
                  </a:txBody>
                  <a:tcPr marL="11406" marR="11406" marT="11406" marB="11406" anchor="b">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700">
                          <a:effectLst/>
                        </a:rPr>
                        <a:t>2</a:t>
                      </a:r>
                      <a:endParaRPr lang="en-US" sz="700">
                        <a:effectLst/>
                        <a:latin typeface="Calibri"/>
                        <a:ea typeface="Calibri"/>
                        <a:cs typeface="Times New Roman"/>
                      </a:endParaRPr>
                    </a:p>
                  </a:txBody>
                  <a:tcPr marL="11406" marR="11406" marT="11406" marB="11406" anchor="b">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700">
                          <a:effectLst/>
                        </a:rPr>
                        <a:t>1</a:t>
                      </a:r>
                      <a:endParaRPr lang="en-US" sz="700">
                        <a:effectLst/>
                        <a:latin typeface="Calibri"/>
                        <a:ea typeface="Calibri"/>
                        <a:cs typeface="Times New Roman"/>
                      </a:endParaRPr>
                    </a:p>
                  </a:txBody>
                  <a:tcPr marL="11406" marR="11406" marT="11406" marB="11406" anchor="b">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700">
                          <a:effectLst/>
                        </a:rPr>
                        <a:t>0</a:t>
                      </a:r>
                      <a:endParaRPr lang="en-US" sz="700">
                        <a:effectLst/>
                        <a:latin typeface="Calibri"/>
                        <a:ea typeface="Calibri"/>
                        <a:cs typeface="Times New Roman"/>
                      </a:endParaRPr>
                    </a:p>
                  </a:txBody>
                  <a:tcPr marL="11406" marR="11406" marT="11406" marB="11406" anchor="b">
                    <a:lnB w="12700" cap="flat" cmpd="sng" algn="ctr">
                      <a:solidFill>
                        <a:schemeClr val="tx1"/>
                      </a:solidFill>
                      <a:prstDash val="solid"/>
                      <a:round/>
                      <a:headEnd type="none" w="med" len="med"/>
                      <a:tailEnd type="none" w="med" len="med"/>
                    </a:lnB>
                    <a:noFill/>
                  </a:tcPr>
                </a:tc>
              </a:tr>
              <a:tr h="1054265">
                <a:tc>
                  <a:txBody>
                    <a:bodyPr/>
                    <a:lstStyle/>
                    <a:p>
                      <a:pPr marL="0" marR="0">
                        <a:spcBef>
                          <a:spcPts val="0"/>
                        </a:spcBef>
                        <a:spcAft>
                          <a:spcPts val="0"/>
                        </a:spcAft>
                      </a:pPr>
                      <a:r>
                        <a:rPr lang="en-US" sz="1050">
                          <a:solidFill>
                            <a:schemeClr val="tx1"/>
                          </a:solidFill>
                          <a:effectLst/>
                        </a:rPr>
                        <a:t>Content - Accuracy </a:t>
                      </a:r>
                    </a:p>
                    <a:p>
                      <a:pPr marL="0" marR="0">
                        <a:spcBef>
                          <a:spcPts val="0"/>
                        </a:spcBef>
                        <a:spcAft>
                          <a:spcPts val="0"/>
                        </a:spcAft>
                      </a:pPr>
                      <a:r>
                        <a:rPr lang="en-US" sz="1050">
                          <a:solidFill>
                            <a:schemeClr val="tx1"/>
                          </a:solidFill>
                          <a:effectLst/>
                        </a:rPr>
                        <a:t>(x3 weight)</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All content throughout the presentation is accurate. There are no factual errors.  All body systems are accurately portrayed (9)</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Most of the content is accurate but there is one piece of information that might be inaccurate. .(6)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The content is generally accurate, but one piece of information is clearly flawed or inaccurate.(3)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Content is typically confusing or contains more than one factual error.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82632">
                <a:tc>
                  <a:txBody>
                    <a:bodyPr/>
                    <a:lstStyle/>
                    <a:p>
                      <a:pPr marL="0" marR="0">
                        <a:spcBef>
                          <a:spcPts val="0"/>
                        </a:spcBef>
                        <a:spcAft>
                          <a:spcPts val="0"/>
                        </a:spcAft>
                      </a:pPr>
                      <a:r>
                        <a:rPr lang="en-US" sz="1050">
                          <a:solidFill>
                            <a:schemeClr val="tx1"/>
                          </a:solidFill>
                          <a:effectLst/>
                        </a:rPr>
                        <a:t>Sources</a:t>
                      </a:r>
                    </a:p>
                    <a:p>
                      <a:pPr marL="0" marR="0">
                        <a:spcBef>
                          <a:spcPts val="0"/>
                        </a:spcBef>
                        <a:spcAft>
                          <a:spcPts val="0"/>
                        </a:spcAft>
                      </a:pPr>
                      <a:r>
                        <a:rPr lang="en-US" sz="1050">
                          <a:solidFill>
                            <a:schemeClr val="tx1"/>
                          </a:solidFill>
                          <a:effectLst/>
                        </a:rPr>
                        <a:t>(x2 weight)</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Sources are cited appropriately.</a:t>
                      </a:r>
                    </a:p>
                    <a:p>
                      <a:pPr marL="0" marR="0">
                        <a:spcBef>
                          <a:spcPts val="0"/>
                        </a:spcBef>
                        <a:spcAft>
                          <a:spcPts val="0"/>
                        </a:spcAft>
                      </a:pPr>
                      <a:r>
                        <a:rPr lang="en-US" sz="1050">
                          <a:solidFill>
                            <a:schemeClr val="tx1"/>
                          </a:solidFill>
                          <a:effectLst/>
                        </a:rPr>
                        <a:t>All material is reworded.  (6)</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One to three  sources are not cited properly. Material that is not common knowledge is cited (4)</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Tables or graphics are not given appropriate credit, other material is not cited.(2)</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dirty="0">
                          <a:solidFill>
                            <a:schemeClr val="tx1"/>
                          </a:solidFill>
                          <a:effectLst/>
                        </a:rPr>
                        <a:t>Any material is copied and pasted or material is plagiarized</a:t>
                      </a:r>
                      <a:endParaRPr lang="en-US" sz="1050" dirty="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54265">
                <a:tc>
                  <a:txBody>
                    <a:bodyPr/>
                    <a:lstStyle/>
                    <a:p>
                      <a:pPr marL="0" marR="0">
                        <a:spcBef>
                          <a:spcPts val="0"/>
                        </a:spcBef>
                        <a:spcAft>
                          <a:spcPts val="0"/>
                        </a:spcAft>
                      </a:pPr>
                      <a:r>
                        <a:rPr lang="en-US" sz="1050">
                          <a:solidFill>
                            <a:schemeClr val="tx1"/>
                          </a:solidFill>
                          <a:effectLst/>
                        </a:rPr>
                        <a:t>Changes to body system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Information is organized in a clear, logical way. It is fact based and explanation for how changes will be supported by the body are plausible</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Most information is organized in a clear, logical way. The body system is changed without consideration for support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Some information is logical. Changes are not fact based or supported</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There is no clear plan for the changes, they are impossible and/or not based in science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82632">
                <a:tc>
                  <a:txBody>
                    <a:bodyPr/>
                    <a:lstStyle/>
                    <a:p>
                      <a:pPr marL="0" marR="0">
                        <a:spcBef>
                          <a:spcPts val="0"/>
                        </a:spcBef>
                        <a:spcAft>
                          <a:spcPts val="0"/>
                        </a:spcAft>
                      </a:pPr>
                      <a:r>
                        <a:rPr lang="en-US" sz="1050">
                          <a:solidFill>
                            <a:schemeClr val="tx1"/>
                          </a:solidFill>
                          <a:effectLst/>
                        </a:rPr>
                        <a:t>Use of Graphics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All graphics are attractive (size and colors) and support the theme/content of the presentation.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A few graphics are not attractive but all support the theme/content of the presentation.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All graphics are attractive but a few do not seem to support the theme/content of the presentation.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Several graphics are unattractive AND detract from the content of the presentation.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54265">
                <a:tc>
                  <a:txBody>
                    <a:bodyPr/>
                    <a:lstStyle/>
                    <a:p>
                      <a:pPr marL="0" marR="0">
                        <a:spcBef>
                          <a:spcPts val="0"/>
                        </a:spcBef>
                        <a:spcAft>
                          <a:spcPts val="0"/>
                        </a:spcAft>
                      </a:pPr>
                      <a:r>
                        <a:rPr lang="en-US" sz="1050">
                          <a:solidFill>
                            <a:schemeClr val="tx1"/>
                          </a:solidFill>
                          <a:effectLst/>
                        </a:rPr>
                        <a:t>Background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Background does not detract from text or other graphics. Choice of background is consistent from card to card and is appropriate for the topic.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Background does not detract from text or other graphics. Choice of background is consistent from card to card.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Background does not detract from text or other graphics.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Background makes it difficult to see text or competes with other graphics on the page.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71323">
                <a:tc>
                  <a:txBody>
                    <a:bodyPr/>
                    <a:lstStyle/>
                    <a:p>
                      <a:pPr marL="0" marR="0">
                        <a:spcBef>
                          <a:spcPts val="0"/>
                        </a:spcBef>
                        <a:spcAft>
                          <a:spcPts val="0"/>
                        </a:spcAft>
                      </a:pPr>
                      <a:r>
                        <a:rPr lang="en-US" sz="1050">
                          <a:solidFill>
                            <a:schemeClr val="tx1"/>
                          </a:solidFill>
                          <a:effectLst/>
                        </a:rPr>
                        <a:t>Spelling and Grammar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Presentation has no misspellings or grammatical errors.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Presentation has 1-2 misspellings, but no grammatical errors.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Presentation has 1-2 grammatical errors but no misspellings.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Presentation has more than 2 grammatical and/or spelling errors.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82632">
                <a:tc>
                  <a:txBody>
                    <a:bodyPr/>
                    <a:lstStyle/>
                    <a:p>
                      <a:pPr marL="0" marR="0">
                        <a:spcBef>
                          <a:spcPts val="0"/>
                        </a:spcBef>
                        <a:spcAft>
                          <a:spcPts val="0"/>
                        </a:spcAft>
                      </a:pPr>
                      <a:r>
                        <a:rPr lang="en-US" sz="1050">
                          <a:solidFill>
                            <a:schemeClr val="tx1"/>
                          </a:solidFill>
                          <a:effectLst/>
                        </a:rPr>
                        <a:t>Text - Font Choice &amp; Formatting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Font formats (e.g., color, bold, italic) have been carefully planned to enhance readability and content.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Font formats have been carefully planned to enhance readability.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a:solidFill>
                            <a:schemeClr val="tx1"/>
                          </a:solidFill>
                          <a:effectLst/>
                        </a:rPr>
                        <a:t>Font formatting has been carefully planned to complement the content. It may be a little hard to read. </a:t>
                      </a:r>
                      <a:endParaRPr lang="en-US" sz="105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50" dirty="0">
                          <a:solidFill>
                            <a:schemeClr val="tx1"/>
                          </a:solidFill>
                          <a:effectLst/>
                        </a:rPr>
                        <a:t>Font formatting makes it very difficult to read the material. </a:t>
                      </a:r>
                      <a:endParaRPr lang="en-US" sz="1050" dirty="0">
                        <a:solidFill>
                          <a:schemeClr val="tx1"/>
                        </a:solidFill>
                        <a:effectLst/>
                        <a:latin typeface="Calibri"/>
                        <a:ea typeface="Calibri"/>
                        <a:cs typeface="Times New Roman"/>
                      </a:endParaRPr>
                    </a:p>
                  </a:txBody>
                  <a:tcPr marL="11406" marR="11406" marT="11406" marB="11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123461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dirty="0"/>
              <a:t>identify and describe in writing </a:t>
            </a:r>
            <a:r>
              <a:rPr lang="en-US" dirty="0" smtClean="0"/>
              <a:t>(typed) the </a:t>
            </a:r>
            <a:r>
              <a:rPr lang="en-US" dirty="0"/>
              <a:t>morphological and anatomical structure and the mechanical and physiological function of your team’s </a:t>
            </a:r>
            <a:r>
              <a:rPr lang="en-US" u="sng" dirty="0"/>
              <a:t>selected system</a:t>
            </a:r>
            <a:r>
              <a:rPr lang="en-US" dirty="0"/>
              <a:t> and its main organs and parts</a:t>
            </a:r>
          </a:p>
          <a:p>
            <a:endParaRPr lang="en-US" dirty="0"/>
          </a:p>
        </p:txBody>
      </p:sp>
    </p:spTree>
    <p:extLst>
      <p:ext uri="{BB962C8B-B14F-4D97-AF65-F5344CB8AC3E}">
        <p14:creationId xmlns:p14="http://schemas.microsoft.com/office/powerpoint/2010/main" val="2120358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0"/>
            <a:r>
              <a:rPr lang="en-US" dirty="0"/>
              <a:t>identify the part, organ, or whole body system to study and re-design,</a:t>
            </a:r>
          </a:p>
          <a:p>
            <a:pPr lvl="0"/>
            <a:r>
              <a:rPr lang="en-US" dirty="0"/>
              <a:t>develop a convincing argument that their re-design is better and more efficient for achieving its main intended functional purpose. </a:t>
            </a:r>
          </a:p>
          <a:p>
            <a:pPr lvl="0"/>
            <a:r>
              <a:rPr lang="en-US" dirty="0"/>
              <a:t>Describe the design including the materials/structures that will replace the original current design and how they could be obtained and/or housed and supported</a:t>
            </a:r>
          </a:p>
          <a:p>
            <a:pPr lvl="0"/>
            <a:r>
              <a:rPr lang="en-US" dirty="0"/>
              <a:t> explain how it would impact the other systems and what possible modifications might be necessary for </a:t>
            </a:r>
            <a:r>
              <a:rPr lang="en-US" dirty="0" err="1"/>
              <a:t>compatability</a:t>
            </a:r>
            <a:endParaRPr lang="en-US" dirty="0"/>
          </a:p>
          <a:p>
            <a:endParaRPr lang="en-US" dirty="0"/>
          </a:p>
        </p:txBody>
      </p:sp>
    </p:spTree>
    <p:extLst>
      <p:ext uri="{BB962C8B-B14F-4D97-AF65-F5344CB8AC3E}">
        <p14:creationId xmlns:p14="http://schemas.microsoft.com/office/powerpoint/2010/main" val="3159278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can NOT use these</a:t>
            </a:r>
            <a:endParaRPr lang="en-US" dirty="0"/>
          </a:p>
        </p:txBody>
      </p:sp>
      <p:sp>
        <p:nvSpPr>
          <p:cNvPr id="3" name="Content Placeholder 2"/>
          <p:cNvSpPr>
            <a:spLocks noGrp="1"/>
          </p:cNvSpPr>
          <p:nvPr>
            <p:ph idx="1"/>
          </p:nvPr>
        </p:nvSpPr>
        <p:spPr/>
        <p:txBody>
          <a:bodyPr/>
          <a:lstStyle/>
          <a:p>
            <a:r>
              <a:rPr lang="en-US" dirty="0" smtClean="0"/>
              <a:t>Teeth that would regrow if they were lost/knocked out (sharks)</a:t>
            </a:r>
          </a:p>
          <a:p>
            <a:endParaRPr lang="en-US" dirty="0"/>
          </a:p>
          <a:p>
            <a:r>
              <a:rPr lang="en-US" dirty="0" smtClean="0"/>
              <a:t>A digestive system without waste product- 100% efficiency</a:t>
            </a:r>
          </a:p>
          <a:p>
            <a:endParaRPr lang="en-US" dirty="0"/>
          </a:p>
          <a:p>
            <a:r>
              <a:rPr lang="en-US" dirty="0" smtClean="0"/>
              <a:t>Photosynthetic skin but </a:t>
            </a:r>
            <a:r>
              <a:rPr lang="en-US" smtClean="0"/>
              <a:t>still heterotrophic (euglena)</a:t>
            </a:r>
            <a:endParaRPr lang="en-US" dirty="0"/>
          </a:p>
        </p:txBody>
      </p:sp>
    </p:spTree>
    <p:extLst>
      <p:ext uri="{BB962C8B-B14F-4D97-AF65-F5344CB8AC3E}">
        <p14:creationId xmlns:p14="http://schemas.microsoft.com/office/powerpoint/2010/main" val="3707647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
            </a:r>
            <a:br>
              <a:rPr lang="en-US" dirty="0"/>
            </a:br>
            <a:r>
              <a:rPr lang="en-US" dirty="0"/>
              <a:t>The prefrontal cortex is what provides us with the ability to offset this emotional, irrational bias. Unfortunately, within most contexts and the average human, it gets easily overpowered by the amygdala, resulting in the irrational behavior seen around us all, even though we are all capable of much better.</a:t>
            </a:r>
            <a:br>
              <a:rPr lang="en-US" dirty="0"/>
            </a:br>
            <a:r>
              <a:rPr lang="en-US" dirty="0"/>
              <a:t/>
            </a:r>
            <a:br>
              <a:rPr lang="en-US" dirty="0"/>
            </a:br>
            <a:r>
              <a:rPr lang="en-US" dirty="0"/>
              <a:t>If we could redesign the human brain where the amygdala is more of an accessory, and the prefrontal cortex is the dominant core, it would, theoretically of course, bring rational thought front and center.</a:t>
            </a:r>
            <a:br>
              <a:rPr lang="en-US" dirty="0"/>
            </a:br>
            <a:r>
              <a:rPr lang="en-US" dirty="0"/>
              <a:t/>
            </a:r>
            <a:br>
              <a:rPr lang="en-US" dirty="0"/>
            </a:br>
            <a:r>
              <a:rPr lang="en-US" dirty="0"/>
              <a:t>Can you imagine how governments would operate if logic, critical analysis and higher ordered thinking was the main driver behind the politics?</a:t>
            </a:r>
          </a:p>
          <a:p>
            <a:endParaRPr lang="en-US" dirty="0"/>
          </a:p>
        </p:txBody>
      </p:sp>
    </p:spTree>
    <p:extLst>
      <p:ext uri="{BB962C8B-B14F-4D97-AF65-F5344CB8AC3E}">
        <p14:creationId xmlns:p14="http://schemas.microsoft.com/office/powerpoint/2010/main" val="2825934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1265</TotalTime>
  <Words>738</Words>
  <Application>Microsoft Office PowerPoint</Application>
  <PresentationFormat>On-screen Show (4:3)</PresentationFormat>
  <Paragraphs>82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Body system redesign</vt:lpstr>
      <vt:lpstr>PowerPoint Presentation</vt:lpstr>
      <vt:lpstr>PowerPoint Presentation</vt:lpstr>
      <vt:lpstr>PowerPoint Presentation</vt:lpstr>
      <vt:lpstr>PowerPoint Presentation</vt:lpstr>
      <vt:lpstr>You can NOT use these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Michele Beneducci</dc:creator>
  <cp:lastModifiedBy>Michele Beneducci</cp:lastModifiedBy>
  <cp:revision>4</cp:revision>
  <dcterms:created xsi:type="dcterms:W3CDTF">2015-05-04T15:30:06Z</dcterms:created>
  <dcterms:modified xsi:type="dcterms:W3CDTF">2015-05-05T12:35:41Z</dcterms:modified>
</cp:coreProperties>
</file>