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2" r:id="rId21"/>
    <p:sldId id="277" r:id="rId22"/>
    <p:sldId id="278" r:id="rId23"/>
    <p:sldId id="273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75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2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7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31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38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8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6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4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B9ACE-DDF7-4AD9-BAFE-D7AEA00CA973}" type="datetimeFigureOut">
              <a:rPr lang="en-US" smtClean="0"/>
              <a:t>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5BA0F-C36C-41CA-8710-A834C9125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1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0"/>
            <a:ext cx="59436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70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The transmission of hereditary material is accomplished by means of microscopic units called genes, located on chromosomes. Chromosomes are condensed DNA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Alternative forms of genes that influence a given characteristic (such as eye color or blood type) are known as alleles. Alleles are found at loci of each chromosome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10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Paternity testing has historically involved the      A-B-O blood typing system, along with blood factors other than A-B-O.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9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Paternity testing has historically involved the      A-B-O blood typing system, along with blood factors other than A-B-O.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Currently, paternity testing has implemented DNA test procedures that can raise the odds of establishing paternity beyond 99 percent.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8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776887"/>
              </p:ext>
            </p:extLst>
          </p:nvPr>
        </p:nvGraphicFramePr>
        <p:xfrm>
          <a:off x="2133600" y="1600200"/>
          <a:ext cx="5105400" cy="4038601"/>
        </p:xfrm>
        <a:graphic>
          <a:graphicData uri="http://schemas.openxmlformats.org/drawingml/2006/table">
            <a:tbl>
              <a:tblPr firstRow="1" firstCol="1" bandRow="1"/>
              <a:tblGrid>
                <a:gridCol w="1021080"/>
                <a:gridCol w="1021080"/>
                <a:gridCol w="1021080"/>
                <a:gridCol w="1021080"/>
                <a:gridCol w="1021080"/>
              </a:tblGrid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1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652566"/>
              </p:ext>
            </p:extLst>
          </p:nvPr>
        </p:nvGraphicFramePr>
        <p:xfrm>
          <a:off x="2133600" y="1600200"/>
          <a:ext cx="5105400" cy="4038601"/>
        </p:xfrm>
        <a:graphic>
          <a:graphicData uri="http://schemas.openxmlformats.org/drawingml/2006/table">
            <a:tbl>
              <a:tblPr firstRow="1" firstCol="1" bandRow="1"/>
              <a:tblGrid>
                <a:gridCol w="1021080"/>
                <a:gridCol w="1021080"/>
                <a:gridCol w="1021080"/>
                <a:gridCol w="1021080"/>
                <a:gridCol w="1021080"/>
              </a:tblGrid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7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652566"/>
              </p:ext>
            </p:extLst>
          </p:nvPr>
        </p:nvGraphicFramePr>
        <p:xfrm>
          <a:off x="2133600" y="1600200"/>
          <a:ext cx="5105400" cy="4038601"/>
        </p:xfrm>
        <a:graphic>
          <a:graphicData uri="http://schemas.openxmlformats.org/drawingml/2006/table">
            <a:tbl>
              <a:tblPr firstRow="1" firstCol="1" bandRow="1"/>
              <a:tblGrid>
                <a:gridCol w="1021080"/>
                <a:gridCol w="1021080"/>
                <a:gridCol w="1021080"/>
                <a:gridCol w="1021080"/>
                <a:gridCol w="1021080"/>
              </a:tblGrid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7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652566"/>
              </p:ext>
            </p:extLst>
          </p:nvPr>
        </p:nvGraphicFramePr>
        <p:xfrm>
          <a:off x="2133600" y="1600200"/>
          <a:ext cx="5105400" cy="4038601"/>
        </p:xfrm>
        <a:graphic>
          <a:graphicData uri="http://schemas.openxmlformats.org/drawingml/2006/table">
            <a:tbl>
              <a:tblPr firstRow="1" firstCol="1" bandRow="1"/>
              <a:tblGrid>
                <a:gridCol w="1021080"/>
                <a:gridCol w="1021080"/>
                <a:gridCol w="1021080"/>
                <a:gridCol w="1021080"/>
                <a:gridCol w="1021080"/>
              </a:tblGrid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447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630"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77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21-7a_abo_blood_types_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"/>
            <a:ext cx="40576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96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Rape Evidence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rape victim must undergo a medical examination as soon as possible after the assault. </a:t>
            </a:r>
          </a:p>
          <a:p>
            <a:pPr lvl="1"/>
            <a:r>
              <a:rPr lang="en-US" dirty="0"/>
              <a:t>At that time the appropriate items of physical evidence including clothing, hairs, and vaginal and rectal swabs can be collected for subsequent laboratory examination.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Rape Evidence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All outer and undergarments should be carefully removed and packaged separately in paper (not plastic) bags.</a:t>
            </a:r>
          </a:p>
          <a:p>
            <a:pPr lvl="1"/>
            <a:r>
              <a:rPr lang="en-US" dirty="0"/>
              <a:t>Bedding, or the object upon which the assault took place, may also be carefully collected. </a:t>
            </a:r>
          </a:p>
          <a:p>
            <a:pPr lvl="1"/>
            <a:r>
              <a:rPr lang="en-US" dirty="0"/>
              <a:t>If a suspect is apprehended within 24 hours of the assault, it may be possible to detect the victim’s DNA on the male’s underwear or on a penile swab of the suspect.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Rape Evidence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Items routinely collected from the suspect include all clothing, pubic hair, head hair, penile swab, and a blood sample or buccal swab for DNA typing.</a:t>
            </a:r>
          </a:p>
          <a:p>
            <a:pPr lvl="1"/>
            <a:r>
              <a:rPr lang="en-US"/>
              <a:t>The forceful physical contact between victim and assailant may result in a transfer of such physical evidence of blood, semen, saliva, hairs, and fibers.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3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Stain Patterns of Blood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The crime scene investigator must remember that the location, distribution, and appearance of bloodstains and spatters may be useful for interpreting and reconstructing the events that produced the bleeding. </a:t>
            </a:r>
          </a:p>
          <a:p>
            <a:pPr lvl="1"/>
            <a:r>
              <a:rPr lang="en-US" dirty="0"/>
              <a:t>Surface texture and the stain’s shape, size, and location must be considered when determining the direction, dropping distance, and angle of impact of a bloodstain.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8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Stain Patterns of Blood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Surface texture is very important In general, the harder and less porous the surface, the less spatter results.</a:t>
            </a:r>
          </a:p>
          <a:p>
            <a:pPr lvl="1"/>
            <a:r>
              <a:rPr lang="en-US" dirty="0"/>
              <a:t>The direction of travel of blood striking an object can be found because the pointed end of a bloodstain always faces its direction of travel.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30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Stain Patterns of Blood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The impact angle of blood on a flat surface can be determined by measuring the degree of circular distortion.  At right angles the blood drop is circular, as the angle decreases, the stain becomes elongated.</a:t>
            </a:r>
          </a:p>
          <a:p>
            <a:pPr lvl="1"/>
            <a:r>
              <a:rPr lang="en-US" dirty="0"/>
              <a:t>The origin of a blood spatter in a two-dimensional configuration can be established by drawing straight lines through the long axis of several individual bloodstains.  The intersection or point of convergence of the lines represents the origin point.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923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Stain Patterns of Blood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384290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054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Antigen-Antibody Reaction</a:t>
            </a:r>
          </a:p>
          <a:p>
            <a:pPr lvl="1"/>
            <a:r>
              <a:rPr lang="en-US" dirty="0"/>
              <a:t>When an animal, such as a rabbit or mouse, is injected with an antigen its body will produce a series of different antibodies, all of which are designed to attack some particular site on the antigen of interest. </a:t>
            </a:r>
          </a:p>
          <a:p>
            <a:pPr lvl="1"/>
            <a:r>
              <a:rPr lang="en-US" dirty="0"/>
              <a:t>This collection of antibodies is known as polyclonal antibodies. </a:t>
            </a:r>
          </a:p>
          <a:p>
            <a:pPr lvl="1"/>
            <a:r>
              <a:rPr lang="en-US" dirty="0"/>
              <a:t>Alternately, a more uniform and specific collection of antibodies designed to combine with a single antigen site can be manufactured. </a:t>
            </a:r>
          </a:p>
          <a:p>
            <a:pPr lvl="1"/>
            <a:r>
              <a:rPr lang="en-US" dirty="0"/>
              <a:t>Such antibodies are known as </a:t>
            </a:r>
            <a:r>
              <a:rPr lang="en-US" i="1" dirty="0" err="1"/>
              <a:t>monoclonals</a:t>
            </a:r>
            <a:r>
              <a:rPr lang="en-US" i="1" dirty="0"/>
              <a:t>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9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Forensics of Blood-The criminalist must be prepared to answer the following questions when examining dried blood: </a:t>
            </a:r>
          </a:p>
          <a:p>
            <a:r>
              <a:rPr lang="en-US" dirty="0"/>
              <a:t>1.	Is it blood? </a:t>
            </a:r>
          </a:p>
          <a:p>
            <a:r>
              <a:rPr lang="en-US" dirty="0"/>
              <a:t>2.	From what species did the blood originate? </a:t>
            </a:r>
          </a:p>
          <a:p>
            <a:r>
              <a:rPr lang="en-US" dirty="0"/>
              <a:t>3.	If the blood is of human origin, how closely can it be associated to a particular individual? The determination of blood is best made by means of a preliminary color test.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Tests</a:t>
            </a:r>
          </a:p>
          <a:p>
            <a:pPr lvl="0"/>
            <a:r>
              <a:rPr lang="en-US" dirty="0"/>
              <a:t>A positive result from the </a:t>
            </a:r>
            <a:r>
              <a:rPr lang="en-US" dirty="0" err="1"/>
              <a:t>Kastle</a:t>
            </a:r>
            <a:r>
              <a:rPr lang="en-US" dirty="0"/>
              <a:t>-Meyer color test is highly indicative of blood. Hemoglobin causes a deep pink color. Waiting longer than 30 seconds will cause the test to give false positives. Also- horseradish broccoli and cauliflower.</a:t>
            </a:r>
          </a:p>
        </p:txBody>
      </p:sp>
    </p:spTree>
    <p:extLst>
      <p:ext uri="{BB962C8B-B14F-4D97-AF65-F5344CB8AC3E}">
        <p14:creationId xmlns:p14="http://schemas.microsoft.com/office/powerpoint/2010/main" val="40574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err="1"/>
              <a:t>luminol</a:t>
            </a:r>
            <a:r>
              <a:rPr lang="en-US" dirty="0"/>
              <a:t> test is used to search out trace amounts of blood located at crime scenes.  Produces light (luminescence) in a darkened area</a:t>
            </a:r>
          </a:p>
        </p:txBody>
      </p:sp>
    </p:spTree>
    <p:extLst>
      <p:ext uri="{BB962C8B-B14F-4D97-AF65-F5344CB8AC3E}">
        <p14:creationId xmlns:p14="http://schemas.microsoft.com/office/powerpoint/2010/main" val="194001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Microcrystalline tests, such as the </a:t>
            </a:r>
            <a:r>
              <a:rPr lang="en-US" i="1" dirty="0" err="1"/>
              <a:t>Takayama</a:t>
            </a:r>
            <a:r>
              <a:rPr lang="en-US" dirty="0"/>
              <a:t> and </a:t>
            </a:r>
            <a:r>
              <a:rPr lang="en-US" i="1" dirty="0" err="1"/>
              <a:t>Teichmann</a:t>
            </a:r>
            <a:r>
              <a:rPr lang="en-US" dirty="0"/>
              <a:t> tests, depend on the addition of specific chemicals to the blood so that characteristic crystals will be formed</a:t>
            </a:r>
          </a:p>
        </p:txBody>
      </p:sp>
    </p:spTree>
    <p:extLst>
      <p:ext uri="{BB962C8B-B14F-4D97-AF65-F5344CB8AC3E}">
        <p14:creationId xmlns:p14="http://schemas.microsoft.com/office/powerpoint/2010/main" val="13901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Once the stain has been characterized as blood, the precipitin test will determine whether the stain is of human or animal origin.  Previously the </a:t>
            </a:r>
            <a:r>
              <a:rPr lang="en-US" dirty="0" err="1"/>
              <a:t>Ouchturlony</a:t>
            </a:r>
            <a:r>
              <a:rPr lang="en-US" dirty="0"/>
              <a:t> test was used with human tonsil extractions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8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precipitin test uses antisera normally derived from rabbits that have been injected with the blood of a known animal to determine the species origin of a questioned bloodstain.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761</Words>
  <Application>Microsoft Office PowerPoint</Application>
  <PresentationFormat>On-screen Show (4:3)</PresentationFormat>
  <Paragraphs>141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serology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Rape Evidence </vt:lpstr>
      <vt:lpstr>Rape Evidence </vt:lpstr>
      <vt:lpstr>Rape Evidence </vt:lpstr>
      <vt:lpstr>Stain Patterns of Blood </vt:lpstr>
      <vt:lpstr>Stain Patterns of Blood </vt:lpstr>
      <vt:lpstr>Stain Patterns of Blood </vt:lpstr>
      <vt:lpstr>Stain Patterns of Blood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serology</dc:title>
  <dc:creator>Michele Beneducci</dc:creator>
  <cp:lastModifiedBy>Michele Beneducci</cp:lastModifiedBy>
  <cp:revision>2</cp:revision>
  <dcterms:created xsi:type="dcterms:W3CDTF">2014-01-15T15:05:52Z</dcterms:created>
  <dcterms:modified xsi:type="dcterms:W3CDTF">2014-01-16T17:01:38Z</dcterms:modified>
</cp:coreProperties>
</file>