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8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3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3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4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5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0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48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57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0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7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6DADA-7CE4-405F-9B8F-0BE45B615AB1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8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9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Depressants</a:t>
            </a:r>
            <a:endParaRPr lang="en-US" alt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Alcohol (ethyl alcohol) enters the body’s bloodstream and quickly travels to the brain, where it acts to suppress the brain’s control of thought processes and muscle coordination.</a:t>
            </a:r>
          </a:p>
          <a:p>
            <a:r>
              <a:rPr lang="en-US" altLang="en-US" smtClean="0"/>
              <a:t>Barbiturates, or “downers,” are normally taken orally and create a feeling of well-being, relax the body, and produce sleep.</a:t>
            </a:r>
          </a:p>
          <a:p>
            <a:r>
              <a:rPr lang="en-US" altLang="en-US" smtClean="0"/>
              <a:t>Tranquilizers, unlike barbiturates, produce a relaxing tranquility without impairment of high-thinking faculties or inducing sleep.</a:t>
            </a:r>
          </a:p>
          <a:p>
            <a:r>
              <a:rPr lang="en-US" altLang="en-US" smtClean="0"/>
              <a:t>Sniffing has immediate effects such as exhilaration, but impairs judgment and may cause liver, heart, and brain damage, or even death.   </a:t>
            </a:r>
            <a:endParaRPr lang="en-US" altLang="en-US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05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Stimulants</a:t>
            </a:r>
            <a:endParaRPr lang="en-US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drug classification of stimulants includes amphetamines, sometimes known as “uppers” or “speed,” and cocaine, which in its free-base form is known as crack. </a:t>
            </a:r>
          </a:p>
          <a:p>
            <a:r>
              <a:rPr lang="en-US" altLang="en-US" smtClean="0"/>
              <a:t>Stimulants are substances taken to increase alertness or activity, followed by a decrease in fatigue and a loss of appetite.</a:t>
            </a:r>
            <a:endParaRPr lang="en-US" altLang="en-US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352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Stimulants</a:t>
            </a:r>
            <a:endParaRPr lang="en-US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Amphetamine and methamphetamine, often injected intravenously, cause an initial “rush,” followed by an intense feeling of pleasure.</a:t>
            </a:r>
          </a:p>
          <a:p>
            <a:r>
              <a:rPr lang="en-US" altLang="en-US" smtClean="0"/>
              <a:t>This is followed by a period of exhaustion and a prolonged period of depression.</a:t>
            </a:r>
          </a:p>
          <a:p>
            <a:r>
              <a:rPr lang="en-US" altLang="en-US" smtClean="0"/>
              <a:t>Cocaine, extracted from the leaves of Erythroxylin coca, causes increased alertness and vigor, accompanied by the suppression of hunger, fatigue, and boredom.</a:t>
            </a:r>
          </a:p>
          <a:p>
            <a:r>
              <a:rPr lang="en-US" altLang="en-US" smtClean="0"/>
              <a:t>Crack is cocaine mixed with baking soda and water, then heated.  </a:t>
            </a:r>
          </a:p>
          <a:p>
            <a:r>
              <a:rPr lang="en-US" altLang="en-US" smtClean="0"/>
              <a:t>Crack is often smoked in glass pipes, and like cocaine stimulates the brain’s pleasure center.</a:t>
            </a:r>
            <a:endParaRPr lang="en-US" altLang="en-US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10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Club Drugs</a:t>
            </a:r>
            <a:endParaRPr lang="en-US" alt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The term club drugs refers to synthetic drugs that are used at nightclubs, bars, and raves (all-night dance parties). </a:t>
            </a:r>
          </a:p>
          <a:p>
            <a:r>
              <a:rPr lang="en-US" altLang="en-US" smtClean="0"/>
              <a:t>Substances that are often used as club drugs include, but are not limited to, MDMA (Ecstasy), GHB (gamma hydroxybutyrate), Rohypnol (“Roofies”), ketamine, and methamphetamine.</a:t>
            </a:r>
          </a:p>
          <a:p>
            <a:r>
              <a:rPr lang="en-US" altLang="en-US" smtClean="0"/>
              <a:t>GHB and Rohypnol are central nervous system depressants that are often connected with drug-facilitated sexual assault, rape, and robbery. </a:t>
            </a:r>
            <a:endParaRPr lang="en-US" altLang="en-US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344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Club Drugs</a:t>
            </a:r>
            <a:endParaRPr lang="en-US" alt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Methylenedioxymethamphetamine, also known as MDMA or Ecstasy, is a synthetic mind-altering drug that exhibits many hallucinogenic and amphetamine-like effects.</a:t>
            </a:r>
          </a:p>
          <a:p>
            <a:r>
              <a:rPr lang="en-US" altLang="en-US" smtClean="0"/>
              <a:t>Ecstasy enhances self-awareness and decreases inhibitions, however, seizures, muscle breakdown, stroke, kidney failure, and cardiovascular system failure often accompany chronic abuse.</a:t>
            </a:r>
          </a:p>
          <a:p>
            <a:r>
              <a:rPr lang="en-US" altLang="en-US" smtClean="0"/>
              <a:t>Ketamine is primarily used as a veterinary animal anesthetic that in humans causes euphoria and hallucinations.</a:t>
            </a:r>
          </a:p>
          <a:p>
            <a:r>
              <a:rPr lang="en-US" altLang="en-US" smtClean="0"/>
              <a:t>Ketamine can also cause impaired motor functions, high blood pressure, amnesia, and mild respiratory depression. </a:t>
            </a:r>
            <a:endParaRPr lang="en-US" altLang="en-US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573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Anabolic Steroids</a:t>
            </a:r>
            <a:endParaRPr lang="en-US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Yet another category of drugs is the anabolic steroids. </a:t>
            </a:r>
          </a:p>
          <a:p>
            <a:r>
              <a:rPr lang="en-US" altLang="en-US" smtClean="0"/>
              <a:t>These are synthetic compounds that are chemically related to the male sex hormone testosterone. </a:t>
            </a:r>
          </a:p>
          <a:p>
            <a:r>
              <a:rPr lang="en-US" altLang="en-US" smtClean="0"/>
              <a:t>Anabolic steroids are often abused by individuals who are interested in accelerating muscle growth. </a:t>
            </a:r>
          </a:p>
          <a:p>
            <a:r>
              <a:rPr lang="en-US" altLang="en-US" smtClean="0"/>
              <a:t>Side effects include unpredictable effects on mood and personality, depression, diminished sex drive, halting bone growth, and liver cancer.</a:t>
            </a:r>
            <a:endParaRPr lang="en-US" altLang="en-US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016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Drug-Control Laws</a:t>
            </a:r>
            <a:endParaRPr lang="en-US" alt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The U.S. federal law known as the Controlled Substances Act will serve to illustrate a legal drug-classification system created to prevent and control drug abuse.</a:t>
            </a:r>
          </a:p>
          <a:p>
            <a:r>
              <a:rPr lang="en-US" altLang="en-US" smtClean="0"/>
              <a:t>This federal law establishes five schedules of classification for controlled dangerous substances on the basis of a drug’s </a:t>
            </a:r>
          </a:p>
          <a:p>
            <a:pPr lvl="1"/>
            <a:r>
              <a:rPr lang="en-US" altLang="en-US" smtClean="0"/>
              <a:t>potential for abuse</a:t>
            </a:r>
          </a:p>
          <a:p>
            <a:pPr lvl="1"/>
            <a:r>
              <a:rPr lang="en-US" altLang="en-US" smtClean="0"/>
              <a:t>potential for physical and psychological dependence</a:t>
            </a:r>
          </a:p>
          <a:p>
            <a:pPr lvl="1"/>
            <a:r>
              <a:rPr lang="en-US" altLang="en-US" smtClean="0"/>
              <a:t>medical value</a:t>
            </a:r>
          </a:p>
          <a:p>
            <a:endParaRPr lang="en-US" alt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708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Schedules of Classification</a:t>
            </a:r>
            <a:endParaRPr lang="en-US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mtClean="0"/>
              <a:t>Schedule I drugs have a high potential for abuse and have no currently accepted medical use such as heroin, marijuana, methaqualone, and LSD.</a:t>
            </a:r>
          </a:p>
          <a:p>
            <a:r>
              <a:rPr lang="en-US" altLang="en-US" smtClean="0"/>
              <a:t>Schedule II drugs have a high potential for abuse and have medical use with severe restrictions such as cocaine, PCP, and most amphetamine and barbiturate prescriptions.</a:t>
            </a:r>
          </a:p>
          <a:p>
            <a:r>
              <a:rPr lang="en-US" altLang="en-US" smtClean="0"/>
              <a:t>Schedule III drugs have less potential for abuse and a currently accepted medical use such as all barbiturate prescriptions not covered under Schedule II, such as codeine and anabolic steroids.  </a:t>
            </a:r>
            <a:endParaRPr lang="en-US" altLang="en-US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243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Schedules of Classification</a:t>
            </a:r>
            <a:endParaRPr lang="en-US" alt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Schedule IV drugs have a low potential for abuse and have a current medical use such as darvon, phenobarbital, and some tranquilizers such as diazepam (valium) and chlordiazepoxide (librium).</a:t>
            </a:r>
          </a:p>
          <a:p>
            <a:endParaRPr lang="en-US" altLang="en-US" smtClean="0"/>
          </a:p>
          <a:p>
            <a:r>
              <a:rPr lang="en-US" altLang="en-US" smtClean="0"/>
              <a:t>Schedule V drugs must show low abuse potential and have medical use such as opiate drug mixtures that contain nonnarcotic medicinal ingredients. </a:t>
            </a:r>
            <a:endParaRPr lang="en-US" altLang="en-US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33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Drug Identification</a:t>
            </a: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The challenge or difficulty of forensic drug identification comes in selecting analytical procedures that will ensure a specific identification of a drug.</a:t>
            </a:r>
          </a:p>
          <a:p>
            <a:r>
              <a:rPr lang="en-US" altLang="en-US" smtClean="0"/>
              <a:t>This plan, or scheme of analysis, is divided into two phases.</a:t>
            </a:r>
          </a:p>
          <a:p>
            <a:pPr lvl="1"/>
            <a:r>
              <a:rPr lang="en-US" altLang="en-US" smtClean="0"/>
              <a:t>Screening test that is nonspecific and preliminary in nature to reduce the possibilities to a manageable number.</a:t>
            </a:r>
          </a:p>
          <a:p>
            <a:pPr lvl="1"/>
            <a:r>
              <a:rPr lang="en-US" altLang="en-US" smtClean="0"/>
              <a:t>Confirmation test that is a single test that specifically identifies a substance.</a:t>
            </a:r>
            <a:endParaRPr lang="en-US" altLang="en-US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887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DRUGS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Chapter 5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1752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Preliminary Analysis</a:t>
            </a:r>
            <a:endParaRPr lang="en-US" alt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Faced with the prospect that the unknown substance may be any one of a thousand or more commonly encountered drugs, the analyst must employ screening tests to reduce these possibilities to a small and manageable number. </a:t>
            </a:r>
          </a:p>
          <a:p>
            <a:r>
              <a:rPr lang="en-US" altLang="en-US" smtClean="0"/>
              <a:t>This objective is often accomplished by subjecting the material to a series of color tests that will produce characteristic colors for the more commonly encountered illicit drugs.</a:t>
            </a:r>
          </a:p>
          <a:p>
            <a:r>
              <a:rPr lang="en-US" altLang="en-US" smtClean="0"/>
              <a:t>Microcrystalline tests can also be used to identify specific drug substances by studying the size and shape of crystals formed when the drug is mixed with specific reagents.</a:t>
            </a:r>
            <a:endParaRPr lang="en-US" altLang="en-US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804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Confirmational Determination</a:t>
            </a:r>
            <a:endParaRPr lang="en-US" alt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Once this preliminary analysis is completed, a confirmational determination is pursued. </a:t>
            </a:r>
          </a:p>
          <a:p>
            <a:r>
              <a:rPr lang="en-US" altLang="en-US" smtClean="0"/>
              <a:t>Forensic chemists will employ a specific test to identify a drug substance to the exclusion of all other known chemical substances. </a:t>
            </a:r>
          </a:p>
          <a:p>
            <a:r>
              <a:rPr lang="en-US" altLang="en-US" smtClean="0"/>
              <a:t>Typically infrared spectrophotometry or gas chromatography-mass spectrometry is used to specifically identify a drug substance.</a:t>
            </a:r>
          </a:p>
          <a:p>
            <a:endParaRPr lang="en-US" altLang="en-US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373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Qualitative vs. Quantitative</a:t>
            </a:r>
            <a:endParaRPr lang="en-US" alt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Another consideration in selecting an analytical technique is the need for either a qualitative or a quantitative determination. </a:t>
            </a:r>
          </a:p>
          <a:p>
            <a:r>
              <a:rPr lang="en-US" altLang="en-US" smtClean="0"/>
              <a:t>The former relates just to the identity of the material, whereas the latter requires the determination of the percent composition of the components of a mixture.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5361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Chromatography</a:t>
            </a:r>
            <a:endParaRPr lang="en-US" alt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mtClean="0"/>
              <a:t>Chromatography is a means of separating and tentatively identifying the components of a mixture. </a:t>
            </a:r>
          </a:p>
          <a:p>
            <a:r>
              <a:rPr lang="en-US" altLang="en-US" smtClean="0"/>
              <a:t>The theory of chromatography is based on the observation that chemical substances have a tendency to partially escape into the surrounding environment when dissolved in a liquid or when absorbed on a solid surface.</a:t>
            </a:r>
          </a:p>
          <a:p>
            <a:r>
              <a:rPr lang="en-US" altLang="en-US" smtClean="0"/>
              <a:t>Those materials that have a preference for the moving phase will slowly pull ahead and separate from those substances that prefer to remain in the stationary phase.  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485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TLC</a:t>
            </a:r>
            <a:endParaRPr lang="en-US" alt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TLC uses a solid stationary phase usually coated onto a glass plate and a mobile liquid phase to separate the components of the mixture. </a:t>
            </a:r>
          </a:p>
          <a:p>
            <a:r>
              <a:rPr lang="en-US" altLang="en-US" smtClean="0"/>
              <a:t>The liquid will slowly rise up the plate by capillary action causing the sample to become distributed between the stationary phase and the moving liquid phase.</a:t>
            </a:r>
          </a:p>
          <a:p>
            <a:r>
              <a:rPr lang="en-US" altLang="en-US" smtClean="0"/>
              <a:t>Because most compounds are colorless, the materials must be visualized by placing the plates under ultraviolet light or spraying the plate with a chemical reagent.</a:t>
            </a:r>
          </a:p>
          <a:p>
            <a:r>
              <a:rPr lang="en-US" altLang="en-US" smtClean="0"/>
              <a:t>The distance a spot travels up a thin-layer plate can be assigned a numerical value known as the Rf value.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895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Gas Chromatography</a:t>
            </a:r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In GC, the moving phase is actually a gas called the carrier gas, which flows through a column. </a:t>
            </a:r>
          </a:p>
          <a:p>
            <a:r>
              <a:rPr lang="en-US" altLang="en-US" smtClean="0"/>
              <a:t>The stationary phase is a thin film of liquid contained within the column. </a:t>
            </a:r>
          </a:p>
          <a:p>
            <a:r>
              <a:rPr lang="en-US" altLang="en-US" smtClean="0"/>
              <a:t>After a mixture has traversed the length of the column, it will emerge separated into its components. </a:t>
            </a:r>
          </a:p>
          <a:p>
            <a:r>
              <a:rPr lang="en-US" altLang="en-US" smtClean="0"/>
              <a:t>The written record of this separation is called a chromatogram. </a:t>
            </a:r>
          </a:p>
          <a:p>
            <a:r>
              <a:rPr lang="en-US" altLang="en-US" smtClean="0"/>
              <a:t>The time required for a component to emerge from a GC column is known as retention time.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9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Spectrohotometry</a:t>
            </a:r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Just as a substance can absorb visible light to produce color, many of the invisible radiations of the electromagnetic spectrum are likewise absorbed.</a:t>
            </a:r>
          </a:p>
          <a:p>
            <a:r>
              <a:rPr lang="en-US" altLang="en-US" smtClean="0"/>
              <a:t>Spectrophotometry, an important analytical tool, measures the quantity of radiation that a particular material absorbs as a function of wavelength and frequency.</a:t>
            </a:r>
          </a:p>
          <a:p>
            <a:r>
              <a:rPr lang="en-US" altLang="en-US" smtClean="0"/>
              <a:t>The quantity of light absorbed at any frequency is directly proportional to the concentration of the absorbing species. This is known as Beer’s Law.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489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UVand IR Spectrophotometry</a:t>
            </a:r>
            <a:endParaRPr lang="en-US" alt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mtClean="0"/>
              <a:t>Currently, most forensic laboratories use UV and IR spectrophotometers to characterize chemical compounds.</a:t>
            </a:r>
          </a:p>
          <a:p>
            <a:r>
              <a:rPr lang="en-US" altLang="en-US" smtClean="0"/>
              <a:t>The simplicity of the UV spectrum facilitates its use as a tool for determining a material’s probable identity, although it may not provide a definitive result.</a:t>
            </a:r>
          </a:p>
          <a:p>
            <a:r>
              <a:rPr lang="en-US" altLang="en-US" smtClean="0"/>
              <a:t>The IR spectrum provides a far more complex pattern.</a:t>
            </a:r>
          </a:p>
          <a:p>
            <a:r>
              <a:rPr lang="en-US" altLang="en-US" smtClean="0"/>
              <a:t>Different materials always have distinctively different infrared spectra; each IR spectrum is therefore equivalent to a “fingerprint” of that substance.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632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Spectrophotometer</a:t>
            </a:r>
            <a:endParaRPr lang="en-US" alt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mtClean="0"/>
              <a:t>The spectrophotometer is the instrument used to measure and record the absorption spectrum of a chemical substance.</a:t>
            </a:r>
          </a:p>
          <a:p>
            <a:r>
              <a:rPr lang="en-US" altLang="en-US" smtClean="0"/>
              <a:t>The components of a spectrophotometer are:</a:t>
            </a:r>
          </a:p>
          <a:p>
            <a:pPr lvl="1"/>
            <a:r>
              <a:rPr lang="en-US" altLang="en-US" smtClean="0"/>
              <a:t>A radiation source</a:t>
            </a:r>
          </a:p>
          <a:p>
            <a:pPr lvl="1"/>
            <a:r>
              <a:rPr lang="en-US" altLang="en-US" smtClean="0"/>
              <a:t>A monochromator or frequency selector</a:t>
            </a:r>
          </a:p>
          <a:p>
            <a:pPr lvl="1"/>
            <a:r>
              <a:rPr lang="en-US" altLang="en-US" smtClean="0"/>
              <a:t>A sample holder</a:t>
            </a:r>
          </a:p>
          <a:p>
            <a:pPr lvl="1"/>
            <a:r>
              <a:rPr lang="en-US" altLang="en-US" smtClean="0"/>
              <a:t>A detector to convert electromagnetic radiation into an electrical signal</a:t>
            </a:r>
          </a:p>
          <a:p>
            <a:pPr lvl="1"/>
            <a:r>
              <a:rPr lang="en-US" altLang="en-US" smtClean="0"/>
              <a:t>A recorder to produce a record of the signal</a:t>
            </a:r>
          </a:p>
          <a:p>
            <a:r>
              <a:rPr lang="en-US" altLang="en-US" smtClean="0"/>
              <a:t>Absorption spectra can be done in the visible, ultraviolet (UV) or infrared (IR) regions.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04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Mass Spectrometry</a:t>
            </a:r>
            <a:endParaRPr lang="en-US" alt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In the mass spectrometer, a beam of high-energy electrons collide with a material, producing positively charged ions. </a:t>
            </a:r>
          </a:p>
          <a:p>
            <a:r>
              <a:rPr lang="en-US" altLang="en-US" smtClean="0"/>
              <a:t>These positive ions almost instantaneously decompose into numerous fragments, which are separated according to their masses.</a:t>
            </a:r>
          </a:p>
          <a:p>
            <a:r>
              <a:rPr lang="en-US" altLang="en-US" smtClean="0"/>
              <a:t>The unique feature of mass spectrometry is that under carefully controlled conditions, no two substances produce the same fragmentation pattern.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06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Introduction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mtClean="0"/>
              <a:t>A drug can be defined as a natural or synthetic substance that is used to produce physiological or psychological effects in humans or other higher order animals.</a:t>
            </a:r>
          </a:p>
          <a:p>
            <a:r>
              <a:rPr lang="en-US" altLang="en-US" smtClean="0"/>
              <a:t>Narcotic drugs are analgesics, meaning they relieve pain by a depressing action on the central nervous system.  This effects functions such as blood pressure, pulse rate and breathing rate. </a:t>
            </a:r>
          </a:p>
          <a:p>
            <a:r>
              <a:rPr lang="en-US" altLang="en-US" smtClean="0"/>
              <a:t>The regular use of a narcotic drug will invariably lead to physical dependence. </a:t>
            </a:r>
          </a:p>
          <a:p>
            <a:r>
              <a:rPr lang="en-US" altLang="en-US" smtClean="0"/>
              <a:t>The most common source for these narcotic drugs is opium, extracted from poppies. </a:t>
            </a:r>
            <a:endParaRPr lang="en-US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87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GC and Mass</a:t>
            </a:r>
            <a:endParaRPr lang="en-US" alt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A direct connection between the GC column and the mass spectrometer allows each component to flow into the mass spectrometer as it emerges from the GC. </a:t>
            </a:r>
          </a:p>
          <a:p>
            <a:r>
              <a:rPr lang="en-US" altLang="en-US" smtClean="0"/>
              <a:t>The separation of a mixture’s components is first accomplished by the GC.</a:t>
            </a:r>
          </a:p>
          <a:p>
            <a:r>
              <a:rPr lang="en-US" altLang="en-US" smtClean="0"/>
              <a:t>Then, fragmentation of each component by high-energy electrons in the mass spectrometer, will produce a distinct pattern, somewhat like a “fingerprint”, of the substance being examined.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959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Collection and Preservation</a:t>
            </a:r>
            <a:endParaRPr lang="en-US" alt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mtClean="0"/>
              <a:t>The field investigator has the responsibility of ensuring that the evidence is properly packaged and labeled for the laboratory.</a:t>
            </a:r>
          </a:p>
          <a:p>
            <a:r>
              <a:rPr lang="en-US" altLang="en-US" smtClean="0"/>
              <a:t>Generally common sense is the best guide, keeping in mind that the package must prevent the loss of the contents and/or cross-contamination.</a:t>
            </a:r>
          </a:p>
          <a:p>
            <a:r>
              <a:rPr lang="en-US" altLang="en-US" smtClean="0"/>
              <a:t>Often the original container in which the drug was seized will suffice.</a:t>
            </a:r>
          </a:p>
          <a:p>
            <a:r>
              <a:rPr lang="en-US" altLang="en-US" smtClean="0"/>
              <a:t>All packages must be marked with information that is sufficient to ensure identification by the officer in the future and establish the chain of custody. </a:t>
            </a:r>
          </a:p>
          <a:p>
            <a:endParaRPr lang="en-US" altLang="en-US" dirty="0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31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Opiates</a:t>
            </a:r>
            <a:endParaRPr lang="en-US" alt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mtClean="0"/>
              <a:t>Morphine is readily extracted from opium and is used to synthesize heroin.</a:t>
            </a:r>
          </a:p>
          <a:p>
            <a:r>
              <a:rPr lang="en-US" altLang="en-US" smtClean="0"/>
              <a:t>Addicts frequently dissolve heroin in water by heating it in a spoon, and then inject in the skin.</a:t>
            </a:r>
          </a:p>
          <a:p>
            <a:r>
              <a:rPr lang="en-US" altLang="en-US" smtClean="0"/>
              <a:t>Heroin produces a “high” that is accompanied by drowsiness and a sense of well-being that generally last for three to four hours. </a:t>
            </a:r>
          </a:p>
          <a:p>
            <a:r>
              <a:rPr lang="en-US" altLang="en-US" smtClean="0"/>
              <a:t>Codeine is also present in opium, but it is usually prepared synthetically from morphine.</a:t>
            </a:r>
            <a:endParaRPr lang="en-US" altLang="en-US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84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Opiates</a:t>
            </a:r>
            <a:endParaRPr lang="en-US" alt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OxyContin, with the active ingredient oxycodone, is not derived from opium or morphine, but does have the same physiological effects on the body as do opium narcotics.</a:t>
            </a:r>
          </a:p>
          <a:p>
            <a:r>
              <a:rPr lang="en-US" altLang="en-US" smtClean="0"/>
              <a:t>OxyContin is prescribed to a million patients for treatment of chronic pain. </a:t>
            </a:r>
          </a:p>
          <a:p>
            <a:r>
              <a:rPr lang="en-US" altLang="en-US" smtClean="0"/>
              <a:t>Methadone is another well-known synthetic opiate.</a:t>
            </a:r>
          </a:p>
          <a:p>
            <a:r>
              <a:rPr lang="en-US" altLang="en-US" smtClean="0"/>
              <a:t>Methadone, which is pharmacologically related to heroin, appears to eliminate the addict’s desire for heroin while producing minimal side effects.</a:t>
            </a:r>
            <a:endParaRPr lang="en-US" altLang="en-US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636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Hallucinogens</a:t>
            </a:r>
            <a:endParaRPr lang="en-US" alt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/>
              <a:t>Another class of drugs is hallucinogens; marijuana is the most well-known member of this class. </a:t>
            </a:r>
          </a:p>
          <a:p>
            <a:r>
              <a:rPr lang="en-US" altLang="en-US" smtClean="0"/>
              <a:t>Hallucinogens cause marked changes in normal thought processes, perceptions, and moods. </a:t>
            </a:r>
          </a:p>
          <a:p>
            <a:r>
              <a:rPr lang="en-US" altLang="en-US" smtClean="0"/>
              <a:t>Marijuana is the most controversial drug in this class because its long-term effects on health are still largely unknown. </a:t>
            </a:r>
          </a:p>
          <a:p>
            <a:endParaRPr lang="en-US" altLang="en-US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88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Marijuana</a:t>
            </a:r>
            <a:endParaRPr lang="en-US" alt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mtClean="0"/>
              <a:t>Marijuana refers to a preparation derived from the plant Cannabis.</a:t>
            </a:r>
          </a:p>
          <a:p>
            <a:r>
              <a:rPr lang="en-US" altLang="en-US" smtClean="0"/>
              <a:t>The chemical substance largely responsible for the hallucinogenic properties of marijuana is known as tetrahydrocannabinol, or THC.</a:t>
            </a:r>
          </a:p>
          <a:p>
            <a:r>
              <a:rPr lang="en-US" altLang="en-US" smtClean="0"/>
              <a:t>The THC content of Cannabis varies in different parts of the plant, generally decreasing in the following sequence: resin, flowers, leaves, with little THC in the stem, roots or seeds.</a:t>
            </a:r>
          </a:p>
          <a:p>
            <a:r>
              <a:rPr lang="en-US" altLang="en-US" smtClean="0"/>
              <a:t>The THC-rich resin is known as hashish.</a:t>
            </a:r>
          </a:p>
          <a:p>
            <a:r>
              <a:rPr lang="en-US" altLang="en-US" smtClean="0"/>
              <a:t>Marijuana does not cause physical dependency, but the risk of harm is in heavy, long-term use.</a:t>
            </a:r>
            <a:endParaRPr lang="en-US" altLang="en-US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203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Hallucinogens</a:t>
            </a:r>
            <a:endParaRPr lang="en-US" alt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Other hallucinogens include LSD, mescaline, PCP, psilocybin, and MDMA (Ecstasy).</a:t>
            </a:r>
          </a:p>
          <a:p>
            <a:r>
              <a:rPr lang="en-US" altLang="en-US" smtClean="0"/>
              <a:t>LSD is synthesized from lysergic acid, and can cause hallucinations that can last for 12 hours.</a:t>
            </a:r>
          </a:p>
          <a:p>
            <a:r>
              <a:rPr lang="en-US" altLang="en-US" smtClean="0"/>
              <a:t>Phencyclidine, or PCP, is often synthesized in clandestine laboratories and is often smoked, ingested, sniffed.</a:t>
            </a:r>
          </a:p>
          <a:p>
            <a:r>
              <a:rPr lang="en-US" altLang="en-US" smtClean="0"/>
              <a:t>Phencyclidine is often mixed with other drugs, such as LSD, or amphetamine, and is sold as a powder (“angel dust”), capsule, or tablet.</a:t>
            </a:r>
          </a:p>
          <a:p>
            <a:r>
              <a:rPr lang="en-US" altLang="en-US" smtClean="0"/>
              <a:t>Oral intake of PCP first leads to feelings of strength and invulnerability, which may turn to depression, tendencies toward violence, and suicide. </a:t>
            </a:r>
            <a:endParaRPr lang="en-US" altLang="en-US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147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Depressants</a:t>
            </a:r>
            <a:endParaRPr lang="en-US" alt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mtClean="0"/>
              <a:t>Depressants are another class of drugs.</a:t>
            </a:r>
          </a:p>
          <a:p>
            <a:r>
              <a:rPr lang="en-US" altLang="en-US" smtClean="0"/>
              <a:t>Depressants are substances used to depress the functions of the central nervous system. </a:t>
            </a:r>
          </a:p>
          <a:p>
            <a:r>
              <a:rPr lang="en-US" altLang="en-US" smtClean="0"/>
              <a:t>Depressants calm irritability and anxiety and may induce sleep. </a:t>
            </a:r>
          </a:p>
          <a:p>
            <a:r>
              <a:rPr lang="en-US" altLang="en-US" smtClean="0"/>
              <a:t>These include alcohol (ethanol), barbiturates, tranquilizers, and various substances that can be sniffed, such as airplane glue, model cement, or aerosol gas propellants such as freon. </a:t>
            </a:r>
            <a:endParaRPr lang="en-US" altLang="en-US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325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2259</Words>
  <Application>Microsoft Office PowerPoint</Application>
  <PresentationFormat>On-screen Show (4:3)</PresentationFormat>
  <Paragraphs>142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DRUGS</vt:lpstr>
      <vt:lpstr>Introduction</vt:lpstr>
      <vt:lpstr>Opiates</vt:lpstr>
      <vt:lpstr>Other Opiates</vt:lpstr>
      <vt:lpstr>Hallucinogens</vt:lpstr>
      <vt:lpstr>Marijuana</vt:lpstr>
      <vt:lpstr>Other Hallucinogens</vt:lpstr>
      <vt:lpstr>Depressants</vt:lpstr>
      <vt:lpstr>Depressants</vt:lpstr>
      <vt:lpstr>Stimulants</vt:lpstr>
      <vt:lpstr>Stimulants</vt:lpstr>
      <vt:lpstr>Club Drugs</vt:lpstr>
      <vt:lpstr>Club Drugs</vt:lpstr>
      <vt:lpstr>Anabolic Steroids</vt:lpstr>
      <vt:lpstr>Drug-Control Laws</vt:lpstr>
      <vt:lpstr>Schedules of Classification</vt:lpstr>
      <vt:lpstr>Schedules of Classification</vt:lpstr>
      <vt:lpstr>Drug Identification</vt:lpstr>
      <vt:lpstr>Preliminary Analysis</vt:lpstr>
      <vt:lpstr>Confirmational Determination</vt:lpstr>
      <vt:lpstr>Qualitative vs. Quantitative</vt:lpstr>
      <vt:lpstr>Chromatography</vt:lpstr>
      <vt:lpstr>TLC</vt:lpstr>
      <vt:lpstr>Gas Chromatography</vt:lpstr>
      <vt:lpstr>Spectrohotometry</vt:lpstr>
      <vt:lpstr>UVand IR Spectrophotometry</vt:lpstr>
      <vt:lpstr>The Spectrophotometer</vt:lpstr>
      <vt:lpstr>Mass Spectrometry</vt:lpstr>
      <vt:lpstr>GC and Mass</vt:lpstr>
      <vt:lpstr>Collection and Preservation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1</cp:revision>
  <dcterms:created xsi:type="dcterms:W3CDTF">2013-11-21T18:30:56Z</dcterms:created>
  <dcterms:modified xsi:type="dcterms:W3CDTF">2013-11-21T18:31:48Z</dcterms:modified>
</cp:coreProperties>
</file>