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f1128f6b22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f1128f6b22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ed07203013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ed07203013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false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f1128f6b22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f1128f6b22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f1128f6b2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f1128f6b22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ed07203013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ed07203013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True</a:t>
            </a:r>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f1128f6b22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f1128f6b22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ed07203013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ed07203013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your lab partner, B: your friend, C: look it up in on youtube, D: the teacher,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D</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f1128f6b22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f1128f6b22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ed07203013_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ed07203013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true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f1128f6b22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f1128f6b22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f1128f6b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f1128f6b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ed07203013_1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ed07203013_1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false</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f1128f6b22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f1128f6b22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ed07203013_1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ed07203013_1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gas valves should be turned off, B: microscopes must be turned off, C: containers with liquids should be closed, D: the fume hood should be turned on to vent any noxious fumes,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d</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f1128f6b22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f1128f6b22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f1128f6b22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f1128f6b22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f1128f6b22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f1128f6b22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ed07203013_1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ed07203013_1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false</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f1128f6b22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f1128f6b22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ed07203013_1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ed07203013_1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shirts with strings hanging off, B: lab aprons, C: closed toed shoes,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A</a:t>
            </a:r>
            <a:endParaRPr/>
          </a:p>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f1128f6b22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f1128f6b22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f1128f6b2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f1128f6b2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ed07203013_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ed07203013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True</a:t>
            </a:r>
            <a:endParaRPr/>
          </a:p>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f1128f6b22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f1128f6b22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f1128f6b22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f1128f6b22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ed07203013_1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ed07203013_1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True</a:t>
            </a:r>
            <a:endParaRPr/>
          </a:p>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f1128f6b22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f1128f6b22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f1128f6b22_0_2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f1128f6b22_0_2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ed07203013_1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ed07203013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True</a:t>
            </a:r>
            <a:endParaRPr/>
          </a:p>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f1128f6b22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f1128f6b22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ed07203013_1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ed07203013_1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yes, B: no,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No</a:t>
            </a:r>
            <a:endParaRPr/>
          </a:p>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f1128f6b22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f1128f6b22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ed07203013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ed07203013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True </a:t>
            </a:r>
            <a:endParaRPr/>
          </a:p>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f1128f6b22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f1128f6b22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f1128f6b22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f1128f6b22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ed07203013_1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ed07203013_1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The strong acid should be put into the mixing container first and then the water should be added, B: It does not matter the order that the materials are added as long as the pouring is done very slowly and carefully, C: a small bit of acid and water are mixed together first and then the rest can be added in any order, D: none of the other answers are correct,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D</a:t>
            </a:r>
            <a:endParaRPr/>
          </a:p>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f1128f6b22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f1128f6b22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f1128f6b22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f1128f6b22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ed07203013_1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ed07203013_1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True</a:t>
            </a:r>
            <a:endParaRPr/>
          </a:p>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f1128f6b22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f1128f6b22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ged07203013_1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5" name="Google Shape;365;ged07203013_1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Clean it up with a paper towel (not bare hands) and tell the teacher, B: Do not touch it and notify the teacher, C: Use the dustpan to clean it up, you can tell the teacher if he/she is not busy, D: Clean it up with a paper towel but you do not have to tell the teacher because it is small,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B</a:t>
            </a:r>
            <a:endParaRPr/>
          </a:p>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f1128f6b22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f1128f6b22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f1128f6b22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f1128f6b22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f1128f6b2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f1128f6b2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f1128f6b22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f1128f6b22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f1128f6b22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f1128f6b22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ed07203013_1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ed07203013_1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cracks, B: chips, C: imperfections, D: numbers,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D</a:t>
            </a:r>
            <a:endParaRPr/>
          </a:p>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gf1128f6b22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5" name="Google Shape;405;gf1128f6b22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gf1128f6b22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f1128f6b22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f1128f6b22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f1128f6b22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f1128f6b22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f1128f6b22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f1128f6b22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f1128f6b22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3" name="Shape 433"/>
        <p:cNvGrpSpPr/>
        <p:nvPr/>
      </p:nvGrpSpPr>
      <p:grpSpPr>
        <a:xfrm>
          <a:off x="0" y="0"/>
          <a:ext cx="0" cy="0"/>
          <a:chOff x="0" y="0"/>
          <a:chExt cx="0" cy="0"/>
        </a:xfrm>
      </p:grpSpPr>
      <p:sp>
        <p:nvSpPr>
          <p:cNvPr id="434" name="Google Shape;434;ged07203013_1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5" name="Google Shape;435;ged07203013_1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True</a:t>
            </a:r>
            <a:endParaRPr/>
          </a:p>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f1128f6b22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f1128f6b22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d07203013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d07203013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false</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gf1128f6b22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9" name="Google Shape;449;gf1128f6b22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gf1128f6b22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6" name="Google Shape;456;gf1128f6b22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at the flames, B: at the area above the fire so it settles on it, C: at the base of the fire, D: 8 inches in front of the fire so the material is dispersed effectively over the fire,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C</a:t>
            </a:r>
            <a:endParaRPr/>
          </a:p>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ged07203013_1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4" name="Google Shape;464;ged07203013_1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Ask the teacher, B: Ask your lab partner, C: You should NOT participate in the lab because you could hurt yourself or someone else,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f1128f6b22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f1128f6b22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f1128f6b22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f1128f6b2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ed07203013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ed07203013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Multiple Choice Slide. Your current options are: A: true, B: false, </a:t>
            </a:r>
            <a:endParaRPr/>
          </a:p>
          <a:p>
            <a:pPr indent="0" lvl="0" marL="0" rtl="0" algn="l">
              <a:spcBef>
                <a:spcPts val="0"/>
              </a:spcBef>
              <a:spcAft>
                <a:spcPts val="0"/>
              </a:spcAft>
              <a:buNone/>
            </a:pPr>
            <a:r>
              <a:rPr lang="en"/>
              <a:t>🍐  To edit the type of question or choices, go back to the "Ask Students a Question" in the Pear Deck sidebar.</a:t>
            </a:r>
            <a:endParaRPr/>
          </a:p>
          <a:p>
            <a:pPr indent="0" lvl="0" marL="0" rtl="0" algn="l">
              <a:spcBef>
                <a:spcPts val="0"/>
              </a:spcBef>
              <a:spcAft>
                <a:spcPts val="0"/>
              </a:spcAft>
              <a:buNone/>
            </a:pPr>
            <a:r>
              <a:rPr lang="en"/>
              <a:t>true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TgiLCJjb250ZW50SW5zdGFuY2VJZCI6IjFid3I2Ukk4S2hPRi1ySk1NSzhPVExFaklZZEY0a1E3dTc4Tm5Id0thS1FJLzY0NTFiNzBkLWRmZTAtNGU5Yy04YmE4LWI2YWEwZWQzMmYzYSJ9pearId=magic-pear-metadata-identifie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jQiLCJjb250ZW50SW5zdGFuY2VJZCI6IjFid3I2Ukk4S2hPRi1ySk1NSzhPVExFaklZZEY0a1E3dTc4Tm5Id0thS1FJL2E0ZDY4ZjMyLTRjNDgtNDA2ZC05NDdlLWJjMzczYWJhNDg2NiJ9pearId=magic-pear-metadata-identifier"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lvdXIgbGFiIHBhcnRuZXIiLCJ5b3VyIGZyaWVuZCIsImxvb2sgaXQgdXAgaW4gb24geW91dHViZSIsInRoZSB0ZWFjaGVyIl19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zAiLCJjb250ZW50SW5zdGFuY2VJZCI6IjFid3I2Ukk4S2hPRi1ySk1NSzhPVExFaklZZEY0a1E3dTc4Tm5Id0thS1FJLzJkOGU5NjU4LTJkM2EtNGUzYy04OWVhLWNlMjY3MmFkNzRkNCJ9pearId=magic-pear-metadata-identifier"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zYiLCJjb250ZW50SW5zdGFuY2VJZCI6IjFid3I2Ukk4S2hPRi1ySk1NSzhPVExFaklZZEY0a1E3dTc4Tm5Id0thS1FJL2RlYWRiYWYzLWVlZGYtNDg5NC1hZDM5LTJkMGI5MTZmM2RiOSJ9pearId=magic-pear-metadata-identifie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NDIiLCJjb250ZW50SW5zdGFuY2VJZCI6IjFid3I2Ukk4S2hPRi1ySk1NSzhPVExFaklZZEY0a1E3dTc4Tm5Id0thS1FJL2Q5ZjY0NzRhLTZjMjMtNGFjYS1iMjlkLWE2YTgxZGUzZjgyOCJ9pearId=magic-pear-metadata-identifier"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dhcyB2YWx2ZXMgc2hvdWxkIGJlIHR1cm5lZCBvZmYiLCJtaWNyb3Njb3BlcyBtdXN0IGJlIHR1cm5lZCBvZmYiLCJjb250YWluZXJzIHdpdGggbGlxdWlkcyBzaG91bGQgYmUgY2xvc2VkIiwidGhlIGZ1bWUgaG9vZCBzaG91bGQgYmUgdHVybmVkIG9uIHRvIHZlbnQgYW55IG5veGlvdXMgZnVtZXMiXX0=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NDgiLCJjb250ZW50SW5zdGFuY2VJZCI6IjFid3I2Ukk4S2hPRi1ySk1NSzhPVExFaklZZEY0a1E3dTc4Tm5Id0thS1FJL2QwYWNiNzgzLWU5NzgtNDU4ZC1hMmFiLTUxMWU2NjlmZDNkYyJ9pearId=magic-pear-metadata-identifie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NTQiLCJjb250ZW50SW5zdGFuY2VJZCI6IjFid3I2Ukk4S2hPRi1ySk1NSzhPVExFaklZZEY0a1E3dTc4Tm5Id0thS1FJL2FkZjA0MTJkLWFmZjAtNDM1Ni05ODY3LTI1ZTk3ZDI1Nzk2OSJ9pearId=magic-pear-metadata-identifier"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NoaXJ0cyB3aXRoIHN0cmluZ3MgaGFuZ2luZyBvZmYiLCJsYWIgYXByb25zIiwiY2xvc2VkIHRvZWQgc2hvZXMiXX0=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NjAiLCJjb250ZW50SW5zdGFuY2VJZCI6IjFid3I2Ukk4S2hPRi1ySk1NSzhPVExFaklZZEY0a1E3dTc4Tm5Id0thS1FJLzZlZGUyODU0LWE0ZTYtNGViYy05NGZjLWI0ODhhMmZjZjFkMiJ9pearId=magic-pear-metadata-identifie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NjYiLCJjb250ZW50SW5zdGFuY2VJZCI6IjFid3I2Ukk4S2hPRi1ySk1NSzhPVExFaklZZEY0a1E3dTc4Tm5Id0thS1FJLzhhNmVjYTkxLTQ4YTctNGQwOC04Y2ZhLWFjMzJkODQ2ZjVjNSJ9pearId=magic-pear-metadata-identifier"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www.youtube.com/watch?v=NvLo7TGmDmc" TargetMode="External"/><Relationship Id="rId4" Type="http://schemas.openxmlformats.org/officeDocument/2006/relationships/image" Target="../media/image19.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NzIiLCJjb250ZW50SW5zdGFuY2VJZCI6IjFid3I2Ukk4S2hPRi1ySk1NSzhPVExFaklZZEY0a1E3dTc4Tm5Id0thS1FJLzU3OWZhYjUyLTIyODMtNDZkNC1iYmM2LTRlOTA3MjBmM2E0NiJ9pearId=magic-pear-metadata-identifier"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hyperlink" Target="http://www.youtube.com/watch?v=FqrC9rgAoJI" TargetMode="External"/><Relationship Id="rId4" Type="http://schemas.openxmlformats.org/officeDocument/2006/relationships/image" Target="../media/image20.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NzgiLCJjb250ZW50SW5zdGFuY2VJZCI6IjFid3I2Ukk4S2hPRi1ySk1NSzhPVExFaklZZEY0a1E3dTc4Tm5Id0thS1FJL2ZmZjQyZmM0LWZiNDItNGRlMy1hYjkwLWQ3NmMzYTNjNmZiOCJ9pearId=magic-pear-metadata-identifier"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llcyIsIm5vIl19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ODQiLCJjb250ZW50SW5zdGFuY2VJZCI6IjFid3I2Ukk4S2hPRi1ySk1NSzhPVExFaklZZEY0a1E3dTc4Tm5Id0thS1FJLzY1ZGRkYjJmLTU5MDQtNGMxNS05ZjA4LThiN2FkNGY0YmZmNCJ9pearId=magic-pear-metadata-identifier"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CIsImNvbnRlbnRJbnN0YW5jZUlkIjoiMWJ3cjZSSThLaE9GLXJKTU1LOE9UTEVqSVlkRjRrUTd1NzhObkh3S2FLUUkvODVlM2ZiNTMtOTdjNy00YWJlLWIzNmEtOGYyZThjNWNlYzUzIn0=pearId=magic-pear-metadata-identifier"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hyperlink" Target="http://www.youtube.com/watch?v=xeA7DRarq6I" TargetMode="External"/><Relationship Id="rId4" Type="http://schemas.openxmlformats.org/officeDocument/2006/relationships/image" Target="../media/image17.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RoZSBzdHJvbmcgYWNpZCBzaG91bGQgYmUgcHV0IGludG8gdGhlIG1peGluZyBjb250YWluZXIgZmlyc3QgYW5kIHRoZW4gdGhlIHdhdGVyIHNob3VsZCBiZSBhZGRlZCIsIkl0IGRvZXMgbm90IG1hdHRlciB0aGUgb3JkZXIgdGhhdCB0aGUgbWF0ZXJpYWxzIGFyZSBhZGRlZCBhcyBsb25nIGFzIHRoZSBwb3VyaW5nIGlzIGRvbmUgdmVyeSBzbG93bHkgYW5kIGNhcmVmdWxseSIsImEgc21hbGwgYml0IG9mIGFjaWQgYW5kIHdhdGVyIGFyZSBtaXhlZCB0b2dldGhlciBmaXJzdCBhbmQgdGhlbiB0aGUgcmVzdCBjYW4gYmUgYWRkZWQgaW4gYW55IG9yZGVyIiwibm9uZSBvZiB0aGUgb3RoZXIgYW5zd2VycyBhcmUgY29ycmVjdC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OTAiLCJjb250ZW50SW5zdGFuY2VJZCI6IjFid3I2Ukk4S2hPRi1ySk1NSzhPVExFaklZZEY0a1E3dTc4Tm5Id0thS1FJLzE4YmY5ZmZiLTk4NGEtNDE5Yy05NTA1LTZiYjg5OTAwNjdjOCJ9pearId=magic-pear-metadata-identifier"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OTYiLCJjb250ZW50SW5zdGFuY2VJZCI6IjFid3I2Ukk4S2hPRi1ySk1NSzhPVExFaklZZEY0a1E3dTc4Tm5Id0thS1FJLzFiYTcyODEwLWRiZTQtNDdiMy1iYjI0LTlkNDU5MTM5ODMzNyJ9pearId=magic-pear-metadata-identifier"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kNsZWFuIGl0IHVwIHdpdGggYSBwYXBlciB0b3dlbCAobm90IGJhcmUgaGFuZHMpIGFuZCB0ZWxsIHRoZSB0ZWFjaGVyIiwiRG8gbm90IHRvdWNoIGl0IGFuZCBub3RpZnkgdGhlIHRlYWNoZXIiLCJVc2UgdGhlIGR1c3RwYW4gdG8gY2xlYW4gaXQgdXAsIHlvdSBjYW4gdGVsbCB0aGUgdGVhY2hlciBpZiBoZS9zaGUgaXMgbm90IGJ1c3kiLCJDbGVhbiBpdCB1cCB3aXRoIGEgcGFwZXIgdG93ZWwgYnV0IHlvdSBkbyBub3QgaGF2ZSB0byB0ZWxsIHRoZSB0ZWFjaGVyIGJlY2F1c2UgaXQgaXMgc21hbGwiXX0=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TAyIiwiY29udGVudEluc3RhbmNlSWQiOiIxYndyNlJJOEtoT0YtckpNTUs4T1RMRWpJWWRGNGtRN3U3OE5uSHdLYUtRSS81MTdjNDczNS1hZTIwLTRmYTUtYjAxOS1jMWNkY2UyODViYzEifQ==pearId=magic-pear-metadata-identifier"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NyYWNrcyIsImNoaXBzIiwiaW1wZXJmZWN0aW9ucyIsIm51bWJlcnMiXX0=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TA4IiwiY29udGVudEluc3RhbmNlSWQiOiIxYndyNlJJOEtoT0YtckpNTUs4T1RMRWpJWWRGNGtRN3U3OE5uSHdLYUtRSS8yN2IxOGFmMi1iYWJjLTQzM2EtYmZlNi0xZTZjOWI4OGIzYmMifQ==pearId=magic-pear-metadata-identifier"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TE0IiwiY29udGVudEluc3RhbmNlSWQiOiIxYndyNlJJOEtoT0YtckpNTUs4T1RMRWpJWWRGNGtRN3U3OE5uSHdLYUtRSS83NjhkMTEyYy01MzQ1LTQwYzItODIxYy0xMmQzYWIzYmE3NDYifQ==pearId=magic-pear-metadata-identifier"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NiIsImNvbnRlbnRJbnN0YW5jZUlkIjoiMWJ3cjZSSThLaE9GLXJKTU1LOE9UTEVqSVlkRjRrUTd1NzhObkh3S2FLUUkvNjFkNjYxYjEtZmI3OC00ZjMyLWEwNGItN2E1MmE4ZDRjZDczIn0=pearId=magic-pear-metadata-identifier"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 Id="rId3" Type="http://schemas.openxmlformats.org/officeDocument/2006/relationships/hyperlink" Target="http://www.youtube.com/watch?v=k5HNHUGCFZw" TargetMode="External"/><Relationship Id="rId4" Type="http://schemas.openxmlformats.org/officeDocument/2006/relationships/image" Target="../media/image26.jp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F0IHRoZSBmbGFtZXMiLCJhdCB0aGUgYXJlYSBhYm92ZSB0aGUgZmlyZSBzbyBpdCBzZXR0bGVzIG9uIGl0IiwiYXQgdGhlIGJhc2Ugb2YgdGhlIGZpcmUiLCI4IGluY2hlcyBpbiBmcm9udCBvZiB0aGUgZmlyZSBzbyB0aGUgbWF0ZXJpYWwgaXMgZGlzcGVyc2VkIGVmZmVjdGl2ZWx5IG92ZXIgdGhlIGZpcmUiXX0=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mMTEyOGY2YjIyXzBfMTM0IiwiY29udGVudEluc3RhbmNlSWQiOiIxYndyNlJJOEtoT0YtckpNTUs4T1RMRWpJWWRGNGtRN3U3OE5uSHdLYUtRSS9mZDVmNzgyYi1jMzE2LTQzYzItODY3Zi02YjZhNDVhMjgwNmEifQ==pearId=magic-pear-metadata-identifier"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kFzayB0aGUgdGVhY2hlciIsIkFzayB5b3VyIGxhYiBwYXJ0bmVyIiwiWW91IHNob3VsZCBOT1QgcGFydGljaXBhdGUgaW4gdGhlIGxhYiBiZWNhdXNlIHlvdSBjb3VsZCBodXJ0IHlvdXJzZWxmIG9yIHNvbWVvbmUgZ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TIwIiwiY29udGVudEluc3RhbmNlSWQiOiIxYndyNlJJOEtoT0YtckpNTUs4T1RMRWpJWWRGNGtRN3U3OE5uSHdLYUtRSS9lMTMzMjNiYi1kYzkwLTQ2ZDYtOWJhNy0zODNlZTlkNGE4MTAifQ==pearId=magic-pear-metadata-identifi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RydWUiLCJmYWxzZSJdfQ==pearId=magic-pear-shape-identifier" TargetMode="External"/><Relationship Id="rId4" Type="http://schemas.openxmlformats.org/officeDocument/2006/relationships/image" Target="../media/image7.png"/><Relationship Id="rId5" Type="http://schemas.openxmlformats.org/officeDocument/2006/relationships/hyperlink" Target="http://dontchangethislink.peardeckmagic.zone?eyJ0eXBlIjoiZ29vZ2xlLXNsaWRlcy1hZGRvbi1yZXNwb25zZS1mb290ZXIiLCJsYXN0RWRpdGVkQnkiOiIxMTAxNjAxMTAzNjc5NjIyOTk0ODIiLCJwcmVzZW50YXRpb25JZCI6IjFid3I2Ukk4S2hPRi1ySk1NSzhPVExFaklZZEY0a1E3dTc4Tm5Id0thS1FJIiwiY29udGVudElkIjoiY3VzdG9tLXJlc3BvbnNlLW11bHRpcGxlQ2hvaWNlIiwic2xpZGVJZCI6ImdlZDA3MjAzMDEzXzFfMTIiLCJjb250ZW50SW5zdGFuY2VJZCI6IjFid3I2Ukk4S2hPRi1ySk1NSzhPVExFaklZZEY0a1E3dTc4Tm5Id0thS1FJL2Y5MjEwN2QxLTY3MjctNDkwMC04YjhjLThmOGU0MTQ0YjE5MyJ9pearId=magic-pear-metadata-identifier"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Safety Procedures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5" name="Google Shape;115;p22"/>
          <p:cNvSpPr txBox="1"/>
          <p:nvPr>
            <p:ph idx="1" type="body"/>
          </p:nvPr>
        </p:nvSpPr>
        <p:spPr>
          <a:xfrm>
            <a:off x="311700" y="5422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500"/>
              <a:t>9. </a:t>
            </a:r>
            <a:r>
              <a:rPr lang="en" sz="2500"/>
              <a:t>Observe good housekeeping practices. Work areas should be kept clean and tidy at all times. Bring only your laboratory instructions, worksheets, and/or reports to the work area. </a:t>
            </a:r>
            <a:r>
              <a:rPr lang="en" sz="2500" u="sng">
                <a:solidFill>
                  <a:srgbClr val="FF0000"/>
                </a:solidFill>
              </a:rPr>
              <a:t>Other materials (purses, backpacks, etc.) should be stored in the classroom area on the HOOKS of the class desks</a:t>
            </a:r>
            <a:endParaRPr sz="2500" u="sng">
              <a:solidFill>
                <a:srgbClr val="FF0000"/>
              </a:solidFill>
            </a:endParaRPr>
          </a:p>
          <a:p>
            <a:pPr indent="0" lvl="0" marL="0" rtl="0" algn="l">
              <a:spcBef>
                <a:spcPts val="1200"/>
              </a:spcBef>
              <a:spcAft>
                <a:spcPts val="1200"/>
              </a:spcAft>
              <a:buNone/>
            </a:pPr>
            <a:r>
              <a:rPr lang="en" sz="2500"/>
              <a:t>10. Keep aisles clear. Push your chair under the desk when not in use. </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On lab days, all backpacks and other materials should be stored underneath the lab tables or COMPLETELY under the chairs</a:t>
            </a:r>
            <a:endParaRPr/>
          </a:p>
        </p:txBody>
      </p:sp>
      <p:sp>
        <p:nvSpPr>
          <p:cNvPr id="121" name="Google Shape;121;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22" name="Google Shape;122;p23">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23" name="Google Shape;123;p23">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9" name="Google Shape;129;p24"/>
          <p:cNvSpPr txBox="1"/>
          <p:nvPr>
            <p:ph idx="1" type="body"/>
          </p:nvPr>
        </p:nvSpPr>
        <p:spPr>
          <a:xfrm>
            <a:off x="311700" y="313400"/>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lang="en" sz="2200"/>
              <a:t>11. </a:t>
            </a:r>
            <a:r>
              <a:rPr lang="en" sz="2200" u="sng">
                <a:solidFill>
                  <a:srgbClr val="FF0000"/>
                </a:solidFill>
              </a:rPr>
              <a:t>Know the locations and operating procedures of all safety equipment including the first aid kit, eyewash station, safety shower, and fire extinguisher. Know where the emergency cut-off switch and the exits are located.</a:t>
            </a:r>
            <a:r>
              <a:rPr lang="en" sz="2200"/>
              <a:t> </a:t>
            </a:r>
            <a:endParaRPr sz="2200"/>
          </a:p>
          <a:p>
            <a:pPr indent="0" lvl="0" marL="0" rtl="0" algn="l">
              <a:lnSpc>
                <a:spcPct val="95000"/>
              </a:lnSpc>
              <a:spcBef>
                <a:spcPts val="1200"/>
              </a:spcBef>
              <a:spcAft>
                <a:spcPts val="0"/>
              </a:spcAft>
              <a:buNone/>
            </a:pPr>
            <a:r>
              <a:t/>
            </a:r>
            <a:endParaRPr sz="2200"/>
          </a:p>
          <a:p>
            <a:pPr indent="0" lvl="0" marL="0" rtl="0" algn="l">
              <a:lnSpc>
                <a:spcPct val="95000"/>
              </a:lnSpc>
              <a:spcBef>
                <a:spcPts val="1200"/>
              </a:spcBef>
              <a:spcAft>
                <a:spcPts val="0"/>
              </a:spcAft>
              <a:buNone/>
            </a:pPr>
            <a:r>
              <a:rPr lang="en" sz="2200"/>
              <a:t>12.Always work in a well ventilated area. Use the fume hood when working with volatile substances or poisonous vapors. Never place your head into the fume hood. </a:t>
            </a:r>
            <a:endParaRPr sz="2200"/>
          </a:p>
          <a:p>
            <a:pPr indent="0" lvl="0" marL="0" rtl="0" algn="l">
              <a:lnSpc>
                <a:spcPct val="95000"/>
              </a:lnSpc>
              <a:spcBef>
                <a:spcPts val="1200"/>
              </a:spcBef>
              <a:spcAft>
                <a:spcPts val="0"/>
              </a:spcAft>
              <a:buNone/>
            </a:pPr>
            <a:r>
              <a:t/>
            </a:r>
            <a:endParaRPr sz="2200"/>
          </a:p>
          <a:p>
            <a:pPr indent="0" lvl="0" marL="0" rtl="0" algn="l">
              <a:lnSpc>
                <a:spcPct val="95000"/>
              </a:lnSpc>
              <a:spcBef>
                <a:spcPts val="1200"/>
              </a:spcBef>
              <a:spcAft>
                <a:spcPts val="1200"/>
              </a:spcAft>
              <a:buNone/>
            </a:pPr>
            <a:r>
              <a:rPr lang="en" sz="2200"/>
              <a:t>13. Be alert and proceed with caution at all times in the laboratory. Notify the instructor immediately of any unsafe conditions you observe. </a:t>
            </a: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5" name="Google Shape;135;p25"/>
          <p:cNvSpPr txBox="1"/>
          <p:nvPr>
            <p:ph idx="1" type="body"/>
          </p:nvPr>
        </p:nvSpPr>
        <p:spPr>
          <a:xfrm>
            <a:off x="311700" y="621150"/>
            <a:ext cx="8520600" cy="3947700"/>
          </a:xfrm>
          <a:prstGeom prst="rect">
            <a:avLst/>
          </a:prstGeom>
        </p:spPr>
        <p:txBody>
          <a:bodyPr anchorCtr="0" anchor="t" bIns="91425" lIns="91425" spcFirstLastPara="1" rIns="91425" wrap="square" tIns="91425">
            <a:normAutofit fontScale="40000" lnSpcReduction="10000"/>
          </a:bodyPr>
          <a:lstStyle/>
          <a:p>
            <a:pPr indent="0" lvl="0" marL="0" rtl="0" algn="l">
              <a:spcBef>
                <a:spcPts val="0"/>
              </a:spcBef>
              <a:spcAft>
                <a:spcPts val="0"/>
              </a:spcAft>
              <a:buNone/>
            </a:pPr>
            <a:r>
              <a:rPr lang="en" sz="6300"/>
              <a:t>14. Dispose of all chemical waste properly. Never mix chemicals in sink drains. Sinks are to be used only for water and those solutions designated by the instructor. Solid chemicals, metals, matches, filter paper, and all other insoluble materials (including cover slip papers) are to be disposed of in the proper waste containers, not in the sink. Check the label of all waste containers twice before adding your chemical waste to the container.</a:t>
            </a:r>
            <a:r>
              <a:rPr lang="en"/>
              <a:t>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You should NEVER pour anything other than soap and water down a lab sink.</a:t>
            </a:r>
            <a:endParaRPr/>
          </a:p>
        </p:txBody>
      </p:sp>
      <p:sp>
        <p:nvSpPr>
          <p:cNvPr id="141" name="Google Shape;141;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42" name="Google Shape;142;p26">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43" name="Google Shape;143;p26">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49" name="Google Shape;14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3000"/>
              <a:t>15. Labels and equipment instructions must be read carefully before use. Set up and use the prescribed apparatus as directed in the laboratory instructions and/or by your instructor.</a:t>
            </a:r>
            <a:endParaRPr sz="3000"/>
          </a:p>
          <a:p>
            <a:pPr indent="0" lvl="0" marL="0" rtl="0" algn="l">
              <a:spcBef>
                <a:spcPts val="1200"/>
              </a:spcBef>
              <a:spcAft>
                <a:spcPts val="1200"/>
              </a:spcAft>
              <a:buNone/>
            </a:pPr>
            <a:r>
              <a:rPr lang="en" sz="3000"/>
              <a:t>I will always model lab procedures prior to activity, taking notes is often helpful</a:t>
            </a:r>
            <a:endParaRPr sz="3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You forget how to use the Bunsen burner. Who should you ask first?</a:t>
            </a:r>
            <a:endParaRPr/>
          </a:p>
        </p:txBody>
      </p:sp>
      <p:sp>
        <p:nvSpPr>
          <p:cNvPr id="155" name="Google Shape;155;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56" name="Google Shape;156;p28">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57" name="Google Shape;157;p28">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63" name="Google Shape;163;p29"/>
          <p:cNvSpPr txBox="1"/>
          <p:nvPr>
            <p:ph idx="1" type="body"/>
          </p:nvPr>
        </p:nvSpPr>
        <p:spPr>
          <a:xfrm>
            <a:off x="311700" y="335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3000"/>
              <a:t>16. Keep hands away from face, eyes, mouth and body while using chemicals or preserved specimens. </a:t>
            </a:r>
            <a:r>
              <a:rPr lang="en" sz="3000" u="sng">
                <a:solidFill>
                  <a:srgbClr val="FF0000"/>
                </a:solidFill>
              </a:rPr>
              <a:t>Wash your hands with soap and water after performing all experiments (even if you wore gloves)</a:t>
            </a:r>
            <a:r>
              <a:rPr lang="en" sz="3000"/>
              <a:t> Clean all work surfaces and apparatus at the end of the experiment. Return all equipment clean and in working order to the proper storage area or leave on the lab table as directed by your instructor </a:t>
            </a:r>
            <a:endParaRPr sz="3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You should wash your hands with water and soap after every experiment, even if you were wearing gloves</a:t>
            </a:r>
            <a:endParaRPr/>
          </a:p>
        </p:txBody>
      </p:sp>
      <p:sp>
        <p:nvSpPr>
          <p:cNvPr id="169" name="Google Shape;169;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70" name="Google Shape;170;p30">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71" name="Google Shape;171;p30">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1"/>
          <p:cNvSpPr txBox="1"/>
          <p:nvPr>
            <p:ph type="title"/>
          </p:nvPr>
        </p:nvSpPr>
        <p:spPr>
          <a:xfrm>
            <a:off x="311700" y="-2524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77" name="Google Shape;177;p31"/>
          <p:cNvSpPr txBox="1"/>
          <p:nvPr>
            <p:ph idx="1" type="body"/>
          </p:nvPr>
        </p:nvSpPr>
        <p:spPr>
          <a:xfrm>
            <a:off x="311700" y="171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17. Experiments must be personally monitored at all times. You will be assigned a laboratory station at which to work. Do not wander around the room, distract other students, or interfere with the laboratory experiments of others. </a:t>
            </a:r>
            <a:endParaRPr sz="3000"/>
          </a:p>
          <a:p>
            <a:pPr indent="0" lvl="0" marL="0" rtl="0" algn="l">
              <a:spcBef>
                <a:spcPts val="1200"/>
              </a:spcBef>
              <a:spcAft>
                <a:spcPts val="0"/>
              </a:spcAft>
              <a:buNone/>
            </a:pPr>
            <a:r>
              <a:t/>
            </a:r>
            <a:endParaRPr sz="3000"/>
          </a:p>
          <a:p>
            <a:pPr indent="0" lvl="0" marL="0" rtl="0" algn="l">
              <a:spcBef>
                <a:spcPts val="1200"/>
              </a:spcBef>
              <a:spcAft>
                <a:spcPts val="1200"/>
              </a:spcAft>
              <a:buNone/>
            </a:pPr>
            <a:r>
              <a:rPr lang="en" sz="3000"/>
              <a:t>18. Students are never permitted in the science storage rooms or preparation areas.</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1" name="Google Shape;61;p14"/>
          <p:cNvSpPr txBox="1"/>
          <p:nvPr>
            <p:ph idx="1" type="body"/>
          </p:nvPr>
        </p:nvSpPr>
        <p:spPr>
          <a:xfrm>
            <a:off x="311700" y="294225"/>
            <a:ext cx="8520600" cy="427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900"/>
              <a:t>1. Conduct yourself in a responsible manner at all times in the laboratory. </a:t>
            </a:r>
            <a:endParaRPr sz="2900"/>
          </a:p>
          <a:p>
            <a:pPr indent="0" lvl="0" marL="0" rtl="0" algn="l">
              <a:spcBef>
                <a:spcPts val="1200"/>
              </a:spcBef>
              <a:spcAft>
                <a:spcPts val="0"/>
              </a:spcAft>
              <a:buNone/>
            </a:pPr>
            <a:r>
              <a:rPr lang="en" sz="2900"/>
              <a:t>2. Follow all written and verbal instructions carefully. If you do not understand a direction or part of a procedure, ask the instructor before proceeding. </a:t>
            </a:r>
            <a:endParaRPr sz="2900"/>
          </a:p>
          <a:p>
            <a:pPr indent="0" lvl="0" marL="0" rtl="0" algn="l">
              <a:spcBef>
                <a:spcPts val="1200"/>
              </a:spcBef>
              <a:spcAft>
                <a:spcPts val="1200"/>
              </a:spcAft>
              <a:buNone/>
            </a:pPr>
            <a:r>
              <a:rPr lang="en" sz="2900"/>
              <a:t>3. Never work alone. No student may work in the laboratory without an instructor present.</a:t>
            </a:r>
            <a:endParaRPr sz="29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It is acceptable to leave a lit burner unattended as long as you are not more than 5 feet away</a:t>
            </a:r>
            <a:endParaRPr/>
          </a:p>
        </p:txBody>
      </p:sp>
      <p:sp>
        <p:nvSpPr>
          <p:cNvPr id="183" name="Google Shape;183;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84" name="Google Shape;184;p32">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85" name="Google Shape;185;p32">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91" name="Google Shape;191;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sz="3600"/>
              <a:t>1</a:t>
            </a:r>
            <a:r>
              <a:rPr lang="en" sz="3600"/>
              <a:t>9. Know what to do if there is a fire drill during a laboratory period;</a:t>
            </a:r>
            <a:r>
              <a:rPr lang="en" sz="3600" u="sng">
                <a:solidFill>
                  <a:srgbClr val="FF0000"/>
                </a:solidFill>
              </a:rPr>
              <a:t> containers must be closed, gas valves turned off, fume hoods turned off, and any electrical equipment turned off. Do not leave the room until instructed to do so!</a:t>
            </a:r>
            <a:endParaRPr sz="3600" u="sng">
              <a:solidFill>
                <a:srgbClr val="FF0000"/>
              </a:solidFill>
            </a:endParaRPr>
          </a:p>
          <a:p>
            <a:pPr indent="0" lvl="0" marL="0" rtl="0" algn="l">
              <a:spcBef>
                <a:spcPts val="1200"/>
              </a:spcBef>
              <a:spcAft>
                <a:spcPts val="12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When a fire drill occurs while completing a lab, what should you NOT do? </a:t>
            </a:r>
            <a:endParaRPr/>
          </a:p>
        </p:txBody>
      </p:sp>
      <p:sp>
        <p:nvSpPr>
          <p:cNvPr id="197" name="Google Shape;197;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98" name="Google Shape;198;p34">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99" name="Google Shape;199;p34">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05" name="Google Shape;205;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1200"/>
              </a:spcAft>
              <a:buNone/>
            </a:pPr>
            <a:r>
              <a:rPr lang="en" sz="2400"/>
              <a:t>20. Handle all living organisms used in a laboratory activity in a humane manner. Preserved biological materials are to be treated with respect and disposed of properly. </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11" name="Google Shape;211;p36"/>
          <p:cNvSpPr txBox="1"/>
          <p:nvPr>
            <p:ph idx="1" type="body"/>
          </p:nvPr>
        </p:nvSpPr>
        <p:spPr>
          <a:xfrm>
            <a:off x="311700" y="7710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2800"/>
              <a:t>21. When using knives and other sharp instruments, always carry with tips and points pointing down and away. Always cut away from your body. Do not hold the object to cut in your hand. Never try to catch falling sharp instruments. Grasp sharp instruments only by the handles. </a:t>
            </a:r>
            <a:endParaRPr sz="2800"/>
          </a:p>
          <a:p>
            <a:pPr indent="0" lvl="0" marL="0" rtl="0" algn="l">
              <a:spcBef>
                <a:spcPts val="1200"/>
              </a:spcBef>
              <a:spcAft>
                <a:spcPts val="0"/>
              </a:spcAft>
              <a:buNone/>
            </a:pPr>
            <a:r>
              <a:t/>
            </a:r>
            <a:endParaRPr sz="2800"/>
          </a:p>
          <a:p>
            <a:pPr indent="0" lvl="0" marL="0" rtl="0" algn="l">
              <a:spcBef>
                <a:spcPts val="1200"/>
              </a:spcBef>
              <a:spcAft>
                <a:spcPts val="1200"/>
              </a:spcAft>
              <a:buNone/>
            </a:pPr>
            <a:r>
              <a:rPr lang="en" sz="2800"/>
              <a:t>22. If you have a medical condition (e.g., allergies, pregnancy, etc.), check with your physician prior to working in lab.</a:t>
            </a:r>
            <a:r>
              <a:rPr lang="en"/>
              <a:t>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CLOTHING</a:t>
            </a:r>
            <a:endParaRPr/>
          </a:p>
        </p:txBody>
      </p:sp>
      <p:sp>
        <p:nvSpPr>
          <p:cNvPr id="217" name="Google Shape;217;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400"/>
              <a:t>23. Any time chemicals, heat, or heated glassware are used, students will wear laboratory goggles. There will be no exceptions! </a:t>
            </a:r>
            <a:endParaRPr sz="2400"/>
          </a:p>
          <a:p>
            <a:pPr indent="0" lvl="0" marL="0" rtl="0" algn="l">
              <a:spcBef>
                <a:spcPts val="1200"/>
              </a:spcBef>
              <a:spcAft>
                <a:spcPts val="0"/>
              </a:spcAft>
              <a:buNone/>
            </a:pPr>
            <a:r>
              <a:t/>
            </a:r>
            <a:endParaRPr sz="2400"/>
          </a:p>
          <a:p>
            <a:pPr indent="0" lvl="0" marL="0" rtl="0" algn="l">
              <a:spcBef>
                <a:spcPts val="1200"/>
              </a:spcBef>
              <a:spcAft>
                <a:spcPts val="1200"/>
              </a:spcAft>
              <a:buNone/>
            </a:pPr>
            <a:r>
              <a:rPr lang="en" sz="2400"/>
              <a:t>24. Contact lenses should not be worn in the laboratory unless you have permission from your instructor. </a:t>
            </a:r>
            <a:endParaRPr sz="24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You only need to wear goggles when chemicals that can damage your eyes are being used.</a:t>
            </a:r>
            <a:endParaRPr/>
          </a:p>
        </p:txBody>
      </p:sp>
      <p:sp>
        <p:nvSpPr>
          <p:cNvPr id="223" name="Google Shape;223;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24" name="Google Shape;224;p38">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225" name="Google Shape;225;p38">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31" name="Google Shape;231;p39"/>
          <p:cNvSpPr txBox="1"/>
          <p:nvPr>
            <p:ph idx="1" type="body"/>
          </p:nvPr>
        </p:nvSpPr>
        <p:spPr>
          <a:xfrm>
            <a:off x="311700" y="3678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t>2</a:t>
            </a:r>
            <a:r>
              <a:rPr lang="en" sz="2800"/>
              <a:t>5. Dress properly during a laboratory activity. Long hair, dangling jewelry, and loose or baggy clothing are a hazard in the laboratory. Long hair must be tied back and dangling jewelry and loose or baggy clothing must be secured. Shoes must completely cover the foot. No sandals allowed, crocs, flip flops or open toed shoes are allowed.. </a:t>
            </a:r>
            <a:endParaRPr sz="2800"/>
          </a:p>
          <a:p>
            <a:pPr indent="0" lvl="0" marL="0" rtl="0" algn="l">
              <a:spcBef>
                <a:spcPts val="1200"/>
              </a:spcBef>
              <a:spcAft>
                <a:spcPts val="1200"/>
              </a:spcAft>
              <a:buNone/>
            </a:pPr>
            <a:r>
              <a:rPr lang="en" sz="2800"/>
              <a:t>26. Lab coats are available. Labs in which lab coats/aprons are mandatory will be specified </a:t>
            </a:r>
            <a:endParaRPr sz="28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articles of clothing jewelry are NOT acceptable during a lab?</a:t>
            </a:r>
            <a:endParaRPr/>
          </a:p>
        </p:txBody>
      </p:sp>
      <p:sp>
        <p:nvSpPr>
          <p:cNvPr id="237" name="Google Shape;237;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38" name="Google Shape;238;p40">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239" name="Google Shape;239;p40">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ACCIDENTS AND INJURIES</a:t>
            </a:r>
            <a:endParaRPr/>
          </a:p>
        </p:txBody>
      </p:sp>
      <p:sp>
        <p:nvSpPr>
          <p:cNvPr id="245" name="Google Shape;245;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700"/>
              <a:t>27. </a:t>
            </a:r>
            <a:r>
              <a:rPr lang="en" sz="2700" u="sng">
                <a:solidFill>
                  <a:srgbClr val="FF0000"/>
                </a:solidFill>
              </a:rPr>
              <a:t>Report any accident (spill, breakage, etc.) or injury (cut, burn, etc.) to the instructor immediately, no matter how trivial it may appear</a:t>
            </a:r>
            <a:endParaRPr sz="2700" u="sng">
              <a:solidFill>
                <a:srgbClr val="FF0000"/>
              </a:solidFill>
            </a:endParaRPr>
          </a:p>
          <a:p>
            <a:pPr indent="0" lvl="0" marL="0" rtl="0" algn="l">
              <a:spcBef>
                <a:spcPts val="1200"/>
              </a:spcBef>
              <a:spcAft>
                <a:spcPts val="0"/>
              </a:spcAft>
              <a:buNone/>
            </a:pPr>
            <a:r>
              <a:t/>
            </a:r>
            <a:endParaRPr sz="2700"/>
          </a:p>
          <a:p>
            <a:pPr indent="0" lvl="0" marL="0" rtl="0" algn="l">
              <a:spcBef>
                <a:spcPts val="1200"/>
              </a:spcBef>
              <a:spcAft>
                <a:spcPts val="1200"/>
              </a:spcAft>
              <a:buNone/>
            </a:pPr>
            <a:r>
              <a:rPr lang="en" sz="2700"/>
              <a:t>28. If you or your partner are hurt, immediately yell "Emergency" to get the teacher's attention </a:t>
            </a:r>
            <a:endParaRPr sz="2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3700">
                <a:highlight>
                  <a:srgbClr val="FFFFFF"/>
                </a:highlight>
              </a:rPr>
              <a:t>4. When first entering a science room, do not touch any equipment, chemicals, or other materials in the laboratory area until you are instructed to do so.</a:t>
            </a:r>
            <a:endParaRPr sz="37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If you cut yourself on a piece of lab equipment, you must ALWAYS tell the teacher, no matter how inconsequential.</a:t>
            </a:r>
            <a:endParaRPr/>
          </a:p>
        </p:txBody>
      </p:sp>
      <p:sp>
        <p:nvSpPr>
          <p:cNvPr id="251" name="Google Shape;251;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52" name="Google Shape;252;p42">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253" name="Google Shape;253;p42">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59" name="Google Shape;259;p43"/>
          <p:cNvSpPr txBox="1"/>
          <p:nvPr>
            <p:ph idx="1" type="body"/>
          </p:nvPr>
        </p:nvSpPr>
        <p:spPr>
          <a:xfrm>
            <a:off x="137350" y="3569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500"/>
              <a:t>29. If a chemical splashes in your eye(s) or on your skin, immediately flush with running water from the eyewash station or safety shower for at least 20 minutes. Notify the instructor immediately.</a:t>
            </a:r>
            <a:endParaRPr sz="2500"/>
          </a:p>
          <a:p>
            <a:pPr indent="0" lvl="0" marL="0" rtl="0" algn="l">
              <a:spcBef>
                <a:spcPts val="1200"/>
              </a:spcBef>
              <a:spcAft>
                <a:spcPts val="12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65" name="Google Shape;265;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descr="Visit https://goo.gl/PFBdOv to view the full video and purchase access to our other Health &amp; Safety (EHS) courses.&#10;&#10;Chemicals are frequently used and stored in industrial environments. It is imperative to handle them with care and wear appropriate PPE to avoid exposure. If an accident does occur, however, safety showers and eye washes can be used to cleanse the affected area and decrease the extent of injury. Knowing use procedures, maintenance practices, and the locations of safety showers and eye washes will reduce the risk of serious injury and lead to safer conditions in the workplace." id="266" name="Google Shape;266;p44" title="Safety Showers and Eye Washes Training">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1000"/>
                                        <p:tgtEl>
                                          <p:spTgt spid="2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If you splash any chemical in your eye, you must wash it out at the eye wash station for 20 minutes and have someone tell the teacher</a:t>
            </a:r>
            <a:endParaRPr/>
          </a:p>
        </p:txBody>
      </p:sp>
      <p:sp>
        <p:nvSpPr>
          <p:cNvPr id="272" name="Google Shape;272;p4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73" name="Google Shape;273;p45">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274" name="Google Shape;274;p45">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HANDLING CHEMICALS</a:t>
            </a:r>
            <a:endParaRPr/>
          </a:p>
        </p:txBody>
      </p:sp>
      <p:sp>
        <p:nvSpPr>
          <p:cNvPr id="280" name="Google Shape;280;p4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500"/>
              <a:t>31. </a:t>
            </a:r>
            <a:r>
              <a:rPr lang="en" sz="2500" u="sng">
                <a:solidFill>
                  <a:srgbClr val="FF0000"/>
                </a:solidFill>
              </a:rPr>
              <a:t>All chemicals in the laboratory are to be considered dangerous.</a:t>
            </a:r>
            <a:r>
              <a:rPr lang="en" sz="2500"/>
              <a:t> Do not touch, taste, or smell any chemicals unless specifically instructed to do so. The proper technique for smelling chemical fumes will be demonstrated to you. </a:t>
            </a:r>
            <a:endParaRPr sz="2500"/>
          </a:p>
          <a:p>
            <a:pPr indent="0" lvl="0" marL="0" rtl="0" algn="l">
              <a:spcBef>
                <a:spcPts val="1200"/>
              </a:spcBef>
              <a:spcAft>
                <a:spcPts val="1200"/>
              </a:spcAft>
              <a:buNone/>
            </a:pPr>
            <a:r>
              <a:rPr lang="en" sz="2500"/>
              <a:t>This is called wafting. Keeping the container away from you, you gently wave some air towards your nose</a:t>
            </a:r>
            <a:endParaRPr sz="25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4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86" name="Google Shape;286;p4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descr="--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id="287" name="Google Shape;287;p47" title="Chemistry 101: Wafting">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gtEl>
                                        <p:attrNameLst>
                                          <p:attrName>style.visibility</p:attrName>
                                        </p:attrNameLst>
                                      </p:cBhvr>
                                      <p:to>
                                        <p:strVal val="visible"/>
                                      </p:to>
                                    </p:set>
                                    <p:animEffect filter="fade" transition="in">
                                      <p:cBhvr>
                                        <p:cTn dur="1000"/>
                                        <p:tgtEl>
                                          <p:spTgt spid="2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You should consider ALL chemicals in the lab dangerous</a:t>
            </a:r>
            <a:endParaRPr/>
          </a:p>
        </p:txBody>
      </p:sp>
      <p:sp>
        <p:nvSpPr>
          <p:cNvPr id="293" name="Google Shape;293;p4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94" name="Google Shape;294;p48">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295" name="Google Shape;295;p48">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01" name="Google Shape;301;p4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3600"/>
              <a:t>32. Check the label on chemical bottles twice before removing any of the contents. Take only as much chemical as you need. </a:t>
            </a:r>
            <a:endParaRPr sz="3600"/>
          </a:p>
          <a:p>
            <a:pPr indent="0" lvl="0" marL="0" rtl="0" algn="l">
              <a:spcBef>
                <a:spcPts val="1200"/>
              </a:spcBef>
              <a:spcAft>
                <a:spcPts val="0"/>
              </a:spcAft>
              <a:buNone/>
            </a:pPr>
            <a:r>
              <a:t/>
            </a:r>
            <a:endParaRPr sz="3600"/>
          </a:p>
          <a:p>
            <a:pPr indent="0" lvl="0" marL="0" rtl="0" algn="l">
              <a:spcBef>
                <a:spcPts val="1200"/>
              </a:spcBef>
              <a:spcAft>
                <a:spcPts val="1200"/>
              </a:spcAft>
              <a:buNone/>
            </a:pPr>
            <a:r>
              <a:rPr lang="en" sz="3600"/>
              <a:t>33. Never return unused chemicals to their original containers.</a:t>
            </a:r>
            <a:r>
              <a:rPr lang="en"/>
              <a:t>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Lisa</a:t>
            </a:r>
            <a:r>
              <a:rPr lang="en"/>
              <a:t> took too much acetic acid from the lab table container. She reads the container carefully before putting it back in the correct container. Is this safe lab procedure?</a:t>
            </a:r>
            <a:endParaRPr/>
          </a:p>
        </p:txBody>
      </p:sp>
      <p:sp>
        <p:nvSpPr>
          <p:cNvPr id="307" name="Google Shape;307;p5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308" name="Google Shape;308;p50">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309" name="Google Shape;309;p50">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15" name="Google Shape;315;p5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34. Never use mouth suction to fill a pipet. Use a rubber bulb or pipet pump. </a:t>
            </a:r>
            <a:endParaRPr sz="3000"/>
          </a:p>
          <a:p>
            <a:pPr indent="0" lvl="0" marL="0" rtl="0" algn="l">
              <a:spcBef>
                <a:spcPts val="1200"/>
              </a:spcBef>
              <a:spcAft>
                <a:spcPts val="0"/>
              </a:spcAft>
              <a:buNone/>
            </a:pPr>
            <a:r>
              <a:t/>
            </a:r>
            <a:endParaRPr sz="3000"/>
          </a:p>
          <a:p>
            <a:pPr indent="0" lvl="0" marL="0" rtl="0" algn="l">
              <a:spcBef>
                <a:spcPts val="1200"/>
              </a:spcBef>
              <a:spcAft>
                <a:spcPts val="1200"/>
              </a:spcAft>
              <a:buNone/>
            </a:pPr>
            <a:r>
              <a:rPr lang="en" sz="3000"/>
              <a:t>35. When transferring reagents from one container to another, hold the containers away from your body. </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When first entering a science room, do not touch any equipment, chemicals, or other materials in the laboratory area until you are instructed to do so.</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74" name="Google Shape;74;p16">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75" name="Google Shape;75;p16">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5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21" name="Google Shape;321;p5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3000"/>
              <a:t>36. Acids must be handled with extreme care. You will be shown the proper method for diluting strong acids. Always add acid to water, swirl or stir the solution and be careful of the heat produced, particularly with sulfuric acid.</a:t>
            </a:r>
            <a:endParaRPr sz="30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5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27" name="Google Shape;327;p5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descr="Watch as the Flinn Scientific Tech Staff demonstrates &quot;How To Prepare a Dilute Acide Solution.&quot; To view more How-To videos by Flinn Scientific visit us at http://www.flinnsci.com/teacher-resou...&#10;&#10;ATTENTION:&#10;This demonstration is intended for and should only be performed by certified science instructors in a safe laboratory/classroom setting. Be sure to subscribe and check out more videos! &#10;&#10;Subscribe: https://www.youtube.com/channel/FlinnScientific/&#10;&#10;Facebook: https://www.facebook.com/FlinnScientific/ &#10;Website: https://www.flinnsci.com/" id="328" name="Google Shape;328;p53" title="How To Prepare a Dilute Acid Solution">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8"/>
                                        </p:tgtEl>
                                        <p:attrNameLst>
                                          <p:attrName>style.visibility</p:attrName>
                                        </p:attrNameLst>
                                      </p:cBhvr>
                                      <p:to>
                                        <p:strVal val="visible"/>
                                      </p:to>
                                    </p:set>
                                    <p:animEffect filter="fade" transition="in">
                                      <p:cBhvr>
                                        <p:cTn dur="1000"/>
                                        <p:tgtEl>
                                          <p:spTgt spid="3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5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Which is the correct technique for mixing a strong acid and water?</a:t>
            </a:r>
            <a:endParaRPr/>
          </a:p>
        </p:txBody>
      </p:sp>
      <p:sp>
        <p:nvSpPr>
          <p:cNvPr id="334" name="Google Shape;334;p5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335" name="Google Shape;335;p54">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336" name="Google Shape;336;p54">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5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42" name="Google Shape;342;p5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3000"/>
              <a:t>37. Handle flammable hazardous liquids over a pan to contain spills. Never dispense flammable liquids anywhere near an open flame or source of heat.</a:t>
            </a:r>
            <a:r>
              <a:rPr lang="en"/>
              <a:t>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5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48" name="Google Shape;348;p56"/>
          <p:cNvSpPr txBox="1"/>
          <p:nvPr>
            <p:ph idx="1" type="body"/>
          </p:nvPr>
        </p:nvSpPr>
        <p:spPr>
          <a:xfrm>
            <a:off x="398875" y="4450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38. Never remove chemicals or other materials from the laboratory area. </a:t>
            </a:r>
            <a:endParaRPr sz="3000"/>
          </a:p>
          <a:p>
            <a:pPr indent="0" lvl="0" marL="0" rtl="0" algn="l">
              <a:spcBef>
                <a:spcPts val="1200"/>
              </a:spcBef>
              <a:spcAft>
                <a:spcPts val="0"/>
              </a:spcAft>
              <a:buNone/>
            </a:pPr>
            <a:r>
              <a:t/>
            </a:r>
            <a:endParaRPr sz="3000"/>
          </a:p>
          <a:p>
            <a:pPr indent="0" lvl="0" marL="0" rtl="0" algn="l">
              <a:spcBef>
                <a:spcPts val="1200"/>
              </a:spcBef>
              <a:spcAft>
                <a:spcPts val="1200"/>
              </a:spcAft>
              <a:buNone/>
            </a:pPr>
            <a:r>
              <a:rPr lang="en" sz="3000"/>
              <a:t>39. Take great care when transporting acids, chemicals and equipment from one part of the laboratory to another. Hold them securely and walk carefully. </a:t>
            </a:r>
            <a:endParaRPr sz="30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5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Removing chemcials and materials from the labs (when not explicitly told to do so) is not only dangerous, it is illegal.</a:t>
            </a:r>
            <a:endParaRPr/>
          </a:p>
        </p:txBody>
      </p:sp>
      <p:sp>
        <p:nvSpPr>
          <p:cNvPr id="354" name="Google Shape;354;p5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355" name="Google Shape;355;p57">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356" name="Google Shape;356;p57">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5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HANDLING GLASSWARE AND EQUIPMENT </a:t>
            </a:r>
            <a:endParaRPr/>
          </a:p>
        </p:txBody>
      </p:sp>
      <p:sp>
        <p:nvSpPr>
          <p:cNvPr id="362" name="Google Shape;362;p5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40. Carry glass tubing, especially long pieces, in a vertical position to minimize the likelihood of breakage and injury. </a:t>
            </a:r>
            <a:endParaRPr sz="2600"/>
          </a:p>
          <a:p>
            <a:pPr indent="0" lvl="0" marL="0" rtl="0" algn="l">
              <a:spcBef>
                <a:spcPts val="1200"/>
              </a:spcBef>
              <a:spcAft>
                <a:spcPts val="0"/>
              </a:spcAft>
              <a:buNone/>
            </a:pPr>
            <a:r>
              <a:t/>
            </a:r>
            <a:endParaRPr sz="2600"/>
          </a:p>
          <a:p>
            <a:pPr indent="0" lvl="0" marL="0" rtl="0" algn="l">
              <a:spcBef>
                <a:spcPts val="1200"/>
              </a:spcBef>
              <a:spcAft>
                <a:spcPts val="0"/>
              </a:spcAft>
              <a:buNone/>
            </a:pPr>
            <a:r>
              <a:rPr lang="en" sz="2600"/>
              <a:t>41. Never handle broken glass with your bare hands.</a:t>
            </a:r>
            <a:endParaRPr sz="2600"/>
          </a:p>
          <a:p>
            <a:pPr indent="0" lvl="0" marL="0" rtl="0" algn="l">
              <a:spcBef>
                <a:spcPts val="1200"/>
              </a:spcBef>
              <a:spcAft>
                <a:spcPts val="1200"/>
              </a:spcAft>
              <a:buNone/>
            </a:pPr>
            <a:r>
              <a:rPr lang="en" sz="2600" u="sng">
                <a:solidFill>
                  <a:srgbClr val="FF0000"/>
                </a:solidFill>
              </a:rPr>
              <a:t>Notify the teacher immediately so the material can be properly cleaned</a:t>
            </a:r>
            <a:endParaRPr sz="2600" u="sng">
              <a:solidFill>
                <a:srgbClr val="FF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5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You break a microscope slide. What should you do?</a:t>
            </a:r>
            <a:endParaRPr/>
          </a:p>
        </p:txBody>
      </p:sp>
      <p:sp>
        <p:nvSpPr>
          <p:cNvPr id="368" name="Google Shape;368;p5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369" name="Google Shape;369;p59">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370" name="Google Shape;370;p59">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6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 not need to know</a:t>
            </a:r>
            <a:endParaRPr/>
          </a:p>
        </p:txBody>
      </p:sp>
      <p:sp>
        <p:nvSpPr>
          <p:cNvPr id="376" name="Google Shape;376;p6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42. Inserting and removing glass tubing from rubber stoppers can be dangerous. Always lubricate glassware (tubing, thistle tubes, thermometers, etc.) before attempting to insert it in a stopper. Always protect your hands with towels or cotton gloves when inserting glass tubing into, or removing it from, a rubber stopper. If a piece of glassware becomes “frozen” in a stopper, take it to your instructor for removal.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6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82" name="Google Shape;382;p6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3000"/>
              <a:t>43. Fill wash bottles only with distilled water and use only as intended, e.g., rinsing glassware and equipment, or adding water to a container.</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800"/>
              <a:t>5. Do not eat food, drink beverages, or chew gum in the laboratory. Do not use laboratory glassware as containers for food or beverages.</a:t>
            </a:r>
            <a:endParaRPr sz="280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6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88" name="Google Shape;388;p6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3000"/>
              <a:t>44. When removing an electrical plug from its socket, grasp the plug, not the electrical cord. Hands must be completely dry before touching an electrical switch, plug, or outlet. </a:t>
            </a:r>
            <a:endParaRPr sz="3000"/>
          </a:p>
          <a:p>
            <a:pPr indent="0" lvl="0" marL="0" rtl="0" algn="l">
              <a:spcBef>
                <a:spcPts val="1200"/>
              </a:spcBef>
              <a:spcAft>
                <a:spcPts val="1200"/>
              </a:spcAft>
              <a:buNone/>
            </a:pPr>
            <a:r>
              <a:rPr lang="en" sz="3000"/>
              <a:t>If the outlet is not working, you can reset the outlet with the reset button</a:t>
            </a:r>
            <a:endParaRPr sz="300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6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394" name="Google Shape;394;p63"/>
          <p:cNvSpPr txBox="1"/>
          <p:nvPr>
            <p:ph idx="1" type="body"/>
          </p:nvPr>
        </p:nvSpPr>
        <p:spPr>
          <a:xfrm>
            <a:off x="311700" y="1204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45. Examine glassware before each use. Never use chipped or cracked glassware. Never use dirty glassware. </a:t>
            </a:r>
            <a:endParaRPr sz="3000"/>
          </a:p>
          <a:p>
            <a:pPr indent="0" lvl="0" marL="0" rtl="0" algn="l">
              <a:spcBef>
                <a:spcPts val="1200"/>
              </a:spcBef>
              <a:spcAft>
                <a:spcPts val="0"/>
              </a:spcAft>
              <a:buNone/>
            </a:pPr>
            <a:r>
              <a:t/>
            </a:r>
            <a:endParaRPr sz="3000"/>
          </a:p>
          <a:p>
            <a:pPr indent="0" lvl="0" marL="0" rtl="0" algn="l">
              <a:spcBef>
                <a:spcPts val="1200"/>
              </a:spcBef>
              <a:spcAft>
                <a:spcPts val="1200"/>
              </a:spcAft>
              <a:buNone/>
            </a:pPr>
            <a:r>
              <a:rPr lang="en" sz="3000"/>
              <a:t>46. Report damaged electrical equipment immediately. Look for things such as frayed cords, exposed wires, and loose connections. Do not use damaged electrical equipment. </a:t>
            </a:r>
            <a:endParaRPr sz="300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6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You should examine glassware before each use for everything BUT</a:t>
            </a:r>
            <a:endParaRPr/>
          </a:p>
        </p:txBody>
      </p:sp>
      <p:sp>
        <p:nvSpPr>
          <p:cNvPr id="400" name="Google Shape;400;p6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401" name="Google Shape;401;p64">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402" name="Google Shape;402;p64">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6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408" name="Google Shape;408;p6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900"/>
              <a:t>47. If you do not understand how to use a piece of equipment, ask the instructor for help. </a:t>
            </a:r>
            <a:endParaRPr sz="2900"/>
          </a:p>
          <a:p>
            <a:pPr indent="0" lvl="0" marL="0" rtl="0" algn="l">
              <a:spcBef>
                <a:spcPts val="1200"/>
              </a:spcBef>
              <a:spcAft>
                <a:spcPts val="0"/>
              </a:spcAft>
              <a:buNone/>
            </a:pPr>
            <a:r>
              <a:t/>
            </a:r>
            <a:endParaRPr sz="2900"/>
          </a:p>
          <a:p>
            <a:pPr indent="0" lvl="0" marL="0" rtl="0" algn="l">
              <a:spcBef>
                <a:spcPts val="1200"/>
              </a:spcBef>
              <a:spcAft>
                <a:spcPts val="1200"/>
              </a:spcAft>
              <a:buNone/>
            </a:pPr>
            <a:r>
              <a:rPr lang="en" sz="2900"/>
              <a:t>48. Do not immerse hot glassware in cold water; it may shatter. </a:t>
            </a:r>
            <a:endParaRPr sz="29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6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HEATING SUBSTANCES </a:t>
            </a:r>
            <a:endParaRPr/>
          </a:p>
        </p:txBody>
      </p:sp>
      <p:sp>
        <p:nvSpPr>
          <p:cNvPr id="414" name="Google Shape;414;p6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400"/>
              <a:t>49. Exercise extreme caution when using a gas burner. Take care that hair, clothing and hands are a safe distance from the flame at all times. Do not put any substance into the flame unless specifically instructed to do so. Never reach over an exposed flame. Light gas (or alcohol) burners only as instructed by the teacher. </a:t>
            </a:r>
            <a:endParaRPr sz="24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8" name="Shape 418"/>
        <p:cNvGrpSpPr/>
        <p:nvPr/>
      </p:nvGrpSpPr>
      <p:grpSpPr>
        <a:xfrm>
          <a:off x="0" y="0"/>
          <a:ext cx="0" cy="0"/>
          <a:chOff x="0" y="0"/>
          <a:chExt cx="0" cy="0"/>
        </a:xfrm>
      </p:grpSpPr>
      <p:sp>
        <p:nvSpPr>
          <p:cNvPr id="419" name="Google Shape;419;p6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420" name="Google Shape;420;p6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400"/>
              <a:t>50. Never leave a lit burner unattended. Never leave anything that is being heated or is visibly reacting unattended. Always turn the burner or hot plate off when not in use. </a:t>
            </a:r>
            <a:endParaRPr sz="240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6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426" name="Google Shape;426;p6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400"/>
              <a:t>51. You will be instructed in the proper method of heating and boiling liquids in test tubes. Do not point the open end of a test tube being heated at yourself or anyone else. </a:t>
            </a:r>
            <a:endParaRPr sz="240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6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432" name="Google Shape;432;p6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400"/>
              <a:t>52. Heated metals and glass remain very hot for a long time. They should be set aside to cool and picked up with caution. Use tongs or heat protective gloves if necessary. </a:t>
            </a:r>
            <a:endParaRPr sz="2400"/>
          </a:p>
          <a:p>
            <a:pPr indent="0" lvl="0" marL="0" rtl="0" algn="l">
              <a:spcBef>
                <a:spcPts val="1200"/>
              </a:spcBef>
              <a:spcAft>
                <a:spcPts val="1200"/>
              </a:spcAft>
              <a:buNone/>
            </a:pPr>
            <a:r>
              <a:rPr lang="en" sz="2400"/>
              <a:t>Never put heated glass under cool  or cold water or faucet water, never place the heated glass directly on the lab table</a:t>
            </a:r>
            <a:endParaRPr sz="240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7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 not put hot glassware in cold water, under the faucet water or on the lab table surface directly</a:t>
            </a:r>
            <a:endParaRPr/>
          </a:p>
        </p:txBody>
      </p:sp>
      <p:sp>
        <p:nvSpPr>
          <p:cNvPr id="438" name="Google Shape;438;p7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439" name="Google Shape;439;p70">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440" name="Google Shape;440;p70">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7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446" name="Google Shape;446;p71"/>
          <p:cNvSpPr txBox="1"/>
          <p:nvPr>
            <p:ph idx="1" type="body"/>
          </p:nvPr>
        </p:nvSpPr>
        <p:spPr>
          <a:xfrm>
            <a:off x="311700" y="4450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53. Never look into a container that is being heated. </a:t>
            </a:r>
            <a:endParaRPr sz="2400"/>
          </a:p>
          <a:p>
            <a:pPr indent="0" lvl="0" marL="0" rtl="0" algn="l">
              <a:spcBef>
                <a:spcPts val="1200"/>
              </a:spcBef>
              <a:spcAft>
                <a:spcPts val="0"/>
              </a:spcAft>
              <a:buNone/>
            </a:pPr>
            <a:r>
              <a:t/>
            </a:r>
            <a:endParaRPr sz="2400"/>
          </a:p>
          <a:p>
            <a:pPr indent="0" lvl="0" marL="0" rtl="0" algn="l">
              <a:spcBef>
                <a:spcPts val="1200"/>
              </a:spcBef>
              <a:spcAft>
                <a:spcPts val="0"/>
              </a:spcAft>
              <a:buNone/>
            </a:pPr>
            <a:r>
              <a:rPr lang="en" sz="2400"/>
              <a:t>54. Do not place hot apparatus directly on the laboratory table. Always use an insulating pad. Allow plenty of time for hot apparatus to cool before touching it. </a:t>
            </a:r>
            <a:endParaRPr sz="2400"/>
          </a:p>
          <a:p>
            <a:pPr indent="0" lvl="0" marL="0" rtl="0" algn="l">
              <a:spcBef>
                <a:spcPts val="1200"/>
              </a:spcBef>
              <a:spcAft>
                <a:spcPts val="0"/>
              </a:spcAft>
              <a:buNone/>
            </a:pPr>
            <a:r>
              <a:t/>
            </a:r>
            <a:endParaRPr sz="2400"/>
          </a:p>
          <a:p>
            <a:pPr indent="0" lvl="0" marL="0" rtl="0" algn="l">
              <a:spcBef>
                <a:spcPts val="1200"/>
              </a:spcBef>
              <a:spcAft>
                <a:spcPts val="1200"/>
              </a:spcAft>
              <a:buNone/>
            </a:pPr>
            <a:r>
              <a:rPr lang="en" sz="2400"/>
              <a:t>55. When bending glass, allow time for the glass to cool before further handling.</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You are permitted to eat or drink on lab days as long as you make sure that your hands are absolutely clean, or you have not touched ANYTHING in the lab.</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88" name="Google Shape;88;p18">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89" name="Google Shape;89;p18">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7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FIRE EXTINGUISHER</a:t>
            </a:r>
            <a:endParaRPr/>
          </a:p>
        </p:txBody>
      </p:sp>
      <p:sp>
        <p:nvSpPr>
          <p:cNvPr id="452" name="Google Shape;452;p72"/>
          <p:cNvSpPr txBox="1"/>
          <p:nvPr>
            <p:ph idx="1" type="body"/>
          </p:nvPr>
        </p:nvSpPr>
        <p:spPr>
          <a:xfrm>
            <a:off x="311700" y="1152475"/>
            <a:ext cx="3567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  pull the pin</a:t>
            </a:r>
            <a:endParaRPr/>
          </a:p>
          <a:p>
            <a:pPr indent="0" lvl="0" marL="0" rtl="0" algn="l">
              <a:spcBef>
                <a:spcPts val="1200"/>
              </a:spcBef>
              <a:spcAft>
                <a:spcPts val="0"/>
              </a:spcAft>
              <a:buNone/>
            </a:pPr>
            <a:r>
              <a:rPr lang="en"/>
              <a:t>A  Aim the nozzle</a:t>
            </a:r>
            <a:endParaRPr/>
          </a:p>
          <a:p>
            <a:pPr indent="0" lvl="0" marL="0" rtl="0" algn="l">
              <a:spcBef>
                <a:spcPts val="1200"/>
              </a:spcBef>
              <a:spcAft>
                <a:spcPts val="0"/>
              </a:spcAft>
              <a:buNone/>
            </a:pPr>
            <a:r>
              <a:rPr lang="en"/>
              <a:t>S squeeze the trigger</a:t>
            </a:r>
            <a:endParaRPr/>
          </a:p>
          <a:p>
            <a:pPr indent="0" lvl="0" marL="0" rtl="0" algn="l">
              <a:spcBef>
                <a:spcPts val="1200"/>
              </a:spcBef>
              <a:spcAft>
                <a:spcPts val="1200"/>
              </a:spcAft>
              <a:buNone/>
            </a:pPr>
            <a:r>
              <a:rPr lang="en"/>
              <a:t>S  Sweep the base of the fire</a:t>
            </a:r>
            <a:endParaRPr/>
          </a:p>
        </p:txBody>
      </p:sp>
      <p:pic>
        <p:nvPicPr>
          <p:cNvPr descr="Fire extinguisher use&#10;&#10;Visit: http://www.diamondprotection.com&#10;Course enquiry:  http://www.diamondprotection.com/course-enquire/&#10;Email enquiry at: info@diamondprotection.com&#10;Phone: 1300 669 155&#10;&#10;In this video, Diamond fire and safety training team highlight the key strategies for extinguishing fires - use of fire extinguishers.  &#10;&#10;Would your staff know the correct fire-fighting strategies in the event of a fire?  In doubt, why not take advantage of our Workplace Fire Safety &amp; Awareness programs – held at your workplace - use of fire extinguishers.&#10;&#10;Here’s 7 Reasons Why You Need this traning … &#10;1.  We are an experienced training company – since 1995 operating in your local area&#10;2.  You’ll learn about fire behavior strategies&#10;3.  You’ll receive a practical based firefighting awareness session&#10;4.  You’ll learn how to correctly select and operate the right fire extinguisher for the fire (most staff don’t know which one to use in a real fire situation which is dangerous to life and assets)&#10;5.  You’ll learn the common mistakes staff make when fighting fires at the workplace&#10;6.  You’ll discharge a real life fire extinguisher on a ‘controlled fire’  &#10;7.  This session is highly interactive, exciting and beneficial to your staff as it promotes teamwork and builds self esteem&#10;&#10;Visit: http://www.diamondprotection.com&#10;Course enquiry:  http://www.diamondprotection.com/course-enquire/&#10;Email enquiry at: info@diamondprotection.com&#10;Phone: 1300 669 155&#10;&#10;This video link:   http://youtu.be/k5HNHUGCFZw" id="453" name="Google Shape;453;p72" title="Extinguisher Use - How to Use a Fire Extinguisher - Safety/Health/Workplace">
            <a:hlinkClick r:id="rId3"/>
          </p:cNvPr>
          <p:cNvPicPr preferRelativeResize="0"/>
          <p:nvPr/>
        </p:nvPicPr>
        <p:blipFill>
          <a:blip r:embed="rId4">
            <a:alphaModFix/>
          </a:blip>
          <a:stretch>
            <a:fillRect/>
          </a:stretch>
        </p:blipFill>
        <p:spPr>
          <a:xfrm>
            <a:off x="4031700" y="1170125"/>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gtEl>
                                        <p:attrNameLst>
                                          <p:attrName>style.visibility</p:attrName>
                                        </p:attrNameLst>
                                      </p:cBhvr>
                                      <p:to>
                                        <p:strVal val="visible"/>
                                      </p:to>
                                    </p:set>
                                    <p:animEffect filter="fade" transition="in">
                                      <p:cBhvr>
                                        <p:cTn dur="1000"/>
                                        <p:tgtEl>
                                          <p:spTgt spid="4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7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Where should you aim a fire extinguisher?</a:t>
            </a:r>
            <a:endParaRPr/>
          </a:p>
        </p:txBody>
      </p:sp>
      <p:sp>
        <p:nvSpPr>
          <p:cNvPr id="459" name="Google Shape;459;p7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460" name="Google Shape;460;p73">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461" name="Google Shape;461;p73">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5" name="Shape 465"/>
        <p:cNvGrpSpPr/>
        <p:nvPr/>
      </p:nvGrpSpPr>
      <p:grpSpPr>
        <a:xfrm>
          <a:off x="0" y="0"/>
          <a:ext cx="0" cy="0"/>
          <a:chOff x="0" y="0"/>
          <a:chExt cx="0" cy="0"/>
        </a:xfrm>
      </p:grpSpPr>
      <p:sp>
        <p:nvSpPr>
          <p:cNvPr id="466" name="Google Shape;466;p7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You did not read the lab before you came to class. You do not know how to set up the materials. What should you do?</a:t>
            </a:r>
            <a:endParaRPr/>
          </a:p>
        </p:txBody>
      </p:sp>
      <p:sp>
        <p:nvSpPr>
          <p:cNvPr id="467" name="Google Shape;467;p7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468" name="Google Shape;468;p74">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469" name="Google Shape;469;p74">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5" name="Google Shape;95;p19"/>
          <p:cNvSpPr txBox="1"/>
          <p:nvPr>
            <p:ph idx="1" type="body"/>
          </p:nvPr>
        </p:nvSpPr>
        <p:spPr>
          <a:xfrm>
            <a:off x="311700" y="445025"/>
            <a:ext cx="8520600" cy="412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300"/>
              <a:t>6. Perform only those experiments authorized by the instructor. Never do anything in the laboratory that is not called for in the laboratory procedures or by your instructor. Carefully follow all instructions, both written and oral. Unauthorized experiments are prohibited. </a:t>
            </a:r>
            <a:endParaRPr sz="2300"/>
          </a:p>
          <a:p>
            <a:pPr indent="0" lvl="0" marL="0" rtl="0" algn="l">
              <a:spcBef>
                <a:spcPts val="1200"/>
              </a:spcBef>
              <a:spcAft>
                <a:spcPts val="1200"/>
              </a:spcAft>
              <a:buNone/>
            </a:pPr>
            <a:r>
              <a:rPr lang="en" sz="2300"/>
              <a:t>REMEMBER: You must complete any assigned prelab to be able to do the lab. Even if you are absent, if you do not </a:t>
            </a:r>
            <a:r>
              <a:rPr lang="en" sz="2300"/>
              <a:t>complete</a:t>
            </a:r>
            <a:r>
              <a:rPr lang="en" sz="2300"/>
              <a:t> the pre-lab, you can not participate in the lab</a:t>
            </a:r>
            <a:endParaRPr sz="23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01" name="Google Shape;101;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800"/>
              <a:t>7. Be prepared for your work in the laboratory. Read all procedures thoroughly before entering the laboratory. </a:t>
            </a:r>
            <a:endParaRPr sz="2800"/>
          </a:p>
          <a:p>
            <a:pPr indent="0" lvl="0" marL="0" rtl="0" algn="l">
              <a:spcBef>
                <a:spcPts val="1200"/>
              </a:spcBef>
              <a:spcAft>
                <a:spcPts val="1200"/>
              </a:spcAft>
              <a:buNone/>
            </a:pPr>
            <a:r>
              <a:rPr lang="en" sz="2800"/>
              <a:t>8. Never fool around in the laboratory. Horseplay, practical jokes, and pranks are dangerous and prohibited. </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If you see your friend engaging in unsafe behaviours or activites, you should notify the teacher immediately.</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08" name="Google Shape;108;p21">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09" name="Google Shape;109;p21">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