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0" r:id="rId6"/>
    <p:sldId id="265" r:id="rId7"/>
    <p:sldId id="262" r:id="rId8"/>
    <p:sldId id="266" r:id="rId9"/>
    <p:sldId id="267" r:id="rId10"/>
    <p:sldId id="281" r:id="rId11"/>
    <p:sldId id="282" r:id="rId12"/>
    <p:sldId id="268" r:id="rId13"/>
    <p:sldId id="269" r:id="rId14"/>
    <p:sldId id="279" r:id="rId15"/>
    <p:sldId id="283" r:id="rId16"/>
    <p:sldId id="270" r:id="rId17"/>
    <p:sldId id="271" r:id="rId18"/>
    <p:sldId id="273" r:id="rId19"/>
    <p:sldId id="272" r:id="rId20"/>
    <p:sldId id="274" r:id="rId21"/>
    <p:sldId id="276" r:id="rId22"/>
    <p:sldId id="277" r:id="rId23"/>
    <p:sldId id="278" r:id="rId24"/>
    <p:sldId id="275" r:id="rId25"/>
    <p:sldId id="280"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7" autoAdjust="0"/>
    <p:restoredTop sz="94660"/>
  </p:normalViewPr>
  <p:slideViewPr>
    <p:cSldViewPr>
      <p:cViewPr>
        <p:scale>
          <a:sx n="70" d="100"/>
          <a:sy n="70" d="100"/>
        </p:scale>
        <p:origin x="-57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9E3F5-F3BE-471F-8AFE-61E751CEF01B}"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9E3F5-F3BE-471F-8AFE-61E751CEF01B}"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9E3F5-F3BE-471F-8AFE-61E751CEF01B}"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9E3F5-F3BE-471F-8AFE-61E751CEF01B}"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9E3F5-F3BE-471F-8AFE-61E751CEF01B}"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B9E3F5-F3BE-471F-8AFE-61E751CEF01B}"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B9E3F5-F3BE-471F-8AFE-61E751CEF01B}" type="datetimeFigureOut">
              <a:rPr lang="en-US" smtClean="0"/>
              <a:pPr/>
              <a:t>4/30/2014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B9E3F5-F3BE-471F-8AFE-61E751CEF01B}" type="datetimeFigureOut">
              <a:rPr lang="en-US" smtClean="0"/>
              <a:pPr/>
              <a:t>4/30/2014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9E3F5-F3BE-471F-8AFE-61E751CEF01B}" type="datetimeFigureOut">
              <a:rPr lang="en-US" smtClean="0"/>
              <a:pPr/>
              <a:t>4/30/2014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9E3F5-F3BE-471F-8AFE-61E751CEF01B}"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9E3F5-F3BE-471F-8AFE-61E751CEF01B}"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9279D-E64A-439F-BA17-75115FC4C3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9E3F5-F3BE-471F-8AFE-61E751CEF01B}" type="datetimeFigureOut">
              <a:rPr lang="en-US" smtClean="0"/>
              <a:pPr/>
              <a:t>4/30/2014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9279D-E64A-439F-BA17-75115FC4C3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AppData\Local\Microsoft\Windows\Temporary Internet Files\Content.IE5\KRLV0D3N\MC910215939[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p:txBody>
          <a:bodyPr/>
          <a:lstStyle/>
          <a:p>
            <a:r>
              <a:rPr lang="en-US" b="1" dirty="0" smtClean="0"/>
              <a:t>The Female &amp; Male</a:t>
            </a:r>
            <a:br>
              <a:rPr lang="en-US" b="1" dirty="0" smtClean="0"/>
            </a:br>
            <a:r>
              <a:rPr lang="en-US" b="1" dirty="0" smtClean="0"/>
              <a:t>Reproductive Systems</a:t>
            </a:r>
            <a:endParaRPr lang="en-US" b="1" dirty="0"/>
          </a:p>
        </p:txBody>
      </p:sp>
      <p:sp>
        <p:nvSpPr>
          <p:cNvPr id="3" name="Subtitle 2"/>
          <p:cNvSpPr>
            <a:spLocks noGrp="1"/>
          </p:cNvSpPr>
          <p:nvPr>
            <p:ph type="subTitle" idx="1"/>
          </p:nvPr>
        </p:nvSpPr>
        <p:spPr/>
        <p:txBody>
          <a:bodyPr/>
          <a:lstStyle/>
          <a:p>
            <a:r>
              <a:rPr lang="en-US" dirty="0" smtClean="0"/>
              <a:t>Lesson 20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19200"/>
            <a:ext cx="6400800" cy="2554545"/>
          </a:xfrm>
          <a:prstGeom prst="rect">
            <a:avLst/>
          </a:prstGeom>
          <a:noFill/>
        </p:spPr>
        <p:txBody>
          <a:bodyPr wrap="square" rtlCol="0">
            <a:spAutoFit/>
          </a:bodyPr>
          <a:lstStyle/>
          <a:p>
            <a:r>
              <a:rPr lang="en-US" sz="4000" dirty="0" smtClean="0"/>
              <a:t>Breast Self-examination</a:t>
            </a:r>
          </a:p>
          <a:p>
            <a:endParaRPr lang="en-US" sz="4000" dirty="0" smtClean="0"/>
          </a:p>
          <a:p>
            <a:r>
              <a:rPr lang="en-US" sz="4000" dirty="0" smtClean="0"/>
              <a:t>Testicular Self-examination</a:t>
            </a:r>
          </a:p>
          <a:p>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1143000"/>
          </a:xfrm>
        </p:spPr>
        <p:txBody>
          <a:bodyPr>
            <a:normAutofit fontScale="90000"/>
          </a:bodyPr>
          <a:lstStyle/>
          <a:p>
            <a:r>
              <a:rPr lang="en-US" dirty="0" smtClean="0"/>
              <a:t>Lesson 20 </a:t>
            </a:r>
            <a:br>
              <a:rPr lang="en-US" dirty="0" smtClean="0"/>
            </a:br>
            <a:r>
              <a:rPr lang="en-US" dirty="0" smtClean="0"/>
              <a:t/>
            </a:r>
            <a:br>
              <a:rPr lang="en-US" dirty="0" smtClean="0"/>
            </a:br>
            <a:r>
              <a:rPr lang="en-US" dirty="0" smtClean="0"/>
              <a:t>5 – Minute Checks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Conception &amp; Heredity</a:t>
            </a:r>
            <a:endParaRPr lang="en-US" dirty="0"/>
          </a:p>
        </p:txBody>
      </p:sp>
      <p:pic>
        <p:nvPicPr>
          <p:cNvPr id="1026" name="Picture 2" descr="C:\Users\Toshiba\AppData\Local\Microsoft\Windows\Temporary Internet Files\Content.IE5\KRLV0D3N\MC900436816[1].wmf"/>
          <p:cNvPicPr>
            <a:picLocks noGrp="1" noChangeAspect="1" noChangeArrowheads="1"/>
          </p:cNvPicPr>
          <p:nvPr>
            <p:ph idx="1"/>
          </p:nvPr>
        </p:nvPicPr>
        <p:blipFill>
          <a:blip r:embed="rId2" cstate="print"/>
          <a:srcRect/>
          <a:stretch>
            <a:fillRect/>
          </a:stretch>
        </p:blipFill>
        <p:spPr bwMode="auto">
          <a:xfrm rot="19206890">
            <a:off x="7490256" y="163452"/>
            <a:ext cx="1190625" cy="1876425"/>
          </a:xfrm>
          <a:prstGeom prst="rect">
            <a:avLst/>
          </a:prstGeom>
          <a:noFill/>
        </p:spPr>
      </p:pic>
      <p:sp>
        <p:nvSpPr>
          <p:cNvPr id="5" name="TextBox 4"/>
          <p:cNvSpPr txBox="1"/>
          <p:nvPr/>
        </p:nvSpPr>
        <p:spPr>
          <a:xfrm>
            <a:off x="228600" y="914400"/>
            <a:ext cx="7467600" cy="5355312"/>
          </a:xfrm>
          <a:prstGeom prst="rect">
            <a:avLst/>
          </a:prstGeom>
          <a:noFill/>
        </p:spPr>
        <p:txBody>
          <a:bodyPr wrap="square" rtlCol="0">
            <a:spAutoFit/>
          </a:bodyPr>
          <a:lstStyle/>
          <a:p>
            <a:r>
              <a:rPr lang="en-US" dirty="0" smtClean="0">
                <a:solidFill>
                  <a:srgbClr val="FF0000"/>
                </a:solidFill>
              </a:rPr>
              <a:t>Conception</a:t>
            </a:r>
            <a:r>
              <a:rPr lang="en-US" dirty="0" smtClean="0"/>
              <a:t> is the union of an ovum and a sperm.   </a:t>
            </a:r>
            <a:r>
              <a:rPr lang="en-US" dirty="0" smtClean="0">
                <a:solidFill>
                  <a:srgbClr val="FF0000"/>
                </a:solidFill>
              </a:rPr>
              <a:t>Fertilization</a:t>
            </a:r>
            <a:r>
              <a:rPr lang="en-US" dirty="0" smtClean="0"/>
              <a:t> is another term for conception.  One ovum matures and is released from an ovary each month.  Once an ovum is released, it enters a Fallopian tube.  As the ovum moves through the Fallopian tube, it can be fertilized if sperm are present.  Conception usually occurs in the upper third of a Fallopian tube.</a:t>
            </a:r>
          </a:p>
          <a:p>
            <a:endParaRPr lang="en-US" dirty="0" smtClean="0"/>
          </a:p>
          <a:p>
            <a:r>
              <a:rPr lang="en-US" dirty="0" smtClean="0">
                <a:solidFill>
                  <a:srgbClr val="FF0000"/>
                </a:solidFill>
              </a:rPr>
              <a:t>Heredity </a:t>
            </a:r>
            <a:r>
              <a:rPr lang="en-US" dirty="0" smtClean="0"/>
              <a:t>is the passing of characteristics from biological parents to their children.  All body cells except sperm and ova contain 23 pairs of chromosomes.  A </a:t>
            </a:r>
            <a:r>
              <a:rPr lang="en-US" dirty="0" smtClean="0">
                <a:solidFill>
                  <a:srgbClr val="FF0000"/>
                </a:solidFill>
              </a:rPr>
              <a:t>chromosome </a:t>
            </a:r>
            <a:r>
              <a:rPr lang="en-US" dirty="0" smtClean="0"/>
              <a:t>is a threadlike structure that carries genes.  A </a:t>
            </a:r>
            <a:r>
              <a:rPr lang="en-US" dirty="0" smtClean="0">
                <a:solidFill>
                  <a:srgbClr val="FF0000"/>
                </a:solidFill>
              </a:rPr>
              <a:t>gene </a:t>
            </a:r>
            <a:r>
              <a:rPr lang="en-US" dirty="0" smtClean="0"/>
              <a:t>is a unit of heredity material.  There are dominant and recessive genes.   Some of the traits that are passed on to you from your biological parents are eye color, hair color and texture, color vision, and blood clotting.</a:t>
            </a:r>
          </a:p>
          <a:p>
            <a:endParaRPr lang="en-US" dirty="0" smtClean="0"/>
          </a:p>
          <a:p>
            <a:endParaRPr lang="en-US" dirty="0" smtClean="0"/>
          </a:p>
          <a:p>
            <a:r>
              <a:rPr lang="en-US" dirty="0" smtClean="0"/>
              <a:t> In females the pair of sex chromosomes is identical and is called XX.  Every ovum produced by a female contains an X chromosome.  In males, the pair of sex chromosomes is not identical and is called XY.  Sperm produced by a male contain either an X chromosome or a Y chromosome which determines a baby’s sex.</a:t>
            </a: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ctr">
              <a:buNone/>
            </a:pPr>
            <a:r>
              <a:rPr lang="en-US" dirty="0" smtClean="0"/>
              <a:t>Male</a:t>
            </a:r>
          </a:p>
          <a:p>
            <a:pPr>
              <a:buNone/>
            </a:pPr>
            <a:r>
              <a:rPr lang="en-US" dirty="0" smtClean="0"/>
              <a:t>                              X                  Y</a:t>
            </a:r>
            <a:endParaRPr lang="en-US" dirty="0"/>
          </a:p>
        </p:txBody>
      </p:sp>
      <p:pic>
        <p:nvPicPr>
          <p:cNvPr id="2050" name="Picture 2" descr="C:\Users\Toshiba\AppData\Local\Microsoft\Windows\Temporary Internet Files\Content.IE5\UM4E04M7\MP900444371[1].jpg"/>
          <p:cNvPicPr>
            <a:picLocks noChangeAspect="1" noChangeArrowheads="1"/>
          </p:cNvPicPr>
          <p:nvPr/>
        </p:nvPicPr>
        <p:blipFill>
          <a:blip r:embed="rId2" cstate="print"/>
          <a:srcRect/>
          <a:stretch>
            <a:fillRect/>
          </a:stretch>
        </p:blipFill>
        <p:spPr bwMode="auto">
          <a:xfrm>
            <a:off x="2667000" y="1524000"/>
            <a:ext cx="1728216" cy="2362200"/>
          </a:xfrm>
          <a:prstGeom prst="rect">
            <a:avLst/>
          </a:prstGeom>
          <a:noFill/>
        </p:spPr>
      </p:pic>
      <p:pic>
        <p:nvPicPr>
          <p:cNvPr id="2052" name="Picture 4" descr="C:\Users\Toshiba\AppData\Local\Microsoft\Windows\Temporary Internet Files\Content.IE5\KRLV0D3N\MP900439442[1].jpg"/>
          <p:cNvPicPr>
            <a:picLocks noChangeAspect="1" noChangeArrowheads="1"/>
          </p:cNvPicPr>
          <p:nvPr/>
        </p:nvPicPr>
        <p:blipFill>
          <a:blip r:embed="rId3" cstate="print"/>
          <a:srcRect/>
          <a:stretch>
            <a:fillRect/>
          </a:stretch>
        </p:blipFill>
        <p:spPr bwMode="auto">
          <a:xfrm>
            <a:off x="4419600" y="1524000"/>
            <a:ext cx="1729667" cy="2438400"/>
          </a:xfrm>
          <a:prstGeom prst="rect">
            <a:avLst/>
          </a:prstGeom>
          <a:noFill/>
        </p:spPr>
      </p:pic>
      <p:sp>
        <p:nvSpPr>
          <p:cNvPr id="7" name="TextBox 6"/>
          <p:cNvSpPr txBox="1"/>
          <p:nvPr/>
        </p:nvSpPr>
        <p:spPr>
          <a:xfrm>
            <a:off x="3276600" y="3276600"/>
            <a:ext cx="1524000" cy="707886"/>
          </a:xfrm>
          <a:prstGeom prst="rect">
            <a:avLst/>
          </a:prstGeom>
          <a:noFill/>
        </p:spPr>
        <p:txBody>
          <a:bodyPr wrap="square" rtlCol="0">
            <a:spAutoFit/>
          </a:bodyPr>
          <a:lstStyle/>
          <a:p>
            <a:r>
              <a:rPr lang="en-US" sz="4000" b="1" dirty="0" smtClean="0">
                <a:solidFill>
                  <a:srgbClr val="FF0000"/>
                </a:solidFill>
              </a:rPr>
              <a:t>XX</a:t>
            </a:r>
            <a:endParaRPr lang="en-US" sz="4000" b="1" dirty="0">
              <a:solidFill>
                <a:srgbClr val="FF0000"/>
              </a:solidFill>
            </a:endParaRPr>
          </a:p>
        </p:txBody>
      </p:sp>
      <p:sp>
        <p:nvSpPr>
          <p:cNvPr id="8" name="TextBox 7"/>
          <p:cNvSpPr txBox="1"/>
          <p:nvPr/>
        </p:nvSpPr>
        <p:spPr>
          <a:xfrm>
            <a:off x="4953000" y="3352800"/>
            <a:ext cx="1371600" cy="707886"/>
          </a:xfrm>
          <a:prstGeom prst="rect">
            <a:avLst/>
          </a:prstGeom>
          <a:noFill/>
        </p:spPr>
        <p:txBody>
          <a:bodyPr wrap="square" rtlCol="0">
            <a:spAutoFit/>
          </a:bodyPr>
          <a:lstStyle/>
          <a:p>
            <a:r>
              <a:rPr lang="en-US" sz="4000" b="1" dirty="0" smtClean="0">
                <a:solidFill>
                  <a:srgbClr val="FF0000"/>
                </a:solidFill>
              </a:rPr>
              <a:t>XY</a:t>
            </a:r>
            <a:endParaRPr lang="en-US" sz="4000" b="1" dirty="0">
              <a:solidFill>
                <a:srgbClr val="FF0000"/>
              </a:solidFill>
            </a:endParaRPr>
          </a:p>
        </p:txBody>
      </p:sp>
      <p:sp>
        <p:nvSpPr>
          <p:cNvPr id="9" name="TextBox 8"/>
          <p:cNvSpPr txBox="1"/>
          <p:nvPr/>
        </p:nvSpPr>
        <p:spPr>
          <a:xfrm>
            <a:off x="1828800" y="2514600"/>
            <a:ext cx="533400" cy="707886"/>
          </a:xfrm>
          <a:prstGeom prst="rect">
            <a:avLst/>
          </a:prstGeom>
          <a:noFill/>
        </p:spPr>
        <p:txBody>
          <a:bodyPr wrap="square" rtlCol="0">
            <a:spAutoFit/>
          </a:bodyPr>
          <a:lstStyle/>
          <a:p>
            <a:r>
              <a:rPr lang="en-US" sz="4000" dirty="0" smtClean="0"/>
              <a:t>X</a:t>
            </a:r>
            <a:endParaRPr lang="en-US" sz="4000" dirty="0"/>
          </a:p>
        </p:txBody>
      </p:sp>
      <p:pic>
        <p:nvPicPr>
          <p:cNvPr id="2053" name="Picture 5" descr="C:\Users\Toshiba\AppData\Local\Microsoft\Windows\Temporary Internet Files\Content.IE5\2499FTZE\MP900442301[1].jpg"/>
          <p:cNvPicPr>
            <a:picLocks noChangeAspect="1" noChangeArrowheads="1"/>
          </p:cNvPicPr>
          <p:nvPr/>
        </p:nvPicPr>
        <p:blipFill>
          <a:blip r:embed="rId4" cstate="print"/>
          <a:srcRect/>
          <a:stretch>
            <a:fillRect/>
          </a:stretch>
        </p:blipFill>
        <p:spPr bwMode="auto">
          <a:xfrm>
            <a:off x="4419600" y="3962400"/>
            <a:ext cx="1752600" cy="1981200"/>
          </a:xfrm>
          <a:prstGeom prst="rect">
            <a:avLst/>
          </a:prstGeom>
          <a:noFill/>
        </p:spPr>
      </p:pic>
      <p:sp>
        <p:nvSpPr>
          <p:cNvPr id="13" name="TextBox 12"/>
          <p:cNvSpPr txBox="1"/>
          <p:nvPr/>
        </p:nvSpPr>
        <p:spPr>
          <a:xfrm>
            <a:off x="5105400" y="5334000"/>
            <a:ext cx="1219200" cy="707886"/>
          </a:xfrm>
          <a:prstGeom prst="rect">
            <a:avLst/>
          </a:prstGeom>
          <a:noFill/>
        </p:spPr>
        <p:txBody>
          <a:bodyPr wrap="square" rtlCol="0">
            <a:spAutoFit/>
          </a:bodyPr>
          <a:lstStyle/>
          <a:p>
            <a:r>
              <a:rPr lang="en-US" sz="4000" b="1" dirty="0" smtClean="0">
                <a:solidFill>
                  <a:srgbClr val="FF0000"/>
                </a:solidFill>
              </a:rPr>
              <a:t>XY</a:t>
            </a:r>
            <a:endParaRPr lang="en-US" sz="4000" b="1" dirty="0">
              <a:solidFill>
                <a:srgbClr val="FF0000"/>
              </a:solidFill>
            </a:endParaRPr>
          </a:p>
        </p:txBody>
      </p:sp>
      <p:pic>
        <p:nvPicPr>
          <p:cNvPr id="2054" name="Picture 6" descr="C:\Users\Toshiba\AppData\Local\Microsoft\Windows\Temporary Internet Files\Content.IE5\HGGCV664\MP900448412[1].jpg"/>
          <p:cNvPicPr>
            <a:picLocks noChangeAspect="1" noChangeArrowheads="1"/>
          </p:cNvPicPr>
          <p:nvPr/>
        </p:nvPicPr>
        <p:blipFill>
          <a:blip r:embed="rId5" cstate="print"/>
          <a:srcRect/>
          <a:stretch>
            <a:fillRect/>
          </a:stretch>
        </p:blipFill>
        <p:spPr bwMode="auto">
          <a:xfrm>
            <a:off x="2667000" y="3886200"/>
            <a:ext cx="1752600" cy="2057400"/>
          </a:xfrm>
          <a:prstGeom prst="rect">
            <a:avLst/>
          </a:prstGeom>
          <a:noFill/>
        </p:spPr>
      </p:pic>
      <p:sp>
        <p:nvSpPr>
          <p:cNvPr id="15" name="TextBox 14"/>
          <p:cNvSpPr txBox="1"/>
          <p:nvPr/>
        </p:nvSpPr>
        <p:spPr>
          <a:xfrm>
            <a:off x="1905000" y="4724400"/>
            <a:ext cx="457200" cy="707886"/>
          </a:xfrm>
          <a:prstGeom prst="rect">
            <a:avLst/>
          </a:prstGeom>
          <a:noFill/>
        </p:spPr>
        <p:txBody>
          <a:bodyPr wrap="square" rtlCol="0">
            <a:spAutoFit/>
          </a:bodyPr>
          <a:lstStyle/>
          <a:p>
            <a:r>
              <a:rPr lang="en-US" sz="4000" dirty="0" smtClean="0"/>
              <a:t>X</a:t>
            </a:r>
            <a:endParaRPr lang="en-US" sz="4000" dirty="0"/>
          </a:p>
        </p:txBody>
      </p:sp>
      <p:sp>
        <p:nvSpPr>
          <p:cNvPr id="16" name="TextBox 15"/>
          <p:cNvSpPr txBox="1"/>
          <p:nvPr/>
        </p:nvSpPr>
        <p:spPr>
          <a:xfrm>
            <a:off x="3200400" y="5334000"/>
            <a:ext cx="1219200" cy="707886"/>
          </a:xfrm>
          <a:prstGeom prst="rect">
            <a:avLst/>
          </a:prstGeom>
          <a:noFill/>
        </p:spPr>
        <p:txBody>
          <a:bodyPr wrap="square" rtlCol="0">
            <a:spAutoFit/>
          </a:bodyPr>
          <a:lstStyle/>
          <a:p>
            <a:r>
              <a:rPr lang="en-US" sz="4000" b="1" dirty="0" smtClean="0">
                <a:solidFill>
                  <a:srgbClr val="FF0000"/>
                </a:solidFill>
              </a:rPr>
              <a:t>XX</a:t>
            </a:r>
            <a:endParaRPr lang="en-US" sz="4000" b="1" dirty="0">
              <a:solidFill>
                <a:srgbClr val="FF0000"/>
              </a:solidFill>
            </a:endParaRPr>
          </a:p>
        </p:txBody>
      </p:sp>
      <p:sp>
        <p:nvSpPr>
          <p:cNvPr id="17" name="TextBox 16"/>
          <p:cNvSpPr txBox="1"/>
          <p:nvPr/>
        </p:nvSpPr>
        <p:spPr>
          <a:xfrm rot="16200000">
            <a:off x="-103257" y="3151257"/>
            <a:ext cx="2286000" cy="707886"/>
          </a:xfrm>
          <a:prstGeom prst="rect">
            <a:avLst/>
          </a:prstGeom>
          <a:noFill/>
        </p:spPr>
        <p:txBody>
          <a:bodyPr wrap="square" rtlCol="0">
            <a:spAutoFit/>
          </a:bodyPr>
          <a:lstStyle/>
          <a:p>
            <a:r>
              <a:rPr lang="en-US" sz="4000" dirty="0" smtClean="0"/>
              <a:t>Female</a:t>
            </a:r>
            <a:endParaRPr lang="en-US" sz="4000" dirty="0"/>
          </a:p>
        </p:txBody>
      </p:sp>
      <p:sp>
        <p:nvSpPr>
          <p:cNvPr id="18" name="TextBox 17"/>
          <p:cNvSpPr txBox="1"/>
          <p:nvPr/>
        </p:nvSpPr>
        <p:spPr>
          <a:xfrm>
            <a:off x="6781800" y="1295400"/>
            <a:ext cx="1828800" cy="5078313"/>
          </a:xfrm>
          <a:prstGeom prst="rect">
            <a:avLst/>
          </a:prstGeom>
          <a:noFill/>
        </p:spPr>
        <p:txBody>
          <a:bodyPr wrap="square" rtlCol="0">
            <a:spAutoFit/>
          </a:bodyPr>
          <a:lstStyle/>
          <a:p>
            <a:r>
              <a:rPr lang="en-US" dirty="0" smtClean="0"/>
              <a:t>The sex of a baby is determined by the possible combinations of the X and Y chromosomes.</a:t>
            </a:r>
          </a:p>
          <a:p>
            <a:endParaRPr lang="en-US" dirty="0" smtClean="0"/>
          </a:p>
          <a:p>
            <a:r>
              <a:rPr lang="en-US" dirty="0" smtClean="0"/>
              <a:t>When a sperm fertilizes an ovum, a full complement, or set, of 46 chromosomes (23 from the father and 23 from the mother) is present in the resulting cell.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Births</a:t>
            </a:r>
            <a:endParaRPr lang="en-US" dirty="0"/>
          </a:p>
        </p:txBody>
      </p:sp>
      <p:sp>
        <p:nvSpPr>
          <p:cNvPr id="3" name="Text Placeholder 2"/>
          <p:cNvSpPr>
            <a:spLocks noGrp="1"/>
          </p:cNvSpPr>
          <p:nvPr>
            <p:ph type="body" idx="1"/>
          </p:nvPr>
        </p:nvSpPr>
        <p:spPr/>
        <p:txBody>
          <a:bodyPr/>
          <a:lstStyle/>
          <a:p>
            <a:pPr algn="ctr"/>
            <a:r>
              <a:rPr lang="en-US" dirty="0" smtClean="0"/>
              <a:t>Identical twins - monogyzotic</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Develop from the same ovum and sperm</a:t>
            </a:r>
          </a:p>
          <a:p>
            <a:r>
              <a:rPr lang="en-US" dirty="0" smtClean="0"/>
              <a:t>One fertilized ovum divides at an early stage of development and the two cells divide and develop separately</a:t>
            </a:r>
          </a:p>
          <a:p>
            <a:r>
              <a:rPr lang="en-US" dirty="0" smtClean="0"/>
              <a:t>Result is twins of the same sex who have identical chromosomes and are very similar in appearance</a:t>
            </a:r>
            <a:endParaRPr lang="en-US" dirty="0"/>
          </a:p>
        </p:txBody>
      </p:sp>
      <p:sp>
        <p:nvSpPr>
          <p:cNvPr id="5" name="Text Placeholder 4"/>
          <p:cNvSpPr>
            <a:spLocks noGrp="1"/>
          </p:cNvSpPr>
          <p:nvPr>
            <p:ph type="body" sz="quarter" idx="3"/>
          </p:nvPr>
        </p:nvSpPr>
        <p:spPr/>
        <p:txBody>
          <a:bodyPr/>
          <a:lstStyle/>
          <a:p>
            <a:pPr algn="ctr"/>
            <a:r>
              <a:rPr lang="en-US" dirty="0" smtClean="0"/>
              <a:t>Fraternal twins - dizygotic</a:t>
            </a:r>
            <a:endParaRPr lang="en-US" dirty="0"/>
          </a:p>
        </p:txBody>
      </p:sp>
      <p:sp>
        <p:nvSpPr>
          <p:cNvPr id="6" name="Content Placeholder 5"/>
          <p:cNvSpPr>
            <a:spLocks noGrp="1"/>
          </p:cNvSpPr>
          <p:nvPr>
            <p:ph sz="quarter" idx="4"/>
          </p:nvPr>
        </p:nvSpPr>
        <p:spPr>
          <a:xfrm>
            <a:off x="4645025" y="2209801"/>
            <a:ext cx="4041775" cy="2895599"/>
          </a:xfrm>
        </p:spPr>
        <p:txBody>
          <a:bodyPr>
            <a:normAutofit/>
          </a:bodyPr>
          <a:lstStyle/>
          <a:p>
            <a:r>
              <a:rPr lang="en-US" dirty="0" smtClean="0"/>
              <a:t>Develop when two ova are released from an ovary and are fertilized at the same time by different sperm</a:t>
            </a:r>
          </a:p>
          <a:p>
            <a:r>
              <a:rPr lang="en-US" dirty="0" smtClean="0"/>
              <a:t>May or may not be the same sex</a:t>
            </a:r>
          </a:p>
          <a:p>
            <a:r>
              <a:rPr lang="en-US" dirty="0" smtClean="0"/>
              <a:t>Usually do not look alike</a:t>
            </a:r>
            <a:endParaRPr lang="en-US" dirty="0"/>
          </a:p>
        </p:txBody>
      </p:sp>
      <p:pic>
        <p:nvPicPr>
          <p:cNvPr id="1026" name="Picture 2" descr="C:\Users\Toshiba\AppData\Local\Microsoft\Windows\Temporary Internet Files\Content.IE5\KRLV0D3N\MC900023374[1].wmf"/>
          <p:cNvPicPr>
            <a:picLocks noChangeAspect="1" noChangeArrowheads="1"/>
          </p:cNvPicPr>
          <p:nvPr/>
        </p:nvPicPr>
        <p:blipFill>
          <a:blip r:embed="rId2" cstate="print"/>
          <a:srcRect/>
          <a:stretch>
            <a:fillRect/>
          </a:stretch>
        </p:blipFill>
        <p:spPr bwMode="auto">
          <a:xfrm>
            <a:off x="0" y="0"/>
            <a:ext cx="2590800" cy="1768104"/>
          </a:xfrm>
          <a:prstGeom prst="rect">
            <a:avLst/>
          </a:prstGeom>
          <a:noFill/>
        </p:spPr>
      </p:pic>
      <p:pic>
        <p:nvPicPr>
          <p:cNvPr id="7" name="Picture 2"/>
          <p:cNvPicPr>
            <a:picLocks noChangeAspect="1" noChangeArrowheads="1"/>
          </p:cNvPicPr>
          <p:nvPr/>
        </p:nvPicPr>
        <p:blipFill>
          <a:blip r:embed="rId3" cstate="print"/>
          <a:srcRect/>
          <a:stretch>
            <a:fillRect/>
          </a:stretch>
        </p:blipFill>
        <p:spPr bwMode="auto">
          <a:xfrm>
            <a:off x="6172200" y="5105400"/>
            <a:ext cx="2971800" cy="1752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71800"/>
            <a:ext cx="8229600" cy="1143000"/>
          </a:xfrm>
        </p:spPr>
        <p:txBody>
          <a:bodyPr>
            <a:normAutofit fontScale="90000"/>
          </a:bodyPr>
          <a:lstStyle/>
          <a:p>
            <a:r>
              <a:rPr lang="en-US" dirty="0" smtClean="0"/>
              <a:t>Lesson 21</a:t>
            </a:r>
            <a:br>
              <a:rPr lang="en-US" dirty="0" smtClean="0"/>
            </a:br>
            <a:r>
              <a:rPr lang="en-US" dirty="0" smtClean="0"/>
              <a:t/>
            </a:r>
            <a:br>
              <a:rPr lang="en-US" dirty="0" smtClean="0"/>
            </a:br>
            <a:r>
              <a:rPr lang="en-US" dirty="0" smtClean="0"/>
              <a:t>5 – Minute Check</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Diagnostic Procedures</a:t>
            </a:r>
            <a:endParaRPr lang="en-US" dirty="0"/>
          </a:p>
        </p:txBody>
      </p:sp>
      <p:sp>
        <p:nvSpPr>
          <p:cNvPr id="3" name="Content Placeholder 2"/>
          <p:cNvSpPr>
            <a:spLocks noGrp="1"/>
          </p:cNvSpPr>
          <p:nvPr>
            <p:ph idx="1"/>
          </p:nvPr>
        </p:nvSpPr>
        <p:spPr>
          <a:xfrm>
            <a:off x="457200" y="990600"/>
            <a:ext cx="8229600" cy="5715000"/>
          </a:xfrm>
        </p:spPr>
        <p:txBody>
          <a:bodyPr>
            <a:normAutofit fontScale="70000" lnSpcReduction="20000"/>
          </a:bodyPr>
          <a:lstStyle/>
          <a:p>
            <a:pPr>
              <a:buNone/>
            </a:pPr>
            <a:r>
              <a:rPr lang="en-US" dirty="0" smtClean="0">
                <a:solidFill>
                  <a:srgbClr val="FF0000"/>
                </a:solidFill>
              </a:rPr>
              <a:t>Amniocentesis </a:t>
            </a:r>
            <a:r>
              <a:rPr lang="en-US" dirty="0" smtClean="0"/>
              <a:t>is a diagnostic procedure in which a needle is inserted through the uterus to extract fluid from the amniotic sac.  The amniotic sac is a pouch of fluid that surrounds a fetus.  Cells from the amniotic fluid are analyzed to determine if any genetic defects are present.  The sex of the fetus may also be revealed.  Amniocentesis is usually safe for both the mother and the fetus.  It is recommended for women over 35 and women who are at risk for giving birth to a baby with genetic or chromosomal disorders.</a:t>
            </a:r>
          </a:p>
          <a:p>
            <a:pPr>
              <a:buNone/>
            </a:pPr>
            <a:r>
              <a:rPr lang="en-US" dirty="0" smtClean="0">
                <a:solidFill>
                  <a:srgbClr val="FF0000"/>
                </a:solidFill>
              </a:rPr>
              <a:t>Ultrasound </a:t>
            </a:r>
            <a:r>
              <a:rPr lang="en-US" dirty="0" smtClean="0"/>
              <a:t>is a diagnostic procedure used to monitor the fetus.  High frequency sound waves are used to provide an image of the developing baby.  Then a doctor evaluates the image.  Ultrasound can be used to confirm pregnancy and to confirm that the pregnancy is within the uterus and not in the Fallopian tube (known as an ectopic pregnancy).  Ultrasound can also be used to assess the size and growth of the fetus and to help a doctor diagnose any problems the mother might be having.  It can also be used to reveal the sex of the fetus and if there is more than one fetus in the uterus.  With ultrasound some problems can be diagnosed before birth.</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Toshiba\AppData\Local\Microsoft\Windows\Temporary Internet Files\Content.IE5\UM4E04M7\MP900385802[1].jpg"/>
          <p:cNvPicPr>
            <a:picLocks noChangeAspect="1" noChangeArrowheads="1"/>
          </p:cNvPicPr>
          <p:nvPr/>
        </p:nvPicPr>
        <p:blipFill>
          <a:blip r:embed="rId2" cstate="print"/>
          <a:srcRect/>
          <a:stretch>
            <a:fillRect/>
          </a:stretch>
        </p:blipFill>
        <p:spPr bwMode="auto">
          <a:xfrm>
            <a:off x="-30480" y="0"/>
            <a:ext cx="917448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a:t>
            </a:r>
            <a:endParaRPr lang="en-US" dirty="0"/>
          </a:p>
        </p:txBody>
      </p:sp>
      <p:sp>
        <p:nvSpPr>
          <p:cNvPr id="3" name="Content Placeholder 2"/>
          <p:cNvSpPr>
            <a:spLocks noGrp="1"/>
          </p:cNvSpPr>
          <p:nvPr>
            <p:ph idx="1"/>
          </p:nvPr>
        </p:nvSpPr>
        <p:spPr/>
        <p:txBody>
          <a:bodyPr/>
          <a:lstStyle/>
          <a:p>
            <a:pPr>
              <a:buNone/>
            </a:pPr>
            <a:r>
              <a:rPr lang="en-US" dirty="0" smtClean="0"/>
              <a:t>After conception, a fertilized ovum continues to divide and move through the Fallopian tube.  The cell divisions form a cluster of cells by the time they reach the uterus.  These cells attach to the </a:t>
            </a:r>
            <a:r>
              <a:rPr lang="en-US" dirty="0" err="1" smtClean="0">
                <a:solidFill>
                  <a:srgbClr val="FF0000"/>
                </a:solidFill>
              </a:rPr>
              <a:t>endometrium</a:t>
            </a:r>
            <a:r>
              <a:rPr lang="en-US" dirty="0" smtClean="0"/>
              <a:t>, which is the lining of the uterus.  An </a:t>
            </a:r>
            <a:r>
              <a:rPr lang="en-US" dirty="0" smtClean="0">
                <a:solidFill>
                  <a:srgbClr val="FF0000"/>
                </a:solidFill>
              </a:rPr>
              <a:t>embryo </a:t>
            </a:r>
            <a:r>
              <a:rPr lang="en-US" dirty="0" smtClean="0"/>
              <a:t>is a developing baby through the second month of growth after conception.  A </a:t>
            </a:r>
            <a:r>
              <a:rPr lang="en-US" dirty="0" smtClean="0">
                <a:solidFill>
                  <a:srgbClr val="FF0000"/>
                </a:solidFill>
              </a:rPr>
              <a:t>fetus </a:t>
            </a:r>
            <a:r>
              <a:rPr lang="en-US" dirty="0" smtClean="0"/>
              <a:t>is a developing baby from the ninth week after conception until birth.</a:t>
            </a:r>
            <a:endParaRPr lang="en-US" dirty="0"/>
          </a:p>
        </p:txBody>
      </p:sp>
      <p:pic>
        <p:nvPicPr>
          <p:cNvPr id="4098" name="Picture 2" descr="C:\Users\Toshiba\AppData\Local\Microsoft\Windows\Temporary Internet Files\Content.IE5\HGGCV664\MC900047938[1].wmf"/>
          <p:cNvPicPr>
            <a:picLocks noChangeAspect="1" noChangeArrowheads="1"/>
          </p:cNvPicPr>
          <p:nvPr/>
        </p:nvPicPr>
        <p:blipFill>
          <a:blip r:embed="rId2" cstate="print"/>
          <a:srcRect/>
          <a:stretch>
            <a:fillRect/>
          </a:stretch>
        </p:blipFill>
        <p:spPr bwMode="auto">
          <a:xfrm>
            <a:off x="0" y="0"/>
            <a:ext cx="1676400" cy="1676400"/>
          </a:xfrm>
          <a:prstGeom prst="rect">
            <a:avLst/>
          </a:prstGeom>
          <a:noFill/>
        </p:spPr>
      </p:pic>
      <p:pic>
        <p:nvPicPr>
          <p:cNvPr id="5" name="Picture 2" descr="C:\Users\Toshiba\AppData\Local\Microsoft\Windows\Temporary Internet Files\Content.IE5\HGGCV664\MC900047938[1].wmf"/>
          <p:cNvPicPr>
            <a:picLocks noChangeAspect="1" noChangeArrowheads="1"/>
          </p:cNvPicPr>
          <p:nvPr/>
        </p:nvPicPr>
        <p:blipFill>
          <a:blip r:embed="rId2" cstate="print"/>
          <a:srcRect/>
          <a:stretch>
            <a:fillRect/>
          </a:stretch>
        </p:blipFill>
        <p:spPr bwMode="auto">
          <a:xfrm>
            <a:off x="7467600" y="0"/>
            <a:ext cx="1676400" cy="1676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What to Know About Pregnancy</a:t>
            </a:r>
            <a:endParaRPr lang="en-US" dirty="0"/>
          </a:p>
        </p:txBody>
      </p:sp>
      <p:sp>
        <p:nvSpPr>
          <p:cNvPr id="3" name="Content Placeholder 2"/>
          <p:cNvSpPr>
            <a:spLocks noGrp="1"/>
          </p:cNvSpPr>
          <p:nvPr>
            <p:ph idx="1"/>
          </p:nvPr>
        </p:nvSpPr>
        <p:spPr>
          <a:xfrm>
            <a:off x="457200" y="990600"/>
            <a:ext cx="8229600" cy="5867400"/>
          </a:xfrm>
        </p:spPr>
        <p:txBody>
          <a:bodyPr>
            <a:normAutofit fontScale="85000" lnSpcReduction="20000"/>
          </a:bodyPr>
          <a:lstStyle/>
          <a:p>
            <a:pPr>
              <a:buNone/>
            </a:pPr>
            <a:r>
              <a:rPr lang="en-US" dirty="0" smtClean="0"/>
              <a:t>The outer cells of the embryo and the cells of the endrometrium form the placenta. The </a:t>
            </a:r>
            <a:r>
              <a:rPr lang="en-US" dirty="0" smtClean="0">
                <a:solidFill>
                  <a:srgbClr val="FF0000"/>
                </a:solidFill>
              </a:rPr>
              <a:t>placenta </a:t>
            </a:r>
            <a:r>
              <a:rPr lang="en-US" dirty="0" smtClean="0"/>
              <a:t>is an organ that anchors the embryo to the uterus.  Other cells form the umbilical cord.  The </a:t>
            </a:r>
            <a:r>
              <a:rPr lang="en-US" dirty="0" smtClean="0">
                <a:solidFill>
                  <a:srgbClr val="FF0000"/>
                </a:solidFill>
              </a:rPr>
              <a:t>umbilical cord </a:t>
            </a:r>
            <a:r>
              <a:rPr lang="en-US" dirty="0" smtClean="0"/>
              <a:t>is a ropelike structure that connects the embryo to the placenta.  The mother’s blood carries nutrients and oxygen to the embryo or fetus through the umbilical cord until birth.  Waste products from the embryo move through the cord to the mother’s bloodstream to be excreted.</a:t>
            </a:r>
          </a:p>
          <a:p>
            <a:pPr>
              <a:buNone/>
            </a:pPr>
            <a:r>
              <a:rPr lang="en-US" dirty="0" smtClean="0"/>
              <a:t>The first sign that indicates pregnancy is the absence of menstruation.  However, a missed period doesn’t always indicate pregnancy.  A pregnant female usually has other symptoms such as excessive tenderness of the breasts, fatigue, a change in appetite, and morning sickness.  Some pregnant females have spotting or light, irregular menstrual flow.</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r>
              <a:rPr lang="en-US" dirty="0" smtClean="0">
                <a:solidFill>
                  <a:srgbClr val="FF0000"/>
                </a:solidFill>
              </a:rPr>
              <a:t>Puberty</a:t>
            </a:r>
            <a:r>
              <a:rPr lang="en-US" dirty="0" smtClean="0"/>
              <a:t> – the stage of growth and development when both the male and female become capable of producing offspring.</a:t>
            </a:r>
            <a:endParaRPr lang="en-US" dirty="0"/>
          </a:p>
        </p:txBody>
      </p:sp>
      <p:sp>
        <p:nvSpPr>
          <p:cNvPr id="3" name="Content Placeholder 2"/>
          <p:cNvSpPr>
            <a:spLocks noGrp="1"/>
          </p:cNvSpPr>
          <p:nvPr>
            <p:ph sz="half" idx="1"/>
          </p:nvPr>
        </p:nvSpPr>
        <p:spPr>
          <a:xfrm>
            <a:off x="457200" y="2819400"/>
            <a:ext cx="4038600" cy="3505199"/>
          </a:xfrm>
        </p:spPr>
        <p:txBody>
          <a:bodyPr>
            <a:normAutofit fontScale="70000" lnSpcReduction="20000"/>
          </a:bodyPr>
          <a:lstStyle/>
          <a:p>
            <a:r>
              <a:rPr lang="en-US" dirty="0" smtClean="0"/>
              <a:t>In females this can be between 8-15 years old.</a:t>
            </a:r>
          </a:p>
          <a:p>
            <a:r>
              <a:rPr lang="en-US" dirty="0" smtClean="0"/>
              <a:t>Pituitary gland increases its production of FSH.  </a:t>
            </a:r>
            <a:r>
              <a:rPr lang="en-US" dirty="0" smtClean="0">
                <a:solidFill>
                  <a:srgbClr val="FF0000"/>
                </a:solidFill>
              </a:rPr>
              <a:t>Follicle stimulating hormone </a:t>
            </a:r>
            <a:r>
              <a:rPr lang="en-US" dirty="0" smtClean="0"/>
              <a:t>causes ovaries to secrete </a:t>
            </a:r>
            <a:r>
              <a:rPr lang="en-US" dirty="0" smtClean="0">
                <a:solidFill>
                  <a:srgbClr val="FF0000"/>
                </a:solidFill>
              </a:rPr>
              <a:t>estrogen</a:t>
            </a:r>
            <a:r>
              <a:rPr lang="en-US" dirty="0" smtClean="0"/>
              <a:t>, a hormone that stimulates the development of secondary sex characteristics and affects the menstrual cycle.  </a:t>
            </a:r>
            <a:r>
              <a:rPr lang="en-US" dirty="0" smtClean="0">
                <a:solidFill>
                  <a:srgbClr val="FF0000"/>
                </a:solidFill>
              </a:rPr>
              <a:t>Secondary sex </a:t>
            </a:r>
            <a:r>
              <a:rPr lang="en-US" dirty="0">
                <a:solidFill>
                  <a:srgbClr val="FF0000"/>
                </a:solidFill>
              </a:rPr>
              <a:t>c</a:t>
            </a:r>
            <a:r>
              <a:rPr lang="en-US" dirty="0" smtClean="0">
                <a:solidFill>
                  <a:srgbClr val="FF0000"/>
                </a:solidFill>
              </a:rPr>
              <a:t>haracteristics </a:t>
            </a:r>
            <a:r>
              <a:rPr lang="en-US" dirty="0" smtClean="0"/>
              <a:t>are physical and emotional changes that occur puberty.</a:t>
            </a:r>
            <a:endParaRPr lang="en-US" dirty="0"/>
          </a:p>
        </p:txBody>
      </p:sp>
      <p:sp>
        <p:nvSpPr>
          <p:cNvPr id="4" name="Content Placeholder 3"/>
          <p:cNvSpPr>
            <a:spLocks noGrp="1"/>
          </p:cNvSpPr>
          <p:nvPr>
            <p:ph sz="half" idx="2"/>
          </p:nvPr>
        </p:nvSpPr>
        <p:spPr>
          <a:xfrm>
            <a:off x="4648200" y="2819400"/>
            <a:ext cx="4038600" cy="3306763"/>
          </a:xfrm>
        </p:spPr>
        <p:txBody>
          <a:bodyPr>
            <a:normAutofit fontScale="70000" lnSpcReduction="20000"/>
          </a:bodyPr>
          <a:lstStyle/>
          <a:p>
            <a:r>
              <a:rPr lang="en-US" dirty="0" smtClean="0"/>
              <a:t>In males this usually happens between 12 -15 years old.</a:t>
            </a:r>
          </a:p>
          <a:p>
            <a:r>
              <a:rPr lang="en-US" dirty="0" smtClean="0"/>
              <a:t>Pituitary gland increases its production of LH. </a:t>
            </a:r>
            <a:r>
              <a:rPr lang="en-US" dirty="0" smtClean="0">
                <a:solidFill>
                  <a:srgbClr val="FF0000"/>
                </a:solidFill>
              </a:rPr>
              <a:t>Luteinizing hormone </a:t>
            </a:r>
            <a:r>
              <a:rPr lang="en-US" dirty="0" smtClean="0"/>
              <a:t>travels through the bloodstream to the testes and causes them to secrete</a:t>
            </a:r>
            <a:r>
              <a:rPr lang="en-US" dirty="0" smtClean="0">
                <a:solidFill>
                  <a:srgbClr val="FF0000"/>
                </a:solidFill>
              </a:rPr>
              <a:t> testosterone</a:t>
            </a:r>
            <a:r>
              <a:rPr lang="en-US" dirty="0" smtClean="0"/>
              <a:t>, a hormone that produces the male secondary sex characteristics.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imesters.JPG"/>
          <p:cNvPicPr>
            <a:picLocks noGrp="1" noChangeAspect="1"/>
          </p:cNvPicPr>
          <p:nvPr>
            <p:ph idx="1"/>
          </p:nvPr>
        </p:nvPicPr>
        <p:blipFill>
          <a:blip r:embed="rId2" cstate="print"/>
          <a:stretch>
            <a:fillRect/>
          </a:stretch>
        </p:blipFill>
        <p:spPr>
          <a:xfrm>
            <a:off x="0" y="-1143000"/>
            <a:ext cx="9525000" cy="8001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Prenatal Care Includes:</a:t>
            </a:r>
            <a:endParaRPr lang="en-US" dirty="0"/>
          </a:p>
        </p:txBody>
      </p:sp>
      <p:sp>
        <p:nvSpPr>
          <p:cNvPr id="3" name="Content Placeholder 2"/>
          <p:cNvSpPr>
            <a:spLocks noGrp="1"/>
          </p:cNvSpPr>
          <p:nvPr>
            <p:ph idx="1"/>
          </p:nvPr>
        </p:nvSpPr>
        <p:spPr/>
        <p:txBody>
          <a:bodyPr/>
          <a:lstStyle/>
          <a:p>
            <a:r>
              <a:rPr lang="en-US" dirty="0" smtClean="0"/>
              <a:t>Routine medical examinations</a:t>
            </a:r>
          </a:p>
          <a:p>
            <a:r>
              <a:rPr lang="en-US" dirty="0" smtClean="0"/>
              <a:t>Proper nutrition</a:t>
            </a:r>
          </a:p>
          <a:p>
            <a:r>
              <a:rPr lang="en-US" dirty="0" smtClean="0"/>
              <a:t>Reasonable exercise </a:t>
            </a:r>
          </a:p>
          <a:p>
            <a:r>
              <a:rPr lang="en-US" dirty="0" smtClean="0"/>
              <a:t>Extra rest and relaxation</a:t>
            </a:r>
          </a:p>
          <a:p>
            <a:r>
              <a:rPr lang="en-US" dirty="0" smtClean="0"/>
              <a:t>Childbirth and child-care education</a:t>
            </a:r>
          </a:p>
          <a:p>
            <a:r>
              <a:rPr lang="en-US" dirty="0" smtClean="0"/>
              <a:t>Avoidance of drugs and other risk behaviors</a:t>
            </a:r>
          </a:p>
          <a:p>
            <a:r>
              <a:rPr lang="en-US" dirty="0" smtClean="0"/>
              <a:t>Practice of common sense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
            </a:r>
            <a:br>
              <a:rPr lang="en-US" dirty="0" smtClean="0"/>
            </a:br>
            <a:r>
              <a:rPr lang="en-US" dirty="0" smtClean="0"/>
              <a:t>What to Know About Prenatal Care</a:t>
            </a:r>
            <a:br>
              <a:rPr lang="en-US" dirty="0" smtClean="0"/>
            </a:br>
            <a:endParaRPr lang="en-US" dirty="0"/>
          </a:p>
        </p:txBody>
      </p:sp>
      <p:sp>
        <p:nvSpPr>
          <p:cNvPr id="3" name="Content Placeholder 2"/>
          <p:cNvSpPr>
            <a:spLocks noGrp="1"/>
          </p:cNvSpPr>
          <p:nvPr>
            <p:ph idx="1"/>
          </p:nvPr>
        </p:nvSpPr>
        <p:spPr>
          <a:xfrm>
            <a:off x="457200" y="1219200"/>
            <a:ext cx="8229600" cy="5638800"/>
          </a:xfrm>
        </p:spPr>
        <p:txBody>
          <a:bodyPr>
            <a:normAutofit fontScale="85000" lnSpcReduction="20000"/>
          </a:bodyPr>
          <a:lstStyle/>
          <a:p>
            <a:pPr>
              <a:buNone/>
            </a:pPr>
            <a:r>
              <a:rPr lang="en-US" dirty="0" smtClean="0">
                <a:solidFill>
                  <a:srgbClr val="FF0000"/>
                </a:solidFill>
              </a:rPr>
              <a:t>Premature birth </a:t>
            </a:r>
            <a:r>
              <a:rPr lang="en-US" dirty="0" smtClean="0"/>
              <a:t>is the birth of a baby before it is fully developed – less than 37 weeks from the time of conception.</a:t>
            </a:r>
            <a:endParaRPr lang="en-US" dirty="0" smtClean="0">
              <a:solidFill>
                <a:srgbClr val="FF0000"/>
              </a:solidFill>
            </a:endParaRPr>
          </a:p>
          <a:p>
            <a:pPr>
              <a:buNone/>
            </a:pPr>
            <a:r>
              <a:rPr lang="en-US" dirty="0" smtClean="0">
                <a:solidFill>
                  <a:srgbClr val="FF0000"/>
                </a:solidFill>
              </a:rPr>
              <a:t>Low birth weight </a:t>
            </a:r>
            <a:r>
              <a:rPr lang="en-US" dirty="0" smtClean="0"/>
              <a:t>is a weight at birth that is less than 5.5 pounds.  Premature and low birth weight are associated with mental disability and infant death.</a:t>
            </a:r>
          </a:p>
          <a:p>
            <a:pPr>
              <a:buNone/>
            </a:pPr>
            <a:r>
              <a:rPr lang="en-US" dirty="0" smtClean="0">
                <a:solidFill>
                  <a:srgbClr val="FF0000"/>
                </a:solidFill>
              </a:rPr>
              <a:t>Fetal Alcohol Syndrome (FAS) </a:t>
            </a:r>
            <a:r>
              <a:rPr lang="en-US" dirty="0" smtClean="0"/>
              <a:t>is the presence of severe birth defects in babies born to mothers who drink alcohol during pregnancy. FAS includes damage to the brain and to the nervous system, facial abnormalities, small head size, below normal I.Q., poor coordination, heart defects, and behavior problems.</a:t>
            </a:r>
          </a:p>
          <a:p>
            <a:pPr>
              <a:buNone/>
            </a:pPr>
            <a:r>
              <a:rPr lang="en-US" dirty="0" smtClean="0">
                <a:solidFill>
                  <a:srgbClr val="FF0000"/>
                </a:solidFill>
              </a:rPr>
              <a:t>Miscarriage </a:t>
            </a:r>
            <a:r>
              <a:rPr lang="en-US" dirty="0" smtClean="0"/>
              <a:t>is the natural ending of a pregnancy before a baby is developed enough to survive on its own outside the mother’s body.  A stillbirth is the birth of a dead fetus.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Childbirth</a:t>
            </a:r>
            <a:endParaRPr lang="en-US" dirty="0"/>
          </a:p>
        </p:txBody>
      </p:sp>
      <p:sp>
        <p:nvSpPr>
          <p:cNvPr id="3" name="Content Placeholder 2"/>
          <p:cNvSpPr>
            <a:spLocks noGrp="1"/>
          </p:cNvSpPr>
          <p:nvPr>
            <p:ph idx="1"/>
          </p:nvPr>
        </p:nvSpPr>
        <p:spPr/>
        <p:txBody>
          <a:bodyPr/>
          <a:lstStyle/>
          <a:p>
            <a:pPr>
              <a:buNone/>
            </a:pPr>
            <a:r>
              <a:rPr lang="en-US" dirty="0" smtClean="0"/>
              <a:t>The process of birth is called </a:t>
            </a:r>
            <a:r>
              <a:rPr lang="en-US" dirty="0" smtClean="0">
                <a:solidFill>
                  <a:srgbClr val="FF0000"/>
                </a:solidFill>
              </a:rPr>
              <a:t>labor.  </a:t>
            </a:r>
            <a:r>
              <a:rPr lang="en-US" dirty="0" smtClean="0"/>
              <a:t>During labor muscular contractions of the uterus start, become more intense, last longer, and become more frequent.  The amniotic sac may rupture shortly before or after labor begins – “the water breaking.”  Bloody show which is the discharge of the mucous plug that sealed the cervix during pregnancy also may be experienced.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ildbirth.JPG"/>
          <p:cNvPicPr>
            <a:picLocks noGrp="1" noChangeAspect="1"/>
          </p:cNvPicPr>
          <p:nvPr>
            <p:ph idx="1"/>
          </p:nvPr>
        </p:nvPicPr>
        <p:blipFill>
          <a:blip r:embed="rId2" cstate="print"/>
          <a:stretch>
            <a:fillRect/>
          </a:stretch>
        </p:blipFill>
        <p:spPr>
          <a:xfrm>
            <a:off x="0" y="-1371600"/>
            <a:ext cx="9144000" cy="895320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sz="2200" b="1" dirty="0" smtClean="0"/>
              <a:t>Complications During Pregnancy &amp; Childbirth</a:t>
            </a:r>
            <a:r>
              <a:rPr lang="en-US" dirty="0" smtClean="0"/>
              <a:t/>
            </a:r>
            <a:br>
              <a:rPr lang="en-US" dirty="0" smtClean="0"/>
            </a:br>
            <a:endParaRPr lang="en-US" dirty="0"/>
          </a:p>
        </p:txBody>
      </p:sp>
      <p:sp>
        <p:nvSpPr>
          <p:cNvPr id="3" name="Content Placeholder 2"/>
          <p:cNvSpPr>
            <a:spLocks noGrp="1"/>
          </p:cNvSpPr>
          <p:nvPr>
            <p:ph idx="1"/>
          </p:nvPr>
        </p:nvSpPr>
        <p:spPr>
          <a:xfrm>
            <a:off x="533400" y="457200"/>
            <a:ext cx="8229600" cy="6096000"/>
          </a:xfrm>
        </p:spPr>
        <p:txBody>
          <a:bodyPr>
            <a:normAutofit fontScale="55000" lnSpcReduction="20000"/>
          </a:bodyPr>
          <a:lstStyle/>
          <a:p>
            <a:r>
              <a:rPr lang="en-US" dirty="0" smtClean="0">
                <a:solidFill>
                  <a:srgbClr val="FF0000"/>
                </a:solidFill>
              </a:rPr>
              <a:t>Ectopic Pregnancy </a:t>
            </a:r>
            <a:r>
              <a:rPr lang="en-US" dirty="0" smtClean="0"/>
              <a:t>– is a pregnancy that occurs outside of the uterus. The embryo becomes implanted in the Fallopian tube or another location in the abdomen. This can be caused by scarring from STD’s. Symptoms include cramping, severe abdominal pain, and spotting.  Surgery is often needed to remove the embryo.  An ectopic pregnancy can be fatal.</a:t>
            </a:r>
          </a:p>
          <a:p>
            <a:r>
              <a:rPr lang="en-US" dirty="0" smtClean="0">
                <a:solidFill>
                  <a:srgbClr val="FF0000"/>
                </a:solidFill>
              </a:rPr>
              <a:t>RH incompatibility</a:t>
            </a:r>
            <a:r>
              <a:rPr lang="en-US" dirty="0" smtClean="0"/>
              <a:t> – a mismatch between the blood of a pregnant female and the blood of the developing baby. The mother’s blood produces an antibody that attacks a substance in the developing baby’s blood.  May occur when mother’s blood is </a:t>
            </a:r>
            <a:r>
              <a:rPr lang="en-US" dirty="0" err="1" smtClean="0"/>
              <a:t>Rh</a:t>
            </a:r>
            <a:r>
              <a:rPr lang="en-US" dirty="0" smtClean="0"/>
              <a:t> negative and the developing baby’s is </a:t>
            </a:r>
            <a:r>
              <a:rPr lang="en-US" dirty="0" err="1" smtClean="0"/>
              <a:t>Rh</a:t>
            </a:r>
            <a:r>
              <a:rPr lang="en-US" dirty="0" smtClean="0"/>
              <a:t> positive.  Can be treated with an injection to the mother.</a:t>
            </a:r>
          </a:p>
          <a:p>
            <a:r>
              <a:rPr lang="en-US" dirty="0" smtClean="0">
                <a:solidFill>
                  <a:srgbClr val="FF0000"/>
                </a:solidFill>
              </a:rPr>
              <a:t>Toxemia of Pregnancy </a:t>
            </a:r>
            <a:r>
              <a:rPr lang="en-US" dirty="0" smtClean="0"/>
              <a:t>- a condition characterized by a rise in the pregnant female’s blood pressure, swelling, and leakage of protein into the urine.  Untreated toxemia can result in death of the female or the developing baby.</a:t>
            </a:r>
          </a:p>
          <a:p>
            <a:r>
              <a:rPr lang="en-US" dirty="0" smtClean="0">
                <a:solidFill>
                  <a:srgbClr val="FF0000"/>
                </a:solidFill>
              </a:rPr>
              <a:t>Miscarriage </a:t>
            </a:r>
            <a:r>
              <a:rPr lang="en-US" dirty="0" smtClean="0"/>
              <a:t>- the natural ending of a pregnancy before a baby has developed enough to survive on its own.  Happen most often during first trimester. They may be caused by a defect in the fetus or a medical condition of the fetus or pregnant female.  Signs of miscarriage include, cramping, severe pain, spotting, and bleeding.</a:t>
            </a:r>
          </a:p>
          <a:p>
            <a:r>
              <a:rPr lang="en-US" dirty="0" smtClean="0">
                <a:solidFill>
                  <a:srgbClr val="FF0000"/>
                </a:solidFill>
              </a:rPr>
              <a:t>Cesarean section </a:t>
            </a:r>
            <a:r>
              <a:rPr lang="en-US" dirty="0" smtClean="0"/>
              <a:t>- “ C” section – a surgical procedure in which a baby id removed from the mother by making an incision through the mother’s abdomen and uterus and removing the baby.  This may be performed if the baby is too large to pass through  the mother’s pelvis, is not positioned correctly, or the doctor determines that a vaginal delivery may be dangerous to the health of the mother or the baby.  Recovery from a Cesarean section is longer than recovery from a vaginal delivery.</a:t>
            </a:r>
          </a:p>
          <a:p>
            <a:r>
              <a:rPr lang="en-US" dirty="0" smtClean="0">
                <a:solidFill>
                  <a:srgbClr val="FF0000"/>
                </a:solidFill>
              </a:rPr>
              <a:t>Stillbirth </a:t>
            </a:r>
            <a:r>
              <a:rPr lang="en-US" dirty="0" smtClean="0"/>
              <a:t>– a fully developed baby that is born dead.  May be caused by a defect in the baby or a medical condition or the baby or pregnant female.</a:t>
            </a:r>
          </a:p>
          <a:p>
            <a:endParaRPr lang="en-US" dirty="0" smtClean="0">
              <a:solidFill>
                <a:srgbClr val="FF0000"/>
              </a:solidFill>
            </a:endParaRPr>
          </a:p>
          <a:p>
            <a:endParaRPr 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US" dirty="0" smtClean="0"/>
              <a:t>Lesson 21</a:t>
            </a:r>
            <a:br>
              <a:rPr lang="en-US" dirty="0" smtClean="0"/>
            </a:br>
            <a:r>
              <a:rPr lang="en-US" dirty="0" smtClean="0"/>
              <a:t/>
            </a:r>
            <a:br>
              <a:rPr lang="en-US" dirty="0" smtClean="0"/>
            </a:br>
            <a:r>
              <a:rPr lang="en-US" dirty="0" smtClean="0"/>
              <a:t>Vocabulary Practice</a:t>
            </a:r>
            <a:br>
              <a:rPr lang="en-US" dirty="0" smtClean="0"/>
            </a:br>
            <a:r>
              <a:rPr lang="en-US" dirty="0" smtClean="0"/>
              <a:t>&amp;</a:t>
            </a:r>
            <a:br>
              <a:rPr lang="en-US" dirty="0" smtClean="0"/>
            </a:br>
            <a:r>
              <a:rPr lang="en-US" dirty="0" smtClean="0"/>
              <a:t>Lesson 21 Quiz</a:t>
            </a:r>
            <a:br>
              <a:rPr lang="en-US" dirty="0" smtClean="0"/>
            </a:br>
            <a:r>
              <a:rPr lang="en-US" dirty="0" smtClean="0"/>
              <a:t>(graded as an assignment not a quiz)</a:t>
            </a:r>
            <a:br>
              <a:rPr lang="en-US"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into Life Video</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  </a:t>
            </a:r>
            <a:endParaRPr lang="en-US" dirty="0"/>
          </a:p>
        </p:txBody>
      </p:sp>
      <p:pic>
        <p:nvPicPr>
          <p:cNvPr id="2050" name="Picture 2" descr="C:\Users\Toshiba\AppData\Local\Microsoft\Windows\Temporary Internet Files\Content.IE5\HGGCV664\MC900156969[1].wmf"/>
          <p:cNvPicPr>
            <a:picLocks noChangeAspect="1" noChangeArrowheads="1"/>
          </p:cNvPicPr>
          <p:nvPr/>
        </p:nvPicPr>
        <p:blipFill>
          <a:blip r:embed="rId2" cstate="print"/>
          <a:srcRect/>
          <a:stretch>
            <a:fillRect/>
          </a:stretch>
        </p:blipFill>
        <p:spPr bwMode="auto">
          <a:xfrm>
            <a:off x="1066800" y="1676400"/>
            <a:ext cx="3025097" cy="2693518"/>
          </a:xfrm>
          <a:prstGeom prst="rect">
            <a:avLst/>
          </a:prstGeom>
          <a:noFill/>
        </p:spPr>
      </p:pic>
      <p:pic>
        <p:nvPicPr>
          <p:cNvPr id="2051" name="Picture 3" descr="C:\Users\Toshiba\AppData\Local\Microsoft\Windows\Temporary Internet Files\Content.IE5\2499FTZE\MC900285674[1].wmf"/>
          <p:cNvPicPr>
            <a:picLocks noChangeAspect="1" noChangeArrowheads="1"/>
          </p:cNvPicPr>
          <p:nvPr/>
        </p:nvPicPr>
        <p:blipFill>
          <a:blip r:embed="rId3" cstate="print"/>
          <a:srcRect/>
          <a:stretch>
            <a:fillRect/>
          </a:stretch>
        </p:blipFill>
        <p:spPr bwMode="auto">
          <a:xfrm>
            <a:off x="5486400" y="1676400"/>
            <a:ext cx="2394421" cy="3048000"/>
          </a:xfrm>
          <a:prstGeom prst="rect">
            <a:avLst/>
          </a:prstGeom>
          <a:noFill/>
        </p:spPr>
      </p:pic>
      <p:sp>
        <p:nvSpPr>
          <p:cNvPr id="5" name="TextBox 4"/>
          <p:cNvSpPr txBox="1"/>
          <p:nvPr/>
        </p:nvSpPr>
        <p:spPr>
          <a:xfrm>
            <a:off x="2133600" y="5181600"/>
            <a:ext cx="4876800" cy="646331"/>
          </a:xfrm>
          <a:prstGeom prst="rect">
            <a:avLst/>
          </a:prstGeom>
          <a:noFill/>
        </p:spPr>
        <p:txBody>
          <a:bodyPr wrap="square" rtlCol="0">
            <a:spAutoFit/>
          </a:bodyPr>
          <a:lstStyle/>
          <a:p>
            <a:pPr algn="ctr"/>
            <a:r>
              <a:rPr lang="en-US" sz="3600" dirty="0" smtClean="0"/>
              <a:t>You’re a parent now.</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Sex Characteristics</a:t>
            </a:r>
            <a:endParaRPr lang="en-US" dirty="0"/>
          </a:p>
        </p:txBody>
      </p:sp>
      <p:sp>
        <p:nvSpPr>
          <p:cNvPr id="3" name="Content Placeholder 2"/>
          <p:cNvSpPr>
            <a:spLocks noGrp="1"/>
          </p:cNvSpPr>
          <p:nvPr>
            <p:ph sz="half" idx="1"/>
          </p:nvPr>
        </p:nvSpPr>
        <p:spPr/>
        <p:txBody>
          <a:bodyPr>
            <a:normAutofit fontScale="85000" lnSpcReduction="10000"/>
          </a:bodyPr>
          <a:lstStyle/>
          <a:p>
            <a:pPr>
              <a:buNone/>
            </a:pPr>
            <a:r>
              <a:rPr lang="en-US" dirty="0" smtClean="0"/>
              <a:t>                  Female</a:t>
            </a:r>
          </a:p>
          <a:p>
            <a:r>
              <a:rPr lang="en-US" dirty="0" smtClean="0"/>
              <a:t>Increase in height</a:t>
            </a:r>
          </a:p>
          <a:p>
            <a:r>
              <a:rPr lang="en-US" dirty="0" smtClean="0"/>
              <a:t>Widening of the hips</a:t>
            </a:r>
          </a:p>
          <a:p>
            <a:r>
              <a:rPr lang="en-US" dirty="0" smtClean="0"/>
              <a:t>Softer &amp; smoother skin</a:t>
            </a:r>
          </a:p>
          <a:p>
            <a:r>
              <a:rPr lang="en-US" dirty="0" smtClean="0"/>
              <a:t>Growth of pubic &amp; underarm hair</a:t>
            </a:r>
          </a:p>
          <a:p>
            <a:r>
              <a:rPr lang="en-US" dirty="0" smtClean="0"/>
              <a:t>Increase in breast size</a:t>
            </a:r>
          </a:p>
          <a:p>
            <a:r>
              <a:rPr lang="en-US" dirty="0" smtClean="0"/>
              <a:t>Enlargement of external genitalia</a:t>
            </a:r>
          </a:p>
          <a:p>
            <a:r>
              <a:rPr lang="en-US" dirty="0" smtClean="0"/>
              <a:t>Formation of mature ova</a:t>
            </a:r>
          </a:p>
          <a:p>
            <a:r>
              <a:rPr lang="en-US" dirty="0" smtClean="0"/>
              <a:t>Beginning of menstruation</a:t>
            </a:r>
            <a:endParaRPr lang="en-US" dirty="0"/>
          </a:p>
          <a:p>
            <a:pPr>
              <a:buNone/>
            </a:pPr>
            <a:endParaRPr lang="en-US" dirty="0"/>
          </a:p>
        </p:txBody>
      </p:sp>
      <p:sp>
        <p:nvSpPr>
          <p:cNvPr id="4" name="Content Placeholder 3"/>
          <p:cNvSpPr>
            <a:spLocks noGrp="1"/>
          </p:cNvSpPr>
          <p:nvPr>
            <p:ph sz="half" idx="2"/>
          </p:nvPr>
        </p:nvSpPr>
        <p:spPr/>
        <p:txBody>
          <a:bodyPr>
            <a:normAutofit fontScale="85000" lnSpcReduction="10000"/>
          </a:bodyPr>
          <a:lstStyle/>
          <a:p>
            <a:pPr>
              <a:buNone/>
            </a:pPr>
            <a:r>
              <a:rPr lang="en-US" dirty="0"/>
              <a:t> </a:t>
            </a:r>
            <a:r>
              <a:rPr lang="en-US" dirty="0" smtClean="0"/>
              <a:t>                     Male </a:t>
            </a:r>
          </a:p>
          <a:p>
            <a:r>
              <a:rPr lang="en-US" dirty="0" smtClean="0"/>
              <a:t>Increase in height</a:t>
            </a:r>
          </a:p>
          <a:p>
            <a:r>
              <a:rPr lang="en-US" dirty="0" smtClean="0"/>
              <a:t>Longer and heavier bones</a:t>
            </a:r>
          </a:p>
          <a:p>
            <a:r>
              <a:rPr lang="en-US" dirty="0" smtClean="0"/>
              <a:t>Broader shoulders</a:t>
            </a:r>
          </a:p>
          <a:p>
            <a:r>
              <a:rPr lang="en-US" dirty="0" smtClean="0"/>
              <a:t>Thicker and tougher skin</a:t>
            </a:r>
          </a:p>
          <a:p>
            <a:r>
              <a:rPr lang="en-US" dirty="0" smtClean="0"/>
              <a:t>Deepening voice</a:t>
            </a:r>
          </a:p>
          <a:p>
            <a:r>
              <a:rPr lang="en-US" dirty="0" smtClean="0"/>
              <a:t>Growth of facial, pubic, and body hair</a:t>
            </a:r>
          </a:p>
          <a:p>
            <a:r>
              <a:rPr lang="en-US" dirty="0" smtClean="0"/>
              <a:t>Enlargement of penis, scrotum, and testes</a:t>
            </a:r>
          </a:p>
          <a:p>
            <a:r>
              <a:rPr lang="en-US" dirty="0" smtClean="0"/>
              <a:t>Formation of sperm</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shiba\AppData\Local\Microsoft\Windows\Temporary Internet Files\Content.IE5\UM4E04M7\MC900434804[1].png"/>
          <p:cNvPicPr>
            <a:picLocks noChangeAspect="1" noChangeArrowheads="1"/>
          </p:cNvPicPr>
          <p:nvPr/>
        </p:nvPicPr>
        <p:blipFill>
          <a:blip r:embed="rId2" cstate="print"/>
          <a:srcRect/>
          <a:stretch>
            <a:fillRect/>
          </a:stretch>
        </p:blipFill>
        <p:spPr bwMode="auto">
          <a:xfrm>
            <a:off x="6781800" y="0"/>
            <a:ext cx="1981200" cy="1981200"/>
          </a:xfrm>
          <a:prstGeom prst="rect">
            <a:avLst/>
          </a:prstGeom>
          <a:noFill/>
        </p:spPr>
      </p:pic>
      <p:sp>
        <p:nvSpPr>
          <p:cNvPr id="2" name="Title 1"/>
          <p:cNvSpPr>
            <a:spLocks noGrp="1"/>
          </p:cNvSpPr>
          <p:nvPr>
            <p:ph type="title"/>
          </p:nvPr>
        </p:nvSpPr>
        <p:spPr>
          <a:xfrm>
            <a:off x="228600" y="-381000"/>
            <a:ext cx="8229600" cy="1143000"/>
          </a:xfrm>
        </p:spPr>
        <p:txBody>
          <a:bodyPr>
            <a:normAutofit/>
          </a:bodyPr>
          <a:lstStyle/>
          <a:p>
            <a:pPr algn="l"/>
            <a:r>
              <a:rPr lang="en-US" sz="2800" dirty="0" smtClean="0"/>
              <a:t>What to Know About the Menstrual Cycle</a:t>
            </a:r>
            <a:endParaRPr lang="en-US" sz="2800" dirty="0"/>
          </a:p>
        </p:txBody>
      </p:sp>
      <p:sp>
        <p:nvSpPr>
          <p:cNvPr id="3" name="Content Placeholder 2"/>
          <p:cNvSpPr>
            <a:spLocks noGrp="1"/>
          </p:cNvSpPr>
          <p:nvPr>
            <p:ph idx="1"/>
          </p:nvPr>
        </p:nvSpPr>
        <p:spPr>
          <a:xfrm>
            <a:off x="381000" y="762000"/>
            <a:ext cx="8229600" cy="5486400"/>
          </a:xfrm>
        </p:spPr>
        <p:txBody>
          <a:bodyPr>
            <a:noAutofit/>
          </a:bodyPr>
          <a:lstStyle/>
          <a:p>
            <a:pPr>
              <a:buNone/>
            </a:pPr>
            <a:r>
              <a:rPr lang="en-US" sz="1800" b="1" dirty="0" smtClean="0"/>
              <a:t>The menstrual cycle or “period” usually occurs over 28 days.</a:t>
            </a:r>
          </a:p>
          <a:p>
            <a:pPr>
              <a:buNone/>
            </a:pPr>
            <a:endParaRPr lang="en-US" sz="1800" b="1" dirty="0" smtClean="0"/>
          </a:p>
          <a:p>
            <a:pPr>
              <a:buNone/>
            </a:pPr>
            <a:r>
              <a:rPr lang="en-US" sz="1800" b="1" dirty="0" smtClean="0"/>
              <a:t>Days 1-5 </a:t>
            </a:r>
          </a:p>
          <a:p>
            <a:pPr>
              <a:buNone/>
            </a:pPr>
            <a:r>
              <a:rPr lang="en-US" sz="1800" b="1" dirty="0" smtClean="0"/>
              <a:t>Menstruation occurs. At the same time, a new ovum is maturing in the ovary.</a:t>
            </a:r>
          </a:p>
          <a:p>
            <a:pPr>
              <a:buNone/>
            </a:pPr>
            <a:r>
              <a:rPr lang="en-US" sz="1800" b="1" dirty="0" smtClean="0"/>
              <a:t>Days 6-12 </a:t>
            </a:r>
          </a:p>
          <a:p>
            <a:pPr>
              <a:buNone/>
            </a:pPr>
            <a:r>
              <a:rPr lang="en-US" sz="1800" b="1" dirty="0" smtClean="0"/>
              <a:t>The uterine lining begins to thicken.  The uterus prepares for ovulation and the possibility that an ovum will be fertilized.</a:t>
            </a:r>
          </a:p>
          <a:p>
            <a:pPr>
              <a:buNone/>
            </a:pPr>
            <a:r>
              <a:rPr lang="en-US" sz="1800" b="1" dirty="0" smtClean="0"/>
              <a:t>Days 13-14 </a:t>
            </a:r>
          </a:p>
          <a:p>
            <a:pPr>
              <a:buNone/>
            </a:pPr>
            <a:r>
              <a:rPr lang="en-US" sz="1800" b="1" dirty="0" smtClean="0"/>
              <a:t>Ovulation occurs. A follicle in an ovary bursts and an ovum is released into one of the Fallopian tubes.</a:t>
            </a:r>
          </a:p>
          <a:p>
            <a:pPr>
              <a:buNone/>
            </a:pPr>
            <a:r>
              <a:rPr lang="en-US" sz="1800" b="1" dirty="0" smtClean="0"/>
              <a:t>Days 15-20 </a:t>
            </a:r>
          </a:p>
          <a:p>
            <a:pPr>
              <a:buNone/>
            </a:pPr>
            <a:r>
              <a:rPr lang="en-US" sz="1800" b="1" dirty="0" smtClean="0"/>
              <a:t>The corpus luteum secretes hormones to support a pregnancy.  The </a:t>
            </a:r>
            <a:r>
              <a:rPr lang="en-US" sz="1800" b="1" dirty="0" smtClean="0">
                <a:solidFill>
                  <a:srgbClr val="FF0000"/>
                </a:solidFill>
              </a:rPr>
              <a:t>corpus luteum </a:t>
            </a:r>
            <a:r>
              <a:rPr lang="en-US" sz="1800" b="1" dirty="0" smtClean="0"/>
              <a:t>is a temporary gland that secretes progesterone.  It is formed when the remains of the burst follicle close.  </a:t>
            </a:r>
            <a:r>
              <a:rPr lang="en-US" sz="1800" b="1" dirty="0" smtClean="0">
                <a:solidFill>
                  <a:srgbClr val="FF0000"/>
                </a:solidFill>
              </a:rPr>
              <a:t>Progesterone</a:t>
            </a:r>
            <a:r>
              <a:rPr lang="en-US" sz="1800" b="1" dirty="0" smtClean="0"/>
              <a:t> is a hormone that changes the lining of the uterus in preparation to support a fertilized ovum.</a:t>
            </a:r>
          </a:p>
          <a:p>
            <a:pPr>
              <a:buNone/>
            </a:pPr>
            <a:r>
              <a:rPr lang="en-US" sz="1800" b="1" dirty="0" smtClean="0"/>
              <a:t>Days 21-28</a:t>
            </a:r>
          </a:p>
          <a:p>
            <a:pPr>
              <a:buNone/>
            </a:pPr>
            <a:r>
              <a:rPr lang="en-US" sz="1800" b="1" dirty="0" smtClean="0"/>
              <a:t> The corpus luteum disintegrates if an ovum is not fertilized.  Progesterone is no longer secreted.  The cells in the lining of the uterus die without progesterone.  The unfertilized ovum disintegrates.  The menstrual cycle begins again with menstruation.</a:t>
            </a:r>
            <a:endParaRPr lang="en-US" sz="1800" b="1" dirty="0"/>
          </a:p>
        </p:txBody>
      </p:sp>
      <p:sp>
        <p:nvSpPr>
          <p:cNvPr id="5" name="TextBox 4"/>
          <p:cNvSpPr txBox="1"/>
          <p:nvPr/>
        </p:nvSpPr>
        <p:spPr>
          <a:xfrm>
            <a:off x="7391400" y="685800"/>
            <a:ext cx="914400" cy="769441"/>
          </a:xfrm>
          <a:prstGeom prst="rect">
            <a:avLst/>
          </a:prstGeom>
          <a:noFill/>
        </p:spPr>
        <p:txBody>
          <a:bodyPr wrap="square" rtlCol="0">
            <a:spAutoFit/>
          </a:bodyPr>
          <a:lstStyle/>
          <a:p>
            <a:r>
              <a:rPr lang="en-US" sz="4400" b="1" dirty="0" smtClean="0"/>
              <a:t>28</a:t>
            </a:r>
            <a:endParaRPr lang="en-US" sz="4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t>Female Reproductive System</a:t>
            </a:r>
            <a:endParaRPr lang="en-US" sz="3200" dirty="0"/>
          </a:p>
        </p:txBody>
      </p:sp>
      <p:sp>
        <p:nvSpPr>
          <p:cNvPr id="3" name="Content Placeholder 2"/>
          <p:cNvSpPr>
            <a:spLocks noGrp="1"/>
          </p:cNvSpPr>
          <p:nvPr>
            <p:ph sz="half" idx="1"/>
          </p:nvPr>
        </p:nvSpPr>
        <p:spPr>
          <a:xfrm>
            <a:off x="304800" y="990600"/>
            <a:ext cx="4267200" cy="6096000"/>
          </a:xfrm>
        </p:spPr>
        <p:txBody>
          <a:bodyPr>
            <a:normAutofit fontScale="55000" lnSpcReduction="20000"/>
          </a:bodyPr>
          <a:lstStyle/>
          <a:p>
            <a:pPr algn="ctr">
              <a:buNone/>
            </a:pPr>
            <a:r>
              <a:rPr lang="en-US" sz="2400" dirty="0" smtClean="0"/>
              <a:t>External Reproductive Organs</a:t>
            </a:r>
          </a:p>
          <a:p>
            <a:pPr algn="ctr">
              <a:buNone/>
            </a:pPr>
            <a:endParaRPr lang="en-US" sz="2400" dirty="0" smtClean="0"/>
          </a:p>
          <a:p>
            <a:r>
              <a:rPr lang="en-US" sz="2400" dirty="0" smtClean="0"/>
              <a:t>Called the vulva</a:t>
            </a:r>
          </a:p>
          <a:p>
            <a:r>
              <a:rPr lang="en-US" sz="2400" dirty="0" smtClean="0"/>
              <a:t>Vulva consists of the </a:t>
            </a:r>
            <a:r>
              <a:rPr lang="en-US" sz="2400" dirty="0" err="1" smtClean="0"/>
              <a:t>mons</a:t>
            </a:r>
            <a:r>
              <a:rPr lang="en-US" sz="2400" dirty="0" smtClean="0"/>
              <a:t> </a:t>
            </a:r>
            <a:r>
              <a:rPr lang="en-US" sz="2400" dirty="0" err="1" smtClean="0"/>
              <a:t>veneris</a:t>
            </a:r>
            <a:r>
              <a:rPr lang="en-US" sz="2400" dirty="0" smtClean="0"/>
              <a:t>, labia </a:t>
            </a:r>
            <a:r>
              <a:rPr lang="en-US" sz="2400" dirty="0" err="1" smtClean="0"/>
              <a:t>majora</a:t>
            </a:r>
            <a:r>
              <a:rPr lang="en-US" sz="2400" dirty="0" smtClean="0"/>
              <a:t>, labia </a:t>
            </a:r>
            <a:r>
              <a:rPr lang="en-US" sz="2400" dirty="0" err="1" smtClean="0"/>
              <a:t>minora</a:t>
            </a:r>
            <a:r>
              <a:rPr lang="en-US" sz="2400" dirty="0" smtClean="0"/>
              <a:t>, clitoris, and hymen</a:t>
            </a:r>
          </a:p>
          <a:p>
            <a:pPr>
              <a:buNone/>
            </a:pPr>
            <a:r>
              <a:rPr lang="en-US" sz="2400" dirty="0" smtClean="0">
                <a:solidFill>
                  <a:srgbClr val="FF0000"/>
                </a:solidFill>
              </a:rPr>
              <a:t>Mons </a:t>
            </a:r>
            <a:r>
              <a:rPr lang="en-US" sz="2400" dirty="0" err="1" smtClean="0">
                <a:solidFill>
                  <a:srgbClr val="FF0000"/>
                </a:solidFill>
              </a:rPr>
              <a:t>veneris</a:t>
            </a:r>
            <a:r>
              <a:rPr lang="en-US" sz="2400" dirty="0" smtClean="0">
                <a:solidFill>
                  <a:srgbClr val="FF0000"/>
                </a:solidFill>
              </a:rPr>
              <a:t> </a:t>
            </a:r>
            <a:r>
              <a:rPr lang="en-US" sz="2400" dirty="0" smtClean="0"/>
              <a:t>is the fatty tissue that covers the front of the pubic bone and serves as a protective cushion for the internal reproductive organs</a:t>
            </a:r>
          </a:p>
          <a:p>
            <a:pPr>
              <a:buNone/>
            </a:pPr>
            <a:r>
              <a:rPr lang="en-US" sz="2400" dirty="0" smtClean="0">
                <a:solidFill>
                  <a:srgbClr val="FF0000"/>
                </a:solidFill>
              </a:rPr>
              <a:t>Labia </a:t>
            </a:r>
            <a:r>
              <a:rPr lang="en-US" sz="2400" dirty="0" err="1" smtClean="0">
                <a:solidFill>
                  <a:srgbClr val="FF0000"/>
                </a:solidFill>
              </a:rPr>
              <a:t>majora</a:t>
            </a:r>
            <a:r>
              <a:rPr lang="en-US" sz="2400" dirty="0" smtClean="0">
                <a:solidFill>
                  <a:srgbClr val="FF0000"/>
                </a:solidFill>
              </a:rPr>
              <a:t> </a:t>
            </a:r>
            <a:r>
              <a:rPr lang="en-US" sz="2400" dirty="0" smtClean="0"/>
              <a:t>are the heavy folds of skin that surround the opening of the vagina</a:t>
            </a:r>
          </a:p>
          <a:p>
            <a:pPr>
              <a:buNone/>
            </a:pPr>
            <a:r>
              <a:rPr lang="en-US" sz="2400" dirty="0" smtClean="0">
                <a:solidFill>
                  <a:srgbClr val="FF0000"/>
                </a:solidFill>
              </a:rPr>
              <a:t>Labia </a:t>
            </a:r>
            <a:r>
              <a:rPr lang="en-US" sz="2400" dirty="0" err="1" smtClean="0">
                <a:solidFill>
                  <a:srgbClr val="FF0000"/>
                </a:solidFill>
              </a:rPr>
              <a:t>minora</a:t>
            </a:r>
            <a:r>
              <a:rPr lang="en-US" sz="2400" dirty="0" smtClean="0">
                <a:solidFill>
                  <a:srgbClr val="FF0000"/>
                </a:solidFill>
              </a:rPr>
              <a:t> </a:t>
            </a:r>
            <a:r>
              <a:rPr lang="en-US" sz="2400" dirty="0" smtClean="0"/>
              <a:t>are two smaller folds of skin located within the labia </a:t>
            </a:r>
            <a:r>
              <a:rPr lang="en-US" sz="2400" dirty="0" err="1" smtClean="0"/>
              <a:t>majora</a:t>
            </a:r>
            <a:r>
              <a:rPr lang="en-US" sz="2400" dirty="0" smtClean="0"/>
              <a:t>. The clitoris and the openings of the urethra and the vagina are located within the labia </a:t>
            </a:r>
            <a:r>
              <a:rPr lang="en-US" sz="2400" dirty="0" err="1" smtClean="0"/>
              <a:t>minora</a:t>
            </a:r>
            <a:r>
              <a:rPr lang="en-US" sz="2400" dirty="0" smtClean="0"/>
              <a:t>.</a:t>
            </a:r>
          </a:p>
          <a:p>
            <a:pPr>
              <a:buNone/>
            </a:pPr>
            <a:r>
              <a:rPr lang="en-US" sz="2400" dirty="0" smtClean="0">
                <a:solidFill>
                  <a:srgbClr val="FF0000"/>
                </a:solidFill>
              </a:rPr>
              <a:t>Clitoris </a:t>
            </a:r>
            <a:r>
              <a:rPr lang="en-US" sz="2400" dirty="0" smtClean="0"/>
              <a:t>is a small structure located above the opening of the urethra.</a:t>
            </a:r>
          </a:p>
          <a:p>
            <a:pPr>
              <a:buNone/>
            </a:pPr>
            <a:r>
              <a:rPr lang="en-US" sz="2400" dirty="0" smtClean="0">
                <a:solidFill>
                  <a:srgbClr val="FF0000"/>
                </a:solidFill>
              </a:rPr>
              <a:t>Hymen </a:t>
            </a:r>
            <a:r>
              <a:rPr lang="en-US" sz="2400" dirty="0" smtClean="0"/>
              <a:t>is a thin membrane that has small openings in it and stretches across the opening of the vagina</a:t>
            </a:r>
          </a:p>
          <a:p>
            <a:pPr>
              <a:buNone/>
            </a:pPr>
            <a:r>
              <a:rPr lang="en-US" sz="2400" dirty="0" smtClean="0"/>
              <a:t> </a:t>
            </a:r>
            <a:endParaRPr lang="en-US" sz="2400" dirty="0" smtClean="0">
              <a:solidFill>
                <a:srgbClr val="FF0000"/>
              </a:solidFill>
            </a:endParaRPr>
          </a:p>
          <a:p>
            <a:pPr>
              <a:buNone/>
            </a:pPr>
            <a:endParaRPr lang="en-US" sz="2400" dirty="0">
              <a:solidFill>
                <a:srgbClr val="FF0000"/>
              </a:solidFill>
            </a:endParaRPr>
          </a:p>
        </p:txBody>
      </p:sp>
      <p:sp>
        <p:nvSpPr>
          <p:cNvPr id="4" name="Content Placeholder 3"/>
          <p:cNvSpPr>
            <a:spLocks noGrp="1"/>
          </p:cNvSpPr>
          <p:nvPr>
            <p:ph sz="half" idx="2"/>
          </p:nvPr>
        </p:nvSpPr>
        <p:spPr>
          <a:xfrm>
            <a:off x="4648200" y="990600"/>
            <a:ext cx="4038600" cy="4525963"/>
          </a:xfrm>
        </p:spPr>
        <p:txBody>
          <a:bodyPr>
            <a:normAutofit fontScale="55000" lnSpcReduction="20000"/>
          </a:bodyPr>
          <a:lstStyle/>
          <a:p>
            <a:pPr algn="ctr">
              <a:buNone/>
            </a:pPr>
            <a:r>
              <a:rPr lang="en-US" sz="2400" dirty="0" smtClean="0"/>
              <a:t>Internal Reproductive Organs</a:t>
            </a:r>
          </a:p>
          <a:p>
            <a:pPr algn="ctr">
              <a:buNone/>
            </a:pPr>
            <a:endParaRPr lang="en-US" sz="2400" dirty="0" smtClean="0"/>
          </a:p>
          <a:p>
            <a:r>
              <a:rPr lang="en-US" sz="2400" dirty="0" smtClean="0"/>
              <a:t>Consists of the ovaries, Fallopian tubes, uterus, and vagina</a:t>
            </a:r>
          </a:p>
          <a:p>
            <a:pPr>
              <a:buNone/>
            </a:pPr>
            <a:r>
              <a:rPr lang="en-US" sz="2400" dirty="0" smtClean="0">
                <a:solidFill>
                  <a:srgbClr val="FF0000"/>
                </a:solidFill>
              </a:rPr>
              <a:t>Ovaries </a:t>
            </a:r>
            <a:r>
              <a:rPr lang="en-US" sz="2400" dirty="0" smtClean="0"/>
              <a:t>are female reproductive glands that produce ova and estrogen.  They are situated in the lower abdomen.  Females are born with between 200,000 to 400,000 immature ova.  About 375 of these will mature and be released in a female’s lifetime.</a:t>
            </a:r>
          </a:p>
          <a:p>
            <a:pPr>
              <a:buNone/>
            </a:pPr>
            <a:r>
              <a:rPr lang="en-US" sz="2400" dirty="0" smtClean="0">
                <a:solidFill>
                  <a:srgbClr val="FF0000"/>
                </a:solidFill>
              </a:rPr>
              <a:t>Ovulation </a:t>
            </a:r>
            <a:r>
              <a:rPr lang="en-US" sz="2400" dirty="0" smtClean="0"/>
              <a:t>is the release of a mature ovum from one of the two ovaries.</a:t>
            </a:r>
          </a:p>
          <a:p>
            <a:pPr>
              <a:buNone/>
            </a:pPr>
            <a:r>
              <a:rPr lang="en-US" sz="2400" dirty="0" smtClean="0">
                <a:solidFill>
                  <a:srgbClr val="FF0000"/>
                </a:solidFill>
              </a:rPr>
              <a:t>Fallopian tube </a:t>
            </a:r>
            <a:r>
              <a:rPr lang="en-US" sz="2400" dirty="0" smtClean="0"/>
              <a:t>is a tube through which an ovum moves from an ovary to the uterus.  A female has two Fallopian tubes that are about 4 inches long.  Each tube is close to the ovary and the end is shaped like a funnel.</a:t>
            </a:r>
          </a:p>
          <a:p>
            <a:pPr>
              <a:buNone/>
            </a:pPr>
            <a:r>
              <a:rPr lang="en-US" sz="2400" dirty="0" smtClean="0">
                <a:solidFill>
                  <a:srgbClr val="FF0000"/>
                </a:solidFill>
              </a:rPr>
              <a:t>Uterus </a:t>
            </a:r>
            <a:r>
              <a:rPr lang="en-US" sz="2400" dirty="0" smtClean="0"/>
              <a:t>is a muscular organ that receives and supports the fertilized ovum during pregnancy  and contracts during childbirth to help with delivery.</a:t>
            </a:r>
          </a:p>
          <a:p>
            <a:pPr>
              <a:buNone/>
            </a:pPr>
            <a:r>
              <a:rPr lang="en-US" sz="2400" dirty="0" smtClean="0">
                <a:solidFill>
                  <a:srgbClr val="FF0000"/>
                </a:solidFill>
              </a:rPr>
              <a:t>Cervix </a:t>
            </a:r>
            <a:r>
              <a:rPr lang="en-US" sz="2400" dirty="0" smtClean="0"/>
              <a:t>is the lowest part of the uterus that connects to the vagina.</a:t>
            </a:r>
          </a:p>
          <a:p>
            <a:pPr>
              <a:buNone/>
            </a:pPr>
            <a:r>
              <a:rPr lang="en-US" sz="2400" dirty="0" smtClean="0">
                <a:solidFill>
                  <a:srgbClr val="FF0000"/>
                </a:solidFill>
              </a:rPr>
              <a:t>Vagina </a:t>
            </a:r>
            <a:r>
              <a:rPr lang="en-US" sz="2400" dirty="0" smtClean="0"/>
              <a:t>is a muscular tube that connects the uterus to the outside of the body.  The vagina is the female organ for sexual intercourse, the birth canal, and the passageway for the menstrual flow.</a:t>
            </a:r>
            <a:endParaRPr lang="en-US" sz="2400" dirty="0">
              <a:solidFill>
                <a:srgbClr val="FF0000"/>
              </a:solidFill>
            </a:endParaRPr>
          </a:p>
        </p:txBody>
      </p:sp>
      <p:pic>
        <p:nvPicPr>
          <p:cNvPr id="2050" name="Picture 2" descr="C:\Users\Toshiba\AppData\Local\Microsoft\Windows\Temporary Internet Files\Content.IE5\HGGCV664\MC900304593[1].wmf"/>
          <p:cNvPicPr>
            <a:picLocks noChangeAspect="1" noChangeArrowheads="1"/>
          </p:cNvPicPr>
          <p:nvPr/>
        </p:nvPicPr>
        <p:blipFill>
          <a:blip r:embed="rId2" cstate="print"/>
          <a:srcRect/>
          <a:stretch>
            <a:fillRect/>
          </a:stretch>
        </p:blipFill>
        <p:spPr bwMode="auto">
          <a:xfrm>
            <a:off x="1143000" y="4343400"/>
            <a:ext cx="2368070" cy="2362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400" dirty="0" smtClean="0"/>
              <a:t>Other Important Things to Know</a:t>
            </a:r>
            <a:endParaRPr lang="en-US" sz="2400" dirty="0"/>
          </a:p>
        </p:txBody>
      </p:sp>
      <p:sp>
        <p:nvSpPr>
          <p:cNvPr id="3" name="Content Placeholder 2"/>
          <p:cNvSpPr>
            <a:spLocks noGrp="1"/>
          </p:cNvSpPr>
          <p:nvPr>
            <p:ph idx="1"/>
          </p:nvPr>
        </p:nvSpPr>
        <p:spPr>
          <a:xfrm>
            <a:off x="457200" y="914400"/>
            <a:ext cx="8229600" cy="5943600"/>
          </a:xfrm>
        </p:spPr>
        <p:txBody>
          <a:bodyPr>
            <a:normAutofit fontScale="55000" lnSpcReduction="20000"/>
          </a:bodyPr>
          <a:lstStyle/>
          <a:p>
            <a:r>
              <a:rPr lang="en-US" dirty="0" smtClean="0"/>
              <a:t>TSS or toxic shock syndrome is a severe illness that results when vaginal bacteria secrete a toxin, </a:t>
            </a:r>
            <a:r>
              <a:rPr lang="en-US" i="1" dirty="0" smtClean="0"/>
              <a:t>Staphylococcus</a:t>
            </a:r>
            <a:r>
              <a:rPr lang="en-US" dirty="0" smtClean="0"/>
              <a:t>, that gets into the bloodstream. Most cases occur in women who are using tampons.  Early flu-like symptoms such as high fever, vomiting, diarrhea, dizziness, fainting, and a rash can be signs of TSS.  Blood pressure may drop suddenly and complications may include kidney and heart failure and difficulty breathing.  Tampons should be changed often and pads used at night.</a:t>
            </a:r>
          </a:p>
          <a:p>
            <a:r>
              <a:rPr lang="en-US" dirty="0" smtClean="0"/>
              <a:t>Amenorrhea is the absence of menstruation. Some females do not begin menstruation at puberty.  This type of amenorrhea may be caused by underdeveloped  reproductive organs, poor general health, and/or emotional stress.  Some females miss additional menstrual cycles after their first menstrual cycle.  This type of amenorrhea is often caused by pregnancy, a reduction in red blood cell levels resulting from stress, overtraining, eating disorders, drastic weight loss, or anemia.  </a:t>
            </a:r>
          </a:p>
          <a:p>
            <a:r>
              <a:rPr lang="en-US" dirty="0" smtClean="0"/>
              <a:t>PMS or premenstrual syndrome is a combination of physical and emotional symptoms that affect a female one week to ten days prior to menstruation. Symptoms may include weight gain, mild to severe cramps, bloating, swollen breasts, headache, backache, constipation, mood swings, cravings, anxiety, and depression.  To help alleviate these symptoms a female should avoid caffeine and salt and exercise.  Medications can be prescribed to lessen the symptoms of PMS.</a:t>
            </a:r>
          </a:p>
          <a:p>
            <a:r>
              <a:rPr lang="en-US" dirty="0" smtClean="0"/>
              <a:t>Pelvic examination is an examination of the internal female reproductive organs.</a:t>
            </a:r>
          </a:p>
          <a:p>
            <a:r>
              <a:rPr lang="en-US" dirty="0" smtClean="0"/>
              <a:t>Pap smear is a screening test in which cells are scraped from the cervix and examined to detect cervical cancer. This is usually done during a pelvic exam.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dirty="0" smtClean="0"/>
              <a:t>Male Reproductive System</a:t>
            </a:r>
            <a:endParaRPr lang="en-US" sz="2800" dirty="0"/>
          </a:p>
        </p:txBody>
      </p:sp>
      <p:sp>
        <p:nvSpPr>
          <p:cNvPr id="3" name="Text Placeholder 2"/>
          <p:cNvSpPr>
            <a:spLocks noGrp="1"/>
          </p:cNvSpPr>
          <p:nvPr>
            <p:ph type="body" idx="1"/>
          </p:nvPr>
        </p:nvSpPr>
        <p:spPr>
          <a:xfrm>
            <a:off x="381000" y="685800"/>
            <a:ext cx="4040188" cy="639762"/>
          </a:xfrm>
        </p:spPr>
        <p:txBody>
          <a:bodyPr/>
          <a:lstStyle/>
          <a:p>
            <a:r>
              <a:rPr lang="en-US" dirty="0" smtClean="0"/>
              <a:t>External Reproductive Organs </a:t>
            </a:r>
            <a:endParaRPr lang="en-US" dirty="0"/>
          </a:p>
        </p:txBody>
      </p:sp>
      <p:sp>
        <p:nvSpPr>
          <p:cNvPr id="4" name="Content Placeholder 3"/>
          <p:cNvSpPr>
            <a:spLocks noGrp="1"/>
          </p:cNvSpPr>
          <p:nvPr>
            <p:ph sz="half" idx="2"/>
          </p:nvPr>
        </p:nvSpPr>
        <p:spPr>
          <a:xfrm>
            <a:off x="381000" y="1371600"/>
            <a:ext cx="4040188" cy="4484688"/>
          </a:xfrm>
        </p:spPr>
        <p:txBody>
          <a:bodyPr>
            <a:normAutofit fontScale="70000" lnSpcReduction="20000"/>
          </a:bodyPr>
          <a:lstStyle/>
          <a:p>
            <a:r>
              <a:rPr lang="en-US" dirty="0" smtClean="0"/>
              <a:t>Consist of the penis and the scrotum</a:t>
            </a:r>
          </a:p>
          <a:p>
            <a:pPr>
              <a:buNone/>
            </a:pPr>
            <a:r>
              <a:rPr lang="en-US" dirty="0" smtClean="0">
                <a:solidFill>
                  <a:srgbClr val="FF0000"/>
                </a:solidFill>
              </a:rPr>
              <a:t>Penis</a:t>
            </a:r>
            <a:r>
              <a:rPr lang="en-US" dirty="0" smtClean="0"/>
              <a:t> is the male sex organ used for reproduction and urination.</a:t>
            </a:r>
          </a:p>
          <a:p>
            <a:pPr>
              <a:buNone/>
            </a:pPr>
            <a:r>
              <a:rPr lang="en-US" dirty="0" smtClean="0">
                <a:solidFill>
                  <a:srgbClr val="FF0000"/>
                </a:solidFill>
              </a:rPr>
              <a:t>Scrotum </a:t>
            </a:r>
            <a:r>
              <a:rPr lang="en-US" dirty="0" smtClean="0"/>
              <a:t>is a saclike pouch that hangs under the penis and holds the testes.  The scrotum helps regulate the temperature of the testes. If it becomes too cool, the scrotum will contract, bringing the testes closer to the body for warmth.  Sperm are protected in this way. </a:t>
            </a:r>
          </a:p>
          <a:p>
            <a:pPr>
              <a:buNone/>
            </a:pPr>
            <a:r>
              <a:rPr lang="en-US" dirty="0" smtClean="0">
                <a:solidFill>
                  <a:srgbClr val="FF0000"/>
                </a:solidFill>
              </a:rPr>
              <a:t>Testicles </a:t>
            </a:r>
            <a:r>
              <a:rPr lang="en-US" dirty="0" smtClean="0"/>
              <a:t>are male reproductive glands that produce sperm cells and the hormone testosterone.</a:t>
            </a:r>
          </a:p>
          <a:p>
            <a:pPr>
              <a:buNone/>
            </a:pPr>
            <a:r>
              <a:rPr lang="en-US" dirty="0" smtClean="0">
                <a:solidFill>
                  <a:srgbClr val="FF0000"/>
                </a:solidFill>
              </a:rPr>
              <a:t>Sperm </a:t>
            </a:r>
            <a:r>
              <a:rPr lang="en-US" dirty="0" smtClean="0"/>
              <a:t>are male reproductive cells.  A sperm is made up of a head, which contains the nucleus of the cell; a body; and a tail.</a:t>
            </a:r>
            <a:endParaRPr lang="en-US" dirty="0" smtClean="0">
              <a:solidFill>
                <a:srgbClr val="FF0000"/>
              </a:solidFill>
            </a:endParaRPr>
          </a:p>
          <a:p>
            <a:pPr>
              <a:buNone/>
            </a:pPr>
            <a:endParaRPr lang="en-US" dirty="0">
              <a:solidFill>
                <a:srgbClr val="FF0000"/>
              </a:solidFill>
            </a:endParaRPr>
          </a:p>
        </p:txBody>
      </p:sp>
      <p:sp>
        <p:nvSpPr>
          <p:cNvPr id="5" name="Text Placeholder 4"/>
          <p:cNvSpPr>
            <a:spLocks noGrp="1"/>
          </p:cNvSpPr>
          <p:nvPr>
            <p:ph type="body" sz="quarter" idx="3"/>
          </p:nvPr>
        </p:nvSpPr>
        <p:spPr>
          <a:xfrm>
            <a:off x="4572000" y="685800"/>
            <a:ext cx="4041775" cy="639762"/>
          </a:xfrm>
        </p:spPr>
        <p:txBody>
          <a:bodyPr/>
          <a:lstStyle/>
          <a:p>
            <a:r>
              <a:rPr lang="en-US" dirty="0" smtClean="0"/>
              <a:t>Internal Reproductive Organs</a:t>
            </a:r>
            <a:endParaRPr lang="en-US" dirty="0"/>
          </a:p>
        </p:txBody>
      </p:sp>
      <p:sp>
        <p:nvSpPr>
          <p:cNvPr id="6" name="Content Placeholder 5"/>
          <p:cNvSpPr>
            <a:spLocks noGrp="1"/>
          </p:cNvSpPr>
          <p:nvPr>
            <p:ph sz="quarter" idx="4"/>
          </p:nvPr>
        </p:nvSpPr>
        <p:spPr>
          <a:xfrm>
            <a:off x="4572000" y="1295400"/>
            <a:ext cx="4041775" cy="5562600"/>
          </a:xfrm>
        </p:spPr>
        <p:txBody>
          <a:bodyPr>
            <a:normAutofit fontScale="47500" lnSpcReduction="20000"/>
          </a:bodyPr>
          <a:lstStyle/>
          <a:p>
            <a:r>
              <a:rPr lang="en-US" dirty="0" smtClean="0"/>
              <a:t>Consist of the testes, seminiferous tubules, epididymis, vas deferens, seminal vesicles, ejaculatory duct, prostate gland, Cowper’s glands, and urethra.</a:t>
            </a:r>
          </a:p>
          <a:p>
            <a:pPr>
              <a:buNone/>
            </a:pPr>
            <a:r>
              <a:rPr lang="en-US" dirty="0" smtClean="0">
                <a:solidFill>
                  <a:srgbClr val="FF0000"/>
                </a:solidFill>
              </a:rPr>
              <a:t>Seminiferous tubules </a:t>
            </a:r>
            <a:r>
              <a:rPr lang="en-US" dirty="0" smtClean="0"/>
              <a:t>are a network of coiled tubules in which sperm are produced. The sperm are moved by contractions from the testes to the epididymis.</a:t>
            </a:r>
          </a:p>
          <a:p>
            <a:pPr>
              <a:buNone/>
            </a:pPr>
            <a:r>
              <a:rPr lang="en-US" dirty="0" smtClean="0">
                <a:solidFill>
                  <a:srgbClr val="FF0000"/>
                </a:solidFill>
              </a:rPr>
              <a:t>Epididymis </a:t>
            </a:r>
            <a:r>
              <a:rPr lang="en-US" dirty="0" smtClean="0"/>
              <a:t>is a comma shaped structure along the upper rear surface of the testes where sperm mature.  Some sperm are stored here but most move to the vas deferens after they mature.</a:t>
            </a:r>
          </a:p>
          <a:p>
            <a:pPr>
              <a:buNone/>
            </a:pPr>
            <a:r>
              <a:rPr lang="en-US" dirty="0" smtClean="0">
                <a:solidFill>
                  <a:srgbClr val="FF0000"/>
                </a:solidFill>
              </a:rPr>
              <a:t>Vas deferens </a:t>
            </a:r>
            <a:r>
              <a:rPr lang="en-US" dirty="0" smtClean="0"/>
              <a:t>are two long, thin tubes that act as a passageway for sperm and a place for sperm storage. They extend from the epididymis in the scrotum up into the abdomen.  The walls of the vas deferens are lined with cilia. Contractions along with the action of the cilia, help transport the sperm. The vas deferens circle the bladder and connect with the ducts of the seminal vesicles to form the ejaculatory duct.</a:t>
            </a:r>
          </a:p>
          <a:p>
            <a:pPr>
              <a:buNone/>
            </a:pPr>
            <a:r>
              <a:rPr lang="en-US" dirty="0" smtClean="0">
                <a:solidFill>
                  <a:srgbClr val="FF0000"/>
                </a:solidFill>
              </a:rPr>
              <a:t>Seminal vesicles </a:t>
            </a:r>
            <a:r>
              <a:rPr lang="en-US" dirty="0" smtClean="0"/>
              <a:t>are two elongated saclike glands at the base of the bladder that secrete a fluid rich in sugar that nourishes the sperm and helps them move.  They contribute up to 60% of the fluid in ejaculate.</a:t>
            </a:r>
          </a:p>
          <a:p>
            <a:pPr>
              <a:buNone/>
            </a:pPr>
            <a:r>
              <a:rPr lang="en-US" dirty="0" smtClean="0">
                <a:solidFill>
                  <a:srgbClr val="FF0000"/>
                </a:solidFill>
              </a:rPr>
              <a:t>Ejaculatory duct </a:t>
            </a:r>
            <a:r>
              <a:rPr lang="en-US" dirty="0" smtClean="0"/>
              <a:t> is a short, straight tube that passes into the prostate gland and opens into the urethra.  The urethra serves as a passageway for sperm and urine to leave the body.</a:t>
            </a:r>
          </a:p>
          <a:p>
            <a:pPr>
              <a:buNone/>
            </a:pPr>
            <a:r>
              <a:rPr lang="en-US" dirty="0" smtClean="0">
                <a:solidFill>
                  <a:srgbClr val="FF0000"/>
                </a:solidFill>
              </a:rPr>
              <a:t>Prostate gland</a:t>
            </a:r>
            <a:r>
              <a:rPr lang="en-US" dirty="0" smtClean="0"/>
              <a:t> is a gland that produces a fluid that helps keep sperm alive.  The prostate gland is about the size of a chestnut, located beneath the bladder and surrounds the urethra.  Without the fluid from the prostate gland, fertilization would be almost impossible because many sperm would die.</a:t>
            </a:r>
          </a:p>
          <a:p>
            <a:pPr>
              <a:buNone/>
            </a:pPr>
            <a:r>
              <a:rPr lang="en-US" dirty="0" smtClean="0">
                <a:solidFill>
                  <a:srgbClr val="FF0000"/>
                </a:solidFill>
              </a:rPr>
              <a:t>Cowper’s glands </a:t>
            </a:r>
            <a:r>
              <a:rPr lang="en-US" dirty="0" smtClean="0"/>
              <a:t>are located beneath the prostate gland.</a:t>
            </a:r>
            <a:r>
              <a:rPr lang="en-US" dirty="0" smtClean="0">
                <a:solidFill>
                  <a:srgbClr val="FF0000"/>
                </a:solidFill>
              </a:rPr>
              <a:t>  </a:t>
            </a:r>
            <a:r>
              <a:rPr lang="en-US" dirty="0" smtClean="0"/>
              <a:t>These are two small glands about the size of a pea that secrete a clear, lubricating fluid into the urethra as part of the semen.</a:t>
            </a:r>
          </a:p>
          <a:p>
            <a:pPr>
              <a:buNone/>
            </a:pPr>
            <a:r>
              <a:rPr lang="en-US" dirty="0" smtClean="0">
                <a:solidFill>
                  <a:srgbClr val="FF0000"/>
                </a:solidFill>
              </a:rPr>
              <a:t>Semen </a:t>
            </a:r>
            <a:r>
              <a:rPr lang="en-US" dirty="0" smtClean="0"/>
              <a:t>is the fluid that is released by the reproductive tract.  Semen contains sperm, and fluids from the seminal vesicles, prostate gland, and Cowper’s glands.</a:t>
            </a:r>
            <a:endParaRPr lang="en-US" dirty="0" smtClean="0">
              <a:solidFill>
                <a:srgbClr val="FF0000"/>
              </a:solidFill>
            </a:endParaRPr>
          </a:p>
          <a:p>
            <a:pPr>
              <a:buNone/>
            </a:pPr>
            <a:endParaRPr lang="en-US" dirty="0" smtClean="0">
              <a:solidFill>
                <a:srgbClr val="FF0000"/>
              </a:solidFill>
            </a:endParaRPr>
          </a:p>
          <a:p>
            <a:pPr>
              <a:buNone/>
            </a:pPr>
            <a:endParaRPr lang="en-US" dirty="0">
              <a:solidFill>
                <a:srgbClr val="FF0000"/>
              </a:solidFill>
            </a:endParaRPr>
          </a:p>
        </p:txBody>
      </p:sp>
      <p:pic>
        <p:nvPicPr>
          <p:cNvPr id="4098" name="Picture 2" descr="C:\Users\Toshiba\AppData\Local\Microsoft\Windows\Temporary Internet Files\Content.IE5\KRLV0D3N\MC900304591[1].wmf"/>
          <p:cNvPicPr>
            <a:picLocks noChangeAspect="1" noChangeArrowheads="1"/>
          </p:cNvPicPr>
          <p:nvPr/>
        </p:nvPicPr>
        <p:blipFill>
          <a:blip r:embed="rId2" cstate="print"/>
          <a:srcRect/>
          <a:stretch>
            <a:fillRect/>
          </a:stretch>
        </p:blipFill>
        <p:spPr bwMode="auto">
          <a:xfrm>
            <a:off x="1676400" y="5009998"/>
            <a:ext cx="1844345" cy="18480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b="1" dirty="0" smtClean="0"/>
              <a:t>Other Important Things to Know</a:t>
            </a:r>
            <a:endParaRPr lang="en-US" sz="2400" b="1" dirty="0"/>
          </a:p>
        </p:txBody>
      </p:sp>
      <p:sp>
        <p:nvSpPr>
          <p:cNvPr id="3" name="Content Placeholder 2"/>
          <p:cNvSpPr>
            <a:spLocks noGrp="1"/>
          </p:cNvSpPr>
          <p:nvPr>
            <p:ph idx="1"/>
          </p:nvPr>
        </p:nvSpPr>
        <p:spPr>
          <a:xfrm>
            <a:off x="381000" y="609600"/>
            <a:ext cx="8229600" cy="6019800"/>
          </a:xfrm>
        </p:spPr>
        <p:txBody>
          <a:bodyPr>
            <a:normAutofit fontScale="62500" lnSpcReduction="20000"/>
          </a:bodyPr>
          <a:lstStyle/>
          <a:p>
            <a:r>
              <a:rPr lang="en-US" dirty="0" smtClean="0"/>
              <a:t>Circumcision is the surgical removal of the foreskin from the penis.  This is usually done on the second day after birth.  It may reduce the risk of urinary tract infections and cancer of the penis.  Males who are not circumcised should pull the foreskin back and cleanse the penis regularly to prevent smegma, a substance that forms under the foreskin consisting of dead skin and other secretions.</a:t>
            </a:r>
          </a:p>
          <a:p>
            <a:r>
              <a:rPr lang="en-US" dirty="0" smtClean="0"/>
              <a:t>Inguinal hernia is a hernia in which some of the intestine pushes through the inguinal canal into the scrotum.  Lifting heavy objects sometimes stresses this area and is the cause of the hernia.  It can be repaired surgically.</a:t>
            </a:r>
          </a:p>
          <a:p>
            <a:r>
              <a:rPr lang="en-US" dirty="0" smtClean="0"/>
              <a:t>Sterility is the inability to produce offspring.  </a:t>
            </a:r>
          </a:p>
          <a:p>
            <a:r>
              <a:rPr lang="en-US" dirty="0" smtClean="0"/>
              <a:t>Mumps is a viral infection.  Most children are vaccinated against mumps. If a male has mumps after puberty, the virus can affect the testes.  The virus causes swelling of the testes.  The seminiferous tubules may be crushed and become incapable of producing sperm</a:t>
            </a:r>
          </a:p>
          <a:p>
            <a:r>
              <a:rPr lang="en-US" dirty="0" smtClean="0"/>
              <a:t>Digital rectal examination – doctor’s  use this to examine males for symptoms of prostate cancer, the second most common cancer in males.  A major symptom is an enlarged prostate.</a:t>
            </a:r>
          </a:p>
          <a:p>
            <a:r>
              <a:rPr lang="en-US" dirty="0" smtClean="0"/>
              <a:t>Testicular self-examination – a screening procedure for testicular cancer where a male checks his testes for lumps or tenderness.  One of the most common cancers among males between 15 and 34.  If detected early, has a high rate of cure.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to Protect Reproductive Health</a:t>
            </a:r>
            <a:endParaRPr lang="en-US" dirty="0"/>
          </a:p>
        </p:txBody>
      </p:sp>
      <p:sp>
        <p:nvSpPr>
          <p:cNvPr id="3" name="Content Placeholder 2"/>
          <p:cNvSpPr>
            <a:spLocks noGrp="1"/>
          </p:cNvSpPr>
          <p:nvPr>
            <p:ph idx="1"/>
          </p:nvPr>
        </p:nvSpPr>
        <p:spPr/>
        <p:txBody>
          <a:bodyPr/>
          <a:lstStyle/>
          <a:p>
            <a:r>
              <a:rPr lang="en-US" dirty="0" smtClean="0"/>
              <a:t>Practice abstinence</a:t>
            </a:r>
          </a:p>
          <a:p>
            <a:r>
              <a:rPr lang="en-US" dirty="0" smtClean="0"/>
              <a:t>Practice good hygiene</a:t>
            </a:r>
          </a:p>
          <a:p>
            <a:r>
              <a:rPr lang="en-US" dirty="0" smtClean="0"/>
              <a:t>Perform monthly self exams</a:t>
            </a:r>
          </a:p>
          <a:p>
            <a:r>
              <a:rPr lang="en-US" dirty="0" smtClean="0"/>
              <a:t>Have regular checkups.</a:t>
            </a:r>
          </a:p>
          <a:p>
            <a:r>
              <a:rPr lang="en-US" dirty="0" smtClean="0"/>
              <a:t>Seek medical attention when you show signs of infection.</a:t>
            </a:r>
            <a:endParaRPr lang="en-US" smtClean="0"/>
          </a:p>
          <a:p>
            <a:pPr>
              <a:buNone/>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3225</Words>
  <Application>Microsoft Office PowerPoint</Application>
  <PresentationFormat>On-screen Show (4:3)</PresentationFormat>
  <Paragraphs>163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Female &amp; Male Reproductive Systems</vt:lpstr>
      <vt:lpstr>Puberty – the stage of growth and development when both the male and female become capable of producing offspring.</vt:lpstr>
      <vt:lpstr>Secondary Sex Characteristics</vt:lpstr>
      <vt:lpstr>What to Know About the Menstrual Cycle</vt:lpstr>
      <vt:lpstr>Female Reproductive System</vt:lpstr>
      <vt:lpstr>Other Important Things to Know</vt:lpstr>
      <vt:lpstr>Male Reproductive System</vt:lpstr>
      <vt:lpstr>Other Important Things to Know</vt:lpstr>
      <vt:lpstr>Ways to Protect Reproductive Health</vt:lpstr>
      <vt:lpstr>PowerPoint Presentation</vt:lpstr>
      <vt:lpstr>Lesson 20   5 – Minute Checks</vt:lpstr>
      <vt:lpstr>Conception &amp; Heredity</vt:lpstr>
      <vt:lpstr>PowerPoint Presentation</vt:lpstr>
      <vt:lpstr>Multiple Births</vt:lpstr>
      <vt:lpstr>Lesson 21  5 – Minute Check</vt:lpstr>
      <vt:lpstr>Diagnostic Procedures</vt:lpstr>
      <vt:lpstr>PowerPoint Presentation</vt:lpstr>
      <vt:lpstr>Pregnancy</vt:lpstr>
      <vt:lpstr>What to Know About Pregnancy</vt:lpstr>
      <vt:lpstr>PowerPoint Presentation</vt:lpstr>
      <vt:lpstr>Prenatal Care Includes:</vt:lpstr>
      <vt:lpstr> What to Know About Prenatal Care </vt:lpstr>
      <vt:lpstr>Childbirth</vt:lpstr>
      <vt:lpstr>PowerPoint Presentation</vt:lpstr>
      <vt:lpstr>Complications During Pregnancy &amp; Childbirth </vt:lpstr>
      <vt:lpstr>Lesson 21  Vocabulary Practice &amp; Lesson 21 Quiz (graded as an assignment not a quiz) </vt:lpstr>
      <vt:lpstr>Journey into Life Video</vt:lpstr>
      <vt:lpstr>Congratulations!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Reproductive Systems</dc:title>
  <dc:creator>Toshiba</dc:creator>
  <cp:lastModifiedBy>Christopher Banquecer</cp:lastModifiedBy>
  <cp:revision>50</cp:revision>
  <dcterms:created xsi:type="dcterms:W3CDTF">2011-02-20T21:19:03Z</dcterms:created>
  <dcterms:modified xsi:type="dcterms:W3CDTF">2014-04-30T15:26:09Z</dcterms:modified>
</cp:coreProperties>
</file>