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Lst>
  <p:sldSz cy="5143500" cx="9144000"/>
  <p:notesSz cx="6858000" cy="9144000"/>
  <p:embeddedFontLst>
    <p:embeddedFont>
      <p:font typeface="Cabin"/>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Cabin-italic.fntdata"/><Relationship Id="rId61" Type="http://schemas.openxmlformats.org/officeDocument/2006/relationships/font" Target="fonts/Cabin-bold.fntdata"/><Relationship Id="rId20" Type="http://schemas.openxmlformats.org/officeDocument/2006/relationships/slide" Target="slides/slide13.xml"/><Relationship Id="rId63" Type="http://schemas.openxmlformats.org/officeDocument/2006/relationships/font" Target="fonts/Cabin-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Cabin-regular.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462afa9e2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462afa9e2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62afa9e2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462afa9e2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62afa9e25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462afa9e2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462afa9e2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462afa9e2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462afa9e25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62afa9e2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462afa9e25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462afa9e25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462afa9e25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462afa9e25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462afa9e25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462afa9e25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62afa9e25_0_36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462afa9e25_0_3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62afa9e25_0_36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462afa9e25_0_3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462afa9e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462afa9e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462afa9e25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462afa9e25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462afa9e25_0_38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462afa9e25_0_3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462afa9e25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462afa9e25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462afa9e25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462afa9e2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462afa9e2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462afa9e2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462afa9e2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462afa9e2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462afa9e25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462afa9e25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462afa9e2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462afa9e2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339d5c02b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39d5c02b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339d5c02b1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39d5c02b1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62afa9e25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62afa9e25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462afa9e25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462afa9e25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462afa9e25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462afa9e25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339d5c02b1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39d5c02b1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462afa9e25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462afa9e25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462afa9e2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462afa9e2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339d5c02b1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39d5c02b1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339d5c02b1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39d5c02b1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462afa9e25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462afa9e25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462afa9e25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462afa9e25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339d5c02b1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39d5c02b1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462afa9e2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462afa9e2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462afa9e25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462afa9e25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462afa9e25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462afa9e25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462afa9e25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462afa9e25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g462afa9e25_0_14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462afa9e25_0_1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462afa9e25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462afa9e25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462afa9e25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462afa9e25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g462afa9e25_0_15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462afa9e25_0_1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462afa9e25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462afa9e25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g462afa9e25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462afa9e25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462afa9e25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462afa9e25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462afa9e25_0_1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462afa9e25_0_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462afa9e2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462afa9e2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462afa9e2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462afa9e2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g462afa9e2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462afa9e2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62afa9e2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62afa9e2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62afa9e2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462afa9e2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62afa9e2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62afa9e2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462afa9e25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462afa9e25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58" name="Google Shape;58;p14"/>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indent="0" lvl="1" marL="457200" marR="0" rtl="0" algn="ctr">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0" lvl="2" marL="914400" marR="0" rtl="0" algn="ctr">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0" lvl="3" marL="1371600"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0" lvl="4" marL="1828800"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0" lvl="5" marL="2286000"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indent="0" lvl="6" marL="2743200"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indent="0" lvl="7" marL="3200400"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indent="0" lvl="8" marL="3657600"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59" name="Google Shape;59;p14"/>
          <p:cNvSpPr txBox="1"/>
          <p:nvPr>
            <p:ph idx="10" type="dt"/>
          </p:nvPr>
        </p:nvSpPr>
        <p:spPr>
          <a:xfrm>
            <a:off x="457200" y="4683919"/>
            <a:ext cx="2133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0" name="Google Shape;60;p14"/>
          <p:cNvSpPr txBox="1"/>
          <p:nvPr>
            <p:ph idx="11" type="ftr"/>
          </p:nvPr>
        </p:nvSpPr>
        <p:spPr>
          <a:xfrm>
            <a:off x="3124200" y="4683919"/>
            <a:ext cx="2895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1" name="Google Shape;61;p14"/>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64" name="Google Shape;64;p15"/>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 name="Google Shape;65;p15"/>
          <p:cNvSpPr txBox="1"/>
          <p:nvPr>
            <p:ph idx="10" type="dt"/>
          </p:nvPr>
        </p:nvSpPr>
        <p:spPr>
          <a:xfrm>
            <a:off x="457200" y="4683919"/>
            <a:ext cx="2133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 name="Google Shape;66;p15"/>
          <p:cNvSpPr txBox="1"/>
          <p:nvPr>
            <p:ph idx="11" type="ftr"/>
          </p:nvPr>
        </p:nvSpPr>
        <p:spPr>
          <a:xfrm>
            <a:off x="3124200" y="4683919"/>
            <a:ext cx="2895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7" name="Google Shape;67;p15"/>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8" name="Shape 68"/>
        <p:cNvGrpSpPr/>
        <p:nvPr/>
      </p:nvGrpSpPr>
      <p:grpSpPr>
        <a:xfrm>
          <a:off x="0" y="0"/>
          <a:ext cx="0" cy="0"/>
          <a:chOff x="0" y="0"/>
          <a:chExt cx="0" cy="0"/>
        </a:xfrm>
      </p:grpSpPr>
      <p:sp>
        <p:nvSpPr>
          <p:cNvPr id="69" name="Google Shape;69;p16"/>
          <p:cNvSpPr txBox="1"/>
          <p:nvPr>
            <p:ph idx="10" type="dt"/>
          </p:nvPr>
        </p:nvSpPr>
        <p:spPr>
          <a:xfrm>
            <a:off x="457200" y="4683919"/>
            <a:ext cx="2133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16"/>
          <p:cNvSpPr txBox="1"/>
          <p:nvPr>
            <p:ph idx="11" type="ftr"/>
          </p:nvPr>
        </p:nvSpPr>
        <p:spPr>
          <a:xfrm>
            <a:off x="3124200" y="4683919"/>
            <a:ext cx="2895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Google Shape;71;p16"/>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17"/>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4" name="Google Shape;74;p17"/>
          <p:cNvSpPr txBox="1"/>
          <p:nvPr>
            <p:ph idx="10" type="dt"/>
          </p:nvPr>
        </p:nvSpPr>
        <p:spPr>
          <a:xfrm>
            <a:off x="457200" y="4683919"/>
            <a:ext cx="2133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5" name="Google Shape;75;p17"/>
          <p:cNvSpPr txBox="1"/>
          <p:nvPr>
            <p:ph idx="11" type="ftr"/>
          </p:nvPr>
        </p:nvSpPr>
        <p:spPr>
          <a:xfrm>
            <a:off x="3124200" y="4683919"/>
            <a:ext cx="2895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Google Shape;76;p17"/>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7" name="Shape 77"/>
        <p:cNvGrpSpPr/>
        <p:nvPr/>
      </p:nvGrpSpPr>
      <p:grpSpPr>
        <a:xfrm>
          <a:off x="0" y="0"/>
          <a:ext cx="0" cy="0"/>
          <a:chOff x="0" y="0"/>
          <a:chExt cx="0" cy="0"/>
        </a:xfrm>
      </p:grpSpPr>
      <p:sp>
        <p:nvSpPr>
          <p:cNvPr id="78" name="Google Shape;78;p18"/>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400">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9" name="Google Shape;79;p18"/>
          <p:cNvSpPr txBox="1"/>
          <p:nvPr>
            <p:ph idx="1" type="body"/>
          </p:nvPr>
        </p:nvSpPr>
        <p:spPr>
          <a:xfrm>
            <a:off x="457200" y="1200150"/>
            <a:ext cx="4038600" cy="33945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0" name="Google Shape;80;p18"/>
          <p:cNvSpPr txBox="1"/>
          <p:nvPr>
            <p:ph idx="2" type="body"/>
          </p:nvPr>
        </p:nvSpPr>
        <p:spPr>
          <a:xfrm>
            <a:off x="4648200" y="1200150"/>
            <a:ext cx="4038600" cy="33945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1" name="Google Shape;81;p18"/>
          <p:cNvSpPr txBox="1"/>
          <p:nvPr>
            <p:ph idx="10" type="dt"/>
          </p:nvPr>
        </p:nvSpPr>
        <p:spPr>
          <a:xfrm>
            <a:off x="457200" y="4683919"/>
            <a:ext cx="2133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2" name="Google Shape;82;p18"/>
          <p:cNvSpPr txBox="1"/>
          <p:nvPr>
            <p:ph idx="11" type="ftr"/>
          </p:nvPr>
        </p:nvSpPr>
        <p:spPr>
          <a:xfrm>
            <a:off x="3124200" y="4683919"/>
            <a:ext cx="2895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3" name="Google Shape;83;p18"/>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19"/>
          <p:cNvSpPr txBox="1"/>
          <p:nvPr>
            <p:ph type="title"/>
          </p:nvPr>
        </p:nvSpPr>
        <p:spPr>
          <a:xfrm rot="5400000">
            <a:off x="5463750" y="1371628"/>
            <a:ext cx="4388700" cy="20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400">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86" name="Google Shape;86;p19"/>
          <p:cNvSpPr txBox="1"/>
          <p:nvPr>
            <p:ph idx="1" type="body"/>
          </p:nvPr>
        </p:nvSpPr>
        <p:spPr>
          <a:xfrm rot="5400000">
            <a:off x="1272750" y="-609572"/>
            <a:ext cx="4388700"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7" name="Google Shape;87;p19"/>
          <p:cNvSpPr txBox="1"/>
          <p:nvPr>
            <p:ph idx="10" type="dt"/>
          </p:nvPr>
        </p:nvSpPr>
        <p:spPr>
          <a:xfrm>
            <a:off x="457200" y="4683919"/>
            <a:ext cx="2133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8" name="Google Shape;88;p19"/>
          <p:cNvSpPr txBox="1"/>
          <p:nvPr>
            <p:ph idx="11" type="ftr"/>
          </p:nvPr>
        </p:nvSpPr>
        <p:spPr>
          <a:xfrm>
            <a:off x="3124200" y="4683919"/>
            <a:ext cx="2895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19"/>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0" name="Shape 90"/>
        <p:cNvGrpSpPr/>
        <p:nvPr/>
      </p:nvGrpSpPr>
      <p:grpSpPr>
        <a:xfrm>
          <a:off x="0" y="0"/>
          <a:ext cx="0" cy="0"/>
          <a:chOff x="0" y="0"/>
          <a:chExt cx="0" cy="0"/>
        </a:xfrm>
      </p:grpSpPr>
      <p:sp>
        <p:nvSpPr>
          <p:cNvPr id="91" name="Google Shape;91;p20"/>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400">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92" name="Google Shape;92;p20"/>
          <p:cNvSpPr txBox="1"/>
          <p:nvPr>
            <p:ph idx="1" type="body"/>
          </p:nvPr>
        </p:nvSpPr>
        <p:spPr>
          <a:xfrm rot="5400000">
            <a:off x="2874750" y="-1217400"/>
            <a:ext cx="3394500"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3" name="Google Shape;93;p20"/>
          <p:cNvSpPr txBox="1"/>
          <p:nvPr>
            <p:ph idx="10" type="dt"/>
          </p:nvPr>
        </p:nvSpPr>
        <p:spPr>
          <a:xfrm>
            <a:off x="457200" y="4683919"/>
            <a:ext cx="2133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4" name="Google Shape;94;p20"/>
          <p:cNvSpPr txBox="1"/>
          <p:nvPr>
            <p:ph idx="11" type="ftr"/>
          </p:nvPr>
        </p:nvSpPr>
        <p:spPr>
          <a:xfrm>
            <a:off x="3124200" y="4683919"/>
            <a:ext cx="2895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5" name="Google Shape;95;p20"/>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6" name="Shape 96"/>
        <p:cNvGrpSpPr/>
        <p:nvPr/>
      </p:nvGrpSpPr>
      <p:grpSpPr>
        <a:xfrm>
          <a:off x="0" y="0"/>
          <a:ext cx="0" cy="0"/>
          <a:chOff x="0" y="0"/>
          <a:chExt cx="0" cy="0"/>
        </a:xfrm>
      </p:grpSpPr>
      <p:sp>
        <p:nvSpPr>
          <p:cNvPr id="97" name="Google Shape;97;p21"/>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1" sz="2000">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98" name="Google Shape;98;p21"/>
          <p:cNvSpPr/>
          <p:nvPr>
            <p:ph idx="2" type="pic"/>
          </p:nvPr>
        </p:nvSpPr>
        <p:spPr>
          <a:xfrm>
            <a:off x="1792288" y="459581"/>
            <a:ext cx="5486400" cy="30861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99" name="Google Shape;99;p21"/>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00" name="Google Shape;100;p21"/>
          <p:cNvSpPr txBox="1"/>
          <p:nvPr>
            <p:ph idx="10" type="dt"/>
          </p:nvPr>
        </p:nvSpPr>
        <p:spPr>
          <a:xfrm>
            <a:off x="457200" y="4683919"/>
            <a:ext cx="2133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1" name="Google Shape;101;p21"/>
          <p:cNvSpPr txBox="1"/>
          <p:nvPr>
            <p:ph idx="11" type="ftr"/>
          </p:nvPr>
        </p:nvSpPr>
        <p:spPr>
          <a:xfrm>
            <a:off x="3124200" y="4683919"/>
            <a:ext cx="2895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2" name="Google Shape;102;p21"/>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03" name="Shape 103"/>
        <p:cNvGrpSpPr/>
        <p:nvPr/>
      </p:nvGrpSpPr>
      <p:grpSpPr>
        <a:xfrm>
          <a:off x="0" y="0"/>
          <a:ext cx="0" cy="0"/>
          <a:chOff x="0" y="0"/>
          <a:chExt cx="0" cy="0"/>
        </a:xfrm>
      </p:grpSpPr>
      <p:sp>
        <p:nvSpPr>
          <p:cNvPr id="104" name="Google Shape;104;p22"/>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1" sz="2000">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05" name="Google Shape;105;p22"/>
          <p:cNvSpPr txBox="1"/>
          <p:nvPr>
            <p:ph idx="1" type="body"/>
          </p:nvPr>
        </p:nvSpPr>
        <p:spPr>
          <a:xfrm>
            <a:off x="3575050" y="204788"/>
            <a:ext cx="5111700" cy="438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6" name="Google Shape;106;p22"/>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07" name="Google Shape;107;p22"/>
          <p:cNvSpPr txBox="1"/>
          <p:nvPr>
            <p:ph idx="10" type="dt"/>
          </p:nvPr>
        </p:nvSpPr>
        <p:spPr>
          <a:xfrm>
            <a:off x="457200" y="4683919"/>
            <a:ext cx="2133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8" name="Google Shape;108;p22"/>
          <p:cNvSpPr txBox="1"/>
          <p:nvPr>
            <p:ph idx="11" type="ftr"/>
          </p:nvPr>
        </p:nvSpPr>
        <p:spPr>
          <a:xfrm>
            <a:off x="3124200" y="4683919"/>
            <a:ext cx="2895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9" name="Google Shape;109;p22"/>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0" name="Shape 110"/>
        <p:cNvGrpSpPr/>
        <p:nvPr/>
      </p:nvGrpSpPr>
      <p:grpSpPr>
        <a:xfrm>
          <a:off x="0" y="0"/>
          <a:ext cx="0" cy="0"/>
          <a:chOff x="0" y="0"/>
          <a:chExt cx="0" cy="0"/>
        </a:xfrm>
      </p:grpSpPr>
      <p:sp>
        <p:nvSpPr>
          <p:cNvPr id="111" name="Google Shape;111;p23"/>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400">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2" name="Google Shape;112;p23"/>
          <p:cNvSpPr txBox="1"/>
          <p:nvPr>
            <p:ph idx="1" type="body"/>
          </p:nvPr>
        </p:nvSpPr>
        <p:spPr>
          <a:xfrm>
            <a:off x="457200" y="1151335"/>
            <a:ext cx="4040100" cy="4800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Arial"/>
              <a:buNone/>
              <a:defRPr b="1" sz="2400">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13" name="Google Shape;113;p23"/>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14" name="Google Shape;114;p23"/>
          <p:cNvSpPr txBox="1"/>
          <p:nvPr>
            <p:ph idx="3" type="body"/>
          </p:nvPr>
        </p:nvSpPr>
        <p:spPr>
          <a:xfrm>
            <a:off x="4645025" y="1151335"/>
            <a:ext cx="4041900" cy="4800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Arial"/>
              <a:buNone/>
              <a:defRPr b="1" sz="2400">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15" name="Google Shape;115;p23"/>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16" name="Google Shape;116;p23"/>
          <p:cNvSpPr txBox="1"/>
          <p:nvPr>
            <p:ph idx="10" type="dt"/>
          </p:nvPr>
        </p:nvSpPr>
        <p:spPr>
          <a:xfrm>
            <a:off x="457200" y="4683919"/>
            <a:ext cx="2133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7" name="Google Shape;117;p23"/>
          <p:cNvSpPr txBox="1"/>
          <p:nvPr>
            <p:ph idx="11" type="ftr"/>
          </p:nvPr>
        </p:nvSpPr>
        <p:spPr>
          <a:xfrm>
            <a:off x="3124200" y="4683919"/>
            <a:ext cx="2895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8" name="Google Shape;118;p23"/>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9" name="Shape 119"/>
        <p:cNvGrpSpPr/>
        <p:nvPr/>
      </p:nvGrpSpPr>
      <p:grpSpPr>
        <a:xfrm>
          <a:off x="0" y="0"/>
          <a:ext cx="0" cy="0"/>
          <a:chOff x="0" y="0"/>
          <a:chExt cx="0" cy="0"/>
        </a:xfrm>
      </p:grpSpPr>
      <p:sp>
        <p:nvSpPr>
          <p:cNvPr id="120" name="Google Shape;120;p24"/>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sz="4000" cap="non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21" name="Google Shape;121;p24"/>
          <p:cNvSpPr txBox="1"/>
          <p:nvPr>
            <p:ph idx="1" type="body"/>
          </p:nvPr>
        </p:nvSpPr>
        <p:spPr>
          <a:xfrm>
            <a:off x="722313" y="2180035"/>
            <a:ext cx="7772400" cy="1125300"/>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chemeClr val="dk1"/>
              </a:buClr>
              <a:buSzPts val="2000"/>
              <a:buFont typeface="Arial"/>
              <a:buNone/>
              <a:defRPr sz="2000">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
        <p:nvSpPr>
          <p:cNvPr id="122" name="Google Shape;122;p24"/>
          <p:cNvSpPr txBox="1"/>
          <p:nvPr>
            <p:ph idx="10" type="dt"/>
          </p:nvPr>
        </p:nvSpPr>
        <p:spPr>
          <a:xfrm>
            <a:off x="457200" y="4683919"/>
            <a:ext cx="2133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3" name="Google Shape;123;p24"/>
          <p:cNvSpPr txBox="1"/>
          <p:nvPr>
            <p:ph idx="11" type="ftr"/>
          </p:nvPr>
        </p:nvSpPr>
        <p:spPr>
          <a:xfrm>
            <a:off x="3124200" y="4683919"/>
            <a:ext cx="2895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4" name="Google Shape;124;p24"/>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4" name="Shape 134"/>
        <p:cNvGrpSpPr/>
        <p:nvPr/>
      </p:nvGrpSpPr>
      <p:grpSpPr>
        <a:xfrm>
          <a:off x="0" y="0"/>
          <a:ext cx="0" cy="0"/>
          <a:chOff x="0" y="0"/>
          <a:chExt cx="0" cy="0"/>
        </a:xfrm>
      </p:grpSpPr>
      <p:sp>
        <p:nvSpPr>
          <p:cNvPr id="135" name="Google Shape;135;p26"/>
          <p:cNvSpPr txBox="1"/>
          <p:nvPr>
            <p:ph type="title"/>
          </p:nvPr>
        </p:nvSpPr>
        <p:spPr>
          <a:xfrm>
            <a:off x="457200" y="114300"/>
            <a:ext cx="8229600" cy="7428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1pPr>
            <a:lvl2pPr indent="0" lvl="1" marL="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2pPr>
            <a:lvl3pPr indent="0" lvl="2" marL="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3pPr>
            <a:lvl4pPr indent="0" lvl="3" marL="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4pPr>
            <a:lvl5pPr indent="0" lvl="4" marL="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5pPr>
            <a:lvl6pPr indent="0" lvl="5" marL="45720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6pPr>
            <a:lvl7pPr indent="0" lvl="6" marL="91440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7pPr>
            <a:lvl8pPr indent="0" lvl="7" marL="137160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8pPr>
            <a:lvl9pPr indent="0" lvl="8" marL="182880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9pPr>
          </a:lstStyle>
          <a:p/>
        </p:txBody>
      </p:sp>
      <p:sp>
        <p:nvSpPr>
          <p:cNvPr id="136" name="Google Shape;136;p26"/>
          <p:cNvSpPr txBox="1"/>
          <p:nvPr>
            <p:ph idx="1" type="body"/>
          </p:nvPr>
        </p:nvSpPr>
        <p:spPr>
          <a:xfrm>
            <a:off x="457200" y="914400"/>
            <a:ext cx="8229600" cy="3703200"/>
          </a:xfrm>
          <a:prstGeom prst="rect">
            <a:avLst/>
          </a:prstGeom>
          <a:noFill/>
          <a:ln>
            <a:noFill/>
          </a:ln>
        </p:spPr>
        <p:txBody>
          <a:bodyPr anchorCtr="0" anchor="t" bIns="91425" lIns="91425" spcFirstLastPara="1" rIns="91425" wrap="square" tIns="91425"/>
          <a:lstStyle>
            <a:lvl1pPr indent="-354076" lvl="0" marL="457200" marR="0" rtl="0" algn="l">
              <a:spcBef>
                <a:spcPts val="600"/>
              </a:spcBef>
              <a:spcAft>
                <a:spcPts val="0"/>
              </a:spcAft>
              <a:buClr>
                <a:schemeClr val="accent1"/>
              </a:buClr>
              <a:buSzPts val="1976"/>
              <a:buFont typeface="Noto Sans Symbols"/>
              <a:buChar char="▶"/>
              <a:defRPr b="0" i="0" sz="2600" u="none" cap="none" strike="noStrike">
                <a:solidFill>
                  <a:schemeClr val="dk1"/>
                </a:solidFill>
                <a:latin typeface="Cabin"/>
                <a:ea typeface="Cabin"/>
                <a:cs typeface="Cabin"/>
                <a:sym typeface="Cabin"/>
              </a:defRPr>
            </a:lvl1pPr>
            <a:lvl2pPr indent="-339597" lvl="1" marL="914400" marR="0" rtl="0" algn="l">
              <a:spcBef>
                <a:spcPts val="500"/>
              </a:spcBef>
              <a:spcAft>
                <a:spcPts val="0"/>
              </a:spcAft>
              <a:buClr>
                <a:schemeClr val="accent2"/>
              </a:buClr>
              <a:buSzPts val="1748"/>
              <a:buFont typeface="Noto Sans Symbols"/>
              <a:buChar char="▶"/>
              <a:defRPr b="0" i="0" sz="2300" u="none" cap="none" strike="noStrike">
                <a:solidFill>
                  <a:schemeClr val="dk2"/>
                </a:solidFill>
                <a:latin typeface="Cabin"/>
                <a:ea typeface="Cabin"/>
                <a:cs typeface="Cabin"/>
                <a:sym typeface="Cabin"/>
              </a:defRPr>
            </a:lvl2pPr>
            <a:lvl3pPr indent="-325119" lvl="2" marL="1371600" marR="0" rtl="0" algn="l">
              <a:spcBef>
                <a:spcPts val="500"/>
              </a:spcBef>
              <a:spcAft>
                <a:spcPts val="0"/>
              </a:spcAft>
              <a:buClr>
                <a:srgbClr val="BCBCBC"/>
              </a:buClr>
              <a:buSzPts val="1520"/>
              <a:buFont typeface="Noto Sans Symbols"/>
              <a:buChar char="▶"/>
              <a:defRPr b="0" i="0" sz="2000" u="none" cap="none" strike="noStrike">
                <a:solidFill>
                  <a:schemeClr val="dk1"/>
                </a:solidFill>
                <a:latin typeface="Cabin"/>
                <a:ea typeface="Cabin"/>
                <a:cs typeface="Cabin"/>
                <a:sym typeface="Cabin"/>
              </a:defRPr>
            </a:lvl3pPr>
            <a:lvl4pPr indent="-308610" lvl="3" marL="1828800" marR="0" rtl="0" algn="l">
              <a:spcBef>
                <a:spcPts val="400"/>
              </a:spcBef>
              <a:spcAft>
                <a:spcPts val="0"/>
              </a:spcAft>
              <a:buClr>
                <a:srgbClr val="8BA2B4"/>
              </a:buClr>
              <a:buSzPts val="1260"/>
              <a:buFont typeface="Noto Sans Symbols"/>
              <a:buChar char="◻"/>
              <a:defRPr b="0" i="0" sz="1800" u="none" cap="none" strike="noStrike">
                <a:solidFill>
                  <a:schemeClr val="dk1"/>
                </a:solidFill>
                <a:latin typeface="Cabin"/>
                <a:ea typeface="Cabin"/>
                <a:cs typeface="Cabin"/>
                <a:sym typeface="Cabin"/>
              </a:defRPr>
            </a:lvl4pPr>
            <a:lvl5pPr indent="-299720" lvl="4" marL="2286000" marR="0" rtl="0" algn="l">
              <a:spcBef>
                <a:spcPts val="300"/>
              </a:spcBef>
              <a:spcAft>
                <a:spcPts val="0"/>
              </a:spcAft>
              <a:buClr>
                <a:schemeClr val="accent2"/>
              </a:buClr>
              <a:buSzPts val="1120"/>
              <a:buFont typeface="Noto Sans Symbols"/>
              <a:buChar char="◻"/>
              <a:defRPr b="0" i="0" sz="1600" u="none" cap="none" strike="noStrike">
                <a:solidFill>
                  <a:schemeClr val="dk1"/>
                </a:solidFill>
                <a:latin typeface="Cabin"/>
                <a:ea typeface="Cabin"/>
                <a:cs typeface="Cabin"/>
                <a:sym typeface="Cabin"/>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Cabin"/>
                <a:ea typeface="Cabin"/>
                <a:cs typeface="Cabin"/>
                <a:sym typeface="Cabin"/>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Cabin"/>
                <a:ea typeface="Cabin"/>
                <a:cs typeface="Cabin"/>
                <a:sym typeface="Cabin"/>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Cabin"/>
                <a:ea typeface="Cabin"/>
                <a:cs typeface="Cabin"/>
                <a:sym typeface="Cabin"/>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Cabin"/>
                <a:ea typeface="Cabin"/>
                <a:cs typeface="Cabin"/>
                <a:sym typeface="Cabin"/>
              </a:defRPr>
            </a:lvl9pPr>
          </a:lstStyle>
          <a:p/>
        </p:txBody>
      </p:sp>
      <p:sp>
        <p:nvSpPr>
          <p:cNvPr id="137" name="Google Shape;137;p26"/>
          <p:cNvSpPr txBox="1"/>
          <p:nvPr>
            <p:ph idx="10" type="dt"/>
          </p:nvPr>
        </p:nvSpPr>
        <p:spPr>
          <a:xfrm>
            <a:off x="6400800" y="4767263"/>
            <a:ext cx="2289300" cy="2739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400" u="none">
                <a:solidFill>
                  <a:schemeClr val="dk2"/>
                </a:solidFill>
                <a:latin typeface="Cabin"/>
                <a:ea typeface="Cabin"/>
                <a:cs typeface="Cabin"/>
                <a:sym typeface="Cabin"/>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8" name="Google Shape;138;p26"/>
          <p:cNvSpPr txBox="1"/>
          <p:nvPr>
            <p:ph idx="11" type="ftr"/>
          </p:nvPr>
        </p:nvSpPr>
        <p:spPr>
          <a:xfrm>
            <a:off x="2898775" y="4767263"/>
            <a:ext cx="3505200" cy="2739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9" name="Google Shape;139;p26"/>
          <p:cNvSpPr txBox="1"/>
          <p:nvPr>
            <p:ph idx="12" type="sldNum"/>
          </p:nvPr>
        </p:nvSpPr>
        <p:spPr>
          <a:xfrm>
            <a:off x="612775" y="4767263"/>
            <a:ext cx="1981200" cy="273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1pPr>
            <a:lvl2pPr indent="0" lvl="1"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2pPr>
            <a:lvl3pPr indent="0" lvl="2"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3pPr>
            <a:lvl4pPr indent="0" lvl="3"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4pPr>
            <a:lvl5pPr indent="0" lvl="4"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5pPr>
            <a:lvl6pPr indent="0" lvl="5"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6pPr>
            <a:lvl7pPr indent="0" lvl="6"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7pPr>
            <a:lvl8pPr indent="0" lvl="7"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8pPr>
            <a:lvl9pPr indent="0" lvl="8"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 name="Google Shape;53;p13"/>
          <p:cNvSpPr txBox="1"/>
          <p:nvPr>
            <p:ph idx="10" type="dt"/>
          </p:nvPr>
        </p:nvSpPr>
        <p:spPr>
          <a:xfrm>
            <a:off x="457200" y="4683919"/>
            <a:ext cx="2133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124200" y="4683919"/>
            <a:ext cx="2895600" cy="357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5" name="Shape 125"/>
        <p:cNvGrpSpPr/>
        <p:nvPr/>
      </p:nvGrpSpPr>
      <p:grpSpPr>
        <a:xfrm>
          <a:off x="0" y="0"/>
          <a:ext cx="0" cy="0"/>
          <a:chOff x="0" y="0"/>
          <a:chExt cx="0" cy="0"/>
        </a:xfrm>
      </p:grpSpPr>
      <p:cxnSp>
        <p:nvCxnSpPr>
          <p:cNvPr id="126" name="Google Shape;126;p25"/>
          <p:cNvCxnSpPr/>
          <p:nvPr/>
        </p:nvCxnSpPr>
        <p:spPr>
          <a:xfrm>
            <a:off x="457200" y="4764881"/>
            <a:ext cx="8229600" cy="0"/>
          </a:xfrm>
          <a:prstGeom prst="straightConnector1">
            <a:avLst/>
          </a:prstGeom>
          <a:noFill/>
          <a:ln cap="flat" cmpd="sng" w="9525">
            <a:solidFill>
              <a:schemeClr val="accent2"/>
            </a:solidFill>
            <a:prstDash val="solid"/>
            <a:miter lim="800000"/>
            <a:headEnd len="sm" w="sm" type="none"/>
            <a:tailEnd len="sm" w="sm" type="none"/>
          </a:ln>
        </p:spPr>
      </p:cxnSp>
      <p:cxnSp>
        <p:nvCxnSpPr>
          <p:cNvPr id="127" name="Google Shape;127;p25"/>
          <p:cNvCxnSpPr/>
          <p:nvPr/>
        </p:nvCxnSpPr>
        <p:spPr>
          <a:xfrm>
            <a:off x="457200" y="857250"/>
            <a:ext cx="8229600" cy="0"/>
          </a:xfrm>
          <a:prstGeom prst="straightConnector1">
            <a:avLst/>
          </a:prstGeom>
          <a:noFill/>
          <a:ln cap="flat" cmpd="sng" w="9525">
            <a:solidFill>
              <a:schemeClr val="accent2"/>
            </a:solidFill>
            <a:prstDash val="solid"/>
            <a:miter lim="800000"/>
            <a:headEnd len="sm" w="sm" type="none"/>
            <a:tailEnd len="sm" w="sm" type="none"/>
          </a:ln>
        </p:spPr>
      </p:cxnSp>
      <p:sp>
        <p:nvSpPr>
          <p:cNvPr id="128" name="Google Shape;128;p25"/>
          <p:cNvSpPr/>
          <p:nvPr/>
        </p:nvSpPr>
        <p:spPr>
          <a:xfrm rot="5400000">
            <a:off x="442975" y="4835513"/>
            <a:ext cx="142800" cy="120600"/>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9" name="Google Shape;129;p25"/>
          <p:cNvSpPr txBox="1"/>
          <p:nvPr>
            <p:ph type="title"/>
          </p:nvPr>
        </p:nvSpPr>
        <p:spPr>
          <a:xfrm>
            <a:off x="457200" y="114300"/>
            <a:ext cx="8229600" cy="7428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1pPr>
            <a:lvl2pPr indent="0" lvl="1" marL="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2pPr>
            <a:lvl3pPr indent="0" lvl="2" marL="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3pPr>
            <a:lvl4pPr indent="0" lvl="3" marL="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4pPr>
            <a:lvl5pPr indent="0" lvl="4" marL="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5pPr>
            <a:lvl6pPr indent="0" lvl="5" marL="45720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6pPr>
            <a:lvl7pPr indent="0" lvl="6" marL="91440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7pPr>
            <a:lvl8pPr indent="0" lvl="7" marL="137160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8pPr>
            <a:lvl9pPr indent="0" lvl="8" marL="1828800" marR="0" rtl="0" algn="l">
              <a:spcBef>
                <a:spcPts val="0"/>
              </a:spcBef>
              <a:spcAft>
                <a:spcPts val="0"/>
              </a:spcAft>
              <a:buSzPts val="1400"/>
              <a:buNone/>
              <a:defRPr b="0" i="0" sz="3200" u="none" cap="none" strike="noStrike">
                <a:solidFill>
                  <a:schemeClr val="dk2"/>
                </a:solidFill>
                <a:latin typeface="Bookman Old Style"/>
                <a:ea typeface="Bookman Old Style"/>
                <a:cs typeface="Bookman Old Style"/>
                <a:sym typeface="Bookman Old Style"/>
              </a:defRPr>
            </a:lvl9pPr>
          </a:lstStyle>
          <a:p/>
        </p:txBody>
      </p:sp>
      <p:sp>
        <p:nvSpPr>
          <p:cNvPr id="130" name="Google Shape;130;p25"/>
          <p:cNvSpPr txBox="1"/>
          <p:nvPr>
            <p:ph idx="1" type="body"/>
          </p:nvPr>
        </p:nvSpPr>
        <p:spPr>
          <a:xfrm>
            <a:off x="457200" y="914400"/>
            <a:ext cx="8229600" cy="3682500"/>
          </a:xfrm>
          <a:prstGeom prst="rect">
            <a:avLst/>
          </a:prstGeom>
          <a:noFill/>
          <a:ln>
            <a:noFill/>
          </a:ln>
        </p:spPr>
        <p:txBody>
          <a:bodyPr anchorCtr="0" anchor="t" bIns="91425" lIns="91425" spcFirstLastPara="1" rIns="91425" wrap="square" tIns="91425"/>
          <a:lstStyle>
            <a:lvl1pPr indent="-354076" lvl="0" marL="457200" marR="0" rtl="0" algn="l">
              <a:spcBef>
                <a:spcPts val="600"/>
              </a:spcBef>
              <a:spcAft>
                <a:spcPts val="0"/>
              </a:spcAft>
              <a:buClr>
                <a:schemeClr val="accent1"/>
              </a:buClr>
              <a:buSzPts val="1976"/>
              <a:buFont typeface="Noto Sans Symbols"/>
              <a:buChar char="▶"/>
              <a:defRPr b="0" i="0" sz="2600" u="none" cap="none" strike="noStrike">
                <a:solidFill>
                  <a:schemeClr val="dk1"/>
                </a:solidFill>
                <a:latin typeface="Cabin"/>
                <a:ea typeface="Cabin"/>
                <a:cs typeface="Cabin"/>
                <a:sym typeface="Cabin"/>
              </a:defRPr>
            </a:lvl1pPr>
            <a:lvl2pPr indent="-339597" lvl="1" marL="914400" marR="0" rtl="0" algn="l">
              <a:spcBef>
                <a:spcPts val="500"/>
              </a:spcBef>
              <a:spcAft>
                <a:spcPts val="0"/>
              </a:spcAft>
              <a:buClr>
                <a:schemeClr val="accent2"/>
              </a:buClr>
              <a:buSzPts val="1748"/>
              <a:buFont typeface="Noto Sans Symbols"/>
              <a:buChar char="▶"/>
              <a:defRPr b="0" i="0" sz="2300" u="none" cap="none" strike="noStrike">
                <a:solidFill>
                  <a:schemeClr val="dk2"/>
                </a:solidFill>
                <a:latin typeface="Cabin"/>
                <a:ea typeface="Cabin"/>
                <a:cs typeface="Cabin"/>
                <a:sym typeface="Cabin"/>
              </a:defRPr>
            </a:lvl2pPr>
            <a:lvl3pPr indent="-325119" lvl="2" marL="1371600" marR="0" rtl="0" algn="l">
              <a:spcBef>
                <a:spcPts val="500"/>
              </a:spcBef>
              <a:spcAft>
                <a:spcPts val="0"/>
              </a:spcAft>
              <a:buClr>
                <a:srgbClr val="BCBCBC"/>
              </a:buClr>
              <a:buSzPts val="1520"/>
              <a:buFont typeface="Noto Sans Symbols"/>
              <a:buChar char="▶"/>
              <a:defRPr b="0" i="0" sz="2000" u="none" cap="none" strike="noStrike">
                <a:solidFill>
                  <a:schemeClr val="dk1"/>
                </a:solidFill>
                <a:latin typeface="Cabin"/>
                <a:ea typeface="Cabin"/>
                <a:cs typeface="Cabin"/>
                <a:sym typeface="Cabin"/>
              </a:defRPr>
            </a:lvl3pPr>
            <a:lvl4pPr indent="-308610" lvl="3" marL="1828800" marR="0" rtl="0" algn="l">
              <a:spcBef>
                <a:spcPts val="400"/>
              </a:spcBef>
              <a:spcAft>
                <a:spcPts val="0"/>
              </a:spcAft>
              <a:buClr>
                <a:srgbClr val="8BA2B4"/>
              </a:buClr>
              <a:buSzPts val="1260"/>
              <a:buFont typeface="Noto Sans Symbols"/>
              <a:buChar char="◻"/>
              <a:defRPr b="0" i="0" sz="1800" u="none" cap="none" strike="noStrike">
                <a:solidFill>
                  <a:schemeClr val="dk1"/>
                </a:solidFill>
                <a:latin typeface="Cabin"/>
                <a:ea typeface="Cabin"/>
                <a:cs typeface="Cabin"/>
                <a:sym typeface="Cabin"/>
              </a:defRPr>
            </a:lvl4pPr>
            <a:lvl5pPr indent="-299720" lvl="4" marL="2286000" marR="0" rtl="0" algn="l">
              <a:spcBef>
                <a:spcPts val="300"/>
              </a:spcBef>
              <a:spcAft>
                <a:spcPts val="0"/>
              </a:spcAft>
              <a:buClr>
                <a:schemeClr val="accent2"/>
              </a:buClr>
              <a:buSzPts val="1120"/>
              <a:buFont typeface="Noto Sans Symbols"/>
              <a:buChar char="◻"/>
              <a:defRPr b="0" i="0" sz="1600" u="none" cap="none" strike="noStrike">
                <a:solidFill>
                  <a:schemeClr val="dk1"/>
                </a:solidFill>
                <a:latin typeface="Cabin"/>
                <a:ea typeface="Cabin"/>
                <a:cs typeface="Cabin"/>
                <a:sym typeface="Cabin"/>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Cabin"/>
                <a:ea typeface="Cabin"/>
                <a:cs typeface="Cabin"/>
                <a:sym typeface="Cabin"/>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Cabin"/>
                <a:ea typeface="Cabin"/>
                <a:cs typeface="Cabin"/>
                <a:sym typeface="Cabin"/>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Cabin"/>
                <a:ea typeface="Cabin"/>
                <a:cs typeface="Cabin"/>
                <a:sym typeface="Cabin"/>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Cabin"/>
                <a:ea typeface="Cabin"/>
                <a:cs typeface="Cabin"/>
                <a:sym typeface="Cabin"/>
              </a:defRPr>
            </a:lvl9pPr>
          </a:lstStyle>
          <a:p/>
        </p:txBody>
      </p:sp>
      <p:sp>
        <p:nvSpPr>
          <p:cNvPr id="131" name="Google Shape;131;p25"/>
          <p:cNvSpPr txBox="1"/>
          <p:nvPr>
            <p:ph idx="10" type="dt"/>
          </p:nvPr>
        </p:nvSpPr>
        <p:spPr>
          <a:xfrm>
            <a:off x="6400800" y="4767263"/>
            <a:ext cx="2289300" cy="2739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400" u="none">
                <a:solidFill>
                  <a:schemeClr val="dk2"/>
                </a:solidFill>
                <a:latin typeface="Cabin"/>
                <a:ea typeface="Cabin"/>
                <a:cs typeface="Cabin"/>
                <a:sym typeface="Cabin"/>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2" name="Google Shape;132;p25"/>
          <p:cNvSpPr txBox="1"/>
          <p:nvPr>
            <p:ph idx="11" type="ftr"/>
          </p:nvPr>
        </p:nvSpPr>
        <p:spPr>
          <a:xfrm>
            <a:off x="2898775" y="4767263"/>
            <a:ext cx="3505200" cy="2739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3" name="Google Shape;133;p25"/>
          <p:cNvSpPr txBox="1"/>
          <p:nvPr>
            <p:ph idx="12" type="sldNum"/>
          </p:nvPr>
        </p:nvSpPr>
        <p:spPr>
          <a:xfrm>
            <a:off x="612775" y="4767263"/>
            <a:ext cx="1981200" cy="273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1pPr>
            <a:lvl2pPr indent="0" lvl="1"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2pPr>
            <a:lvl3pPr indent="0" lvl="2"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3pPr>
            <a:lvl4pPr indent="0" lvl="3"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4pPr>
            <a:lvl5pPr indent="0" lvl="4"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5pPr>
            <a:lvl6pPr indent="0" lvl="5"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6pPr>
            <a:lvl7pPr indent="0" lvl="6"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7pPr>
            <a:lvl8pPr indent="0" lvl="7"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8pPr>
            <a:lvl9pPr indent="0" lvl="8" marL="0" marR="0" rtl="0" algn="l">
              <a:lnSpc>
                <a:spcPct val="100000"/>
              </a:lnSpc>
              <a:spcBef>
                <a:spcPts val="0"/>
              </a:spcBef>
              <a:spcAft>
                <a:spcPts val="0"/>
              </a:spcAft>
              <a:buClr>
                <a:schemeClr val="dk2"/>
              </a:buClr>
              <a:buFont typeface="Cabin"/>
              <a:buNone/>
              <a:defRPr b="0" i="0" sz="1400" u="none">
                <a:solidFill>
                  <a:schemeClr val="dk2"/>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9.png"/><Relationship Id="rId4" Type="http://schemas.openxmlformats.org/officeDocument/2006/relationships/hyperlink" Target="https://youtu.be/uAZmLYWEPGk"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7.png"/><Relationship Id="rId4" Type="http://schemas.openxmlformats.org/officeDocument/2006/relationships/image" Target="../media/image1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3.jpg"/><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9.png"/><Relationship Id="rId4" Type="http://schemas.openxmlformats.org/officeDocument/2006/relationships/hyperlink" Target="https://youtu.be/uAZmLYWEPGk"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Unit 5.1 THE CELL CYCLE</a:t>
            </a:r>
            <a:endParaRPr/>
          </a:p>
        </p:txBody>
      </p:sp>
      <p:sp>
        <p:nvSpPr>
          <p:cNvPr id="145" name="Google Shape;145;p2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6"/>
          <p:cNvSpPr txBox="1"/>
          <p:nvPr>
            <p:ph type="title"/>
          </p:nvPr>
        </p:nvSpPr>
        <p:spPr>
          <a:xfrm>
            <a:off x="311700" y="37147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3000" u="sng"/>
              <a:t>STAGES OF THE CELL CYCLE</a:t>
            </a:r>
            <a:endParaRPr sz="3000"/>
          </a:p>
        </p:txBody>
      </p:sp>
      <p:sp>
        <p:nvSpPr>
          <p:cNvPr id="202" name="Google Shape;202;p36"/>
          <p:cNvSpPr txBox="1"/>
          <p:nvPr>
            <p:ph idx="1" type="body"/>
          </p:nvPr>
        </p:nvSpPr>
        <p:spPr>
          <a:xfrm>
            <a:off x="311700" y="1103450"/>
            <a:ext cx="8520600" cy="34164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chemeClr val="dk1"/>
              </a:buClr>
              <a:buSzPts val="2800"/>
              <a:buChar char="●"/>
            </a:pPr>
            <a:r>
              <a:rPr lang="en" sz="2800">
                <a:solidFill>
                  <a:schemeClr val="dk1"/>
                </a:solidFill>
              </a:rPr>
              <a:t>G0- GAP STAGE ZERO- FOR CELLS THAT DO NOT NEED TO DIVIDE (NEURONS, LYMPHOCYTES). CELL DOES NOT GROW IN SIZE OR PREPARE TO DIVIDE</a:t>
            </a:r>
            <a:endParaRPr sz="2800">
              <a:solidFill>
                <a:schemeClr val="dk1"/>
              </a:solidFill>
            </a:endParaRPr>
          </a:p>
          <a:p>
            <a:pPr indent="-406400" lvl="0" marL="457200" rtl="0" algn="l">
              <a:spcBef>
                <a:spcPts val="0"/>
              </a:spcBef>
              <a:spcAft>
                <a:spcPts val="0"/>
              </a:spcAft>
              <a:buClr>
                <a:schemeClr val="dk1"/>
              </a:buClr>
              <a:buSzPts val="2800"/>
              <a:buChar char="●"/>
            </a:pPr>
            <a:r>
              <a:rPr lang="en" sz="2800">
                <a:solidFill>
                  <a:schemeClr val="dk1"/>
                </a:solidFill>
              </a:rPr>
              <a:t>G1-GAP 1 PHASE- CELLS GROW, CARRY OUT NORMAL FUNCTIONS AND REPLICATE THEIR ORGANELLES IN PREPARATION FOR DIVISION</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7"/>
          <p:cNvSpPr txBox="1"/>
          <p:nvPr>
            <p:ph type="title"/>
          </p:nvPr>
        </p:nvSpPr>
        <p:spPr>
          <a:xfrm>
            <a:off x="311700" y="37147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u="sng"/>
              <a:t>STAGES OF THE CELL CYCLE</a:t>
            </a:r>
            <a:endParaRPr sz="3000"/>
          </a:p>
        </p:txBody>
      </p:sp>
      <p:sp>
        <p:nvSpPr>
          <p:cNvPr id="208" name="Google Shape;208;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Clr>
                <a:schemeClr val="dk1"/>
              </a:buClr>
              <a:buSzPts val="3600"/>
              <a:buChar char="●"/>
            </a:pPr>
            <a:r>
              <a:rPr lang="en" sz="3600">
                <a:solidFill>
                  <a:schemeClr val="dk1"/>
                </a:solidFill>
              </a:rPr>
              <a:t>S STAGE- SYNTHESIS- DNA IS REPLICATED</a:t>
            </a:r>
            <a:endParaRPr sz="3600">
              <a:solidFill>
                <a:schemeClr val="dk1"/>
              </a:solidFill>
            </a:endParaRPr>
          </a:p>
          <a:p>
            <a:pPr indent="-457200" lvl="0" marL="457200" rtl="0" algn="l">
              <a:spcBef>
                <a:spcPts val="0"/>
              </a:spcBef>
              <a:spcAft>
                <a:spcPts val="0"/>
              </a:spcAft>
              <a:buClr>
                <a:schemeClr val="dk1"/>
              </a:buClr>
              <a:buSzPts val="3600"/>
              <a:buChar char="●"/>
            </a:pPr>
            <a:r>
              <a:rPr lang="en" sz="3600">
                <a:solidFill>
                  <a:schemeClr val="dk1"/>
                </a:solidFill>
              </a:rPr>
              <a:t>G2- GAP 2 STAGE- GROWTH AND MATURATION OF ORGANELLES OCCURS IN PREPARATION FOR DIVISION</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8"/>
          <p:cNvSpPr txBox="1"/>
          <p:nvPr>
            <p:ph type="title"/>
          </p:nvPr>
        </p:nvSpPr>
        <p:spPr>
          <a:xfrm>
            <a:off x="311700" y="37147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u="sng"/>
              <a:t>STAGES OF THE CELL CYCLE</a:t>
            </a:r>
            <a:endParaRPr sz="3000"/>
          </a:p>
        </p:txBody>
      </p:sp>
      <p:sp>
        <p:nvSpPr>
          <p:cNvPr id="214" name="Google Shape;214;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Clr>
                <a:schemeClr val="dk1"/>
              </a:buClr>
              <a:buSzPts val="3000"/>
              <a:buChar char="●"/>
            </a:pPr>
            <a:r>
              <a:rPr lang="en" sz="3000">
                <a:solidFill>
                  <a:schemeClr val="dk1"/>
                </a:solidFill>
              </a:rPr>
              <a:t>MITOSIS- CELL DIVISION- A SERIES OF STEPS DIVIDING THE GENETIC MATERIAL SO THAT EACH CELL GETS AN EXACT REPLICA OF THE PARENT CELL</a:t>
            </a:r>
            <a:endParaRPr sz="3000">
              <a:solidFill>
                <a:schemeClr val="dk1"/>
              </a:solidFill>
            </a:endParaRPr>
          </a:p>
          <a:p>
            <a:pPr indent="-419100" lvl="0" marL="457200" rtl="0" algn="l">
              <a:spcBef>
                <a:spcPts val="0"/>
              </a:spcBef>
              <a:spcAft>
                <a:spcPts val="0"/>
              </a:spcAft>
              <a:buClr>
                <a:schemeClr val="dk1"/>
              </a:buClr>
              <a:buSzPts val="3000"/>
              <a:buChar char="●"/>
            </a:pPr>
            <a:r>
              <a:rPr lang="en" sz="3000">
                <a:solidFill>
                  <a:schemeClr val="dk1"/>
                </a:solidFill>
              </a:rPr>
              <a:t>CYTOKINESIS- THE ACTUAL SEPARATION OF THE CELL  INTO TWO DISTINCT CELLS</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3000" u="sng"/>
              <a:t>REGULATION OF DIVISION</a:t>
            </a:r>
            <a:endParaRPr b="1" sz="3000" u="sng"/>
          </a:p>
          <a:p>
            <a:pPr indent="0" lvl="0" marL="0" rtl="0" algn="l">
              <a:spcBef>
                <a:spcPts val="0"/>
              </a:spcBef>
              <a:spcAft>
                <a:spcPts val="0"/>
              </a:spcAft>
              <a:buNone/>
            </a:pPr>
            <a:r>
              <a:t/>
            </a:r>
            <a:endParaRPr/>
          </a:p>
        </p:txBody>
      </p:sp>
      <p:sp>
        <p:nvSpPr>
          <p:cNvPr id="220" name="Google Shape;220;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Clr>
                <a:schemeClr val="dk1"/>
              </a:buClr>
              <a:buSzPts val="3600"/>
              <a:buChar char="●"/>
            </a:pPr>
            <a:r>
              <a:rPr lang="en" sz="3600">
                <a:solidFill>
                  <a:schemeClr val="dk1"/>
                </a:solidFill>
              </a:rPr>
              <a:t>CELL DIVISION MUST BE REGULATED IN ORDER TO MAINTAIN STRUCTURE AND FUNCTION IN MULTICELLULAR ORGANISMS</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u="sng"/>
              <a:t>REGULATION OF DIVISION</a:t>
            </a:r>
            <a:endParaRPr b="1" sz="3000" u="sng"/>
          </a:p>
          <a:p>
            <a:pPr indent="0" lvl="0" marL="0" rtl="0" algn="l">
              <a:spcBef>
                <a:spcPts val="0"/>
              </a:spcBef>
              <a:spcAft>
                <a:spcPts val="0"/>
              </a:spcAft>
              <a:buNone/>
            </a:pPr>
            <a:r>
              <a:t/>
            </a:r>
            <a:endParaRPr/>
          </a:p>
        </p:txBody>
      </p:sp>
      <p:sp>
        <p:nvSpPr>
          <p:cNvPr id="226" name="Google Shape;226;p40"/>
          <p:cNvSpPr txBox="1"/>
          <p:nvPr>
            <p:ph idx="1" type="body"/>
          </p:nvPr>
        </p:nvSpPr>
        <p:spPr>
          <a:xfrm>
            <a:off x="0" y="1152475"/>
            <a:ext cx="9315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rPr>
              <a:t>INTERNAL- CHECKPOINTS AND KINASES/CYCLINS</a:t>
            </a:r>
            <a:endParaRPr sz="2400">
              <a:solidFill>
                <a:schemeClr val="dk1"/>
              </a:solidFill>
            </a:endParaRPr>
          </a:p>
          <a:p>
            <a:pPr indent="-381000" lvl="2" marL="1371600" rtl="0" algn="l">
              <a:spcBef>
                <a:spcPts val="0"/>
              </a:spcBef>
              <a:spcAft>
                <a:spcPts val="0"/>
              </a:spcAft>
              <a:buClr>
                <a:schemeClr val="dk1"/>
              </a:buClr>
              <a:buSzPts val="2400"/>
              <a:buAutoNum type="romanLcPeriod"/>
            </a:pPr>
            <a:r>
              <a:rPr lang="en" sz="2400">
                <a:solidFill>
                  <a:schemeClr val="dk1"/>
                </a:solidFill>
              </a:rPr>
              <a:t>G1 CHECKPOINT</a:t>
            </a:r>
            <a:endParaRPr sz="2400">
              <a:solidFill>
                <a:schemeClr val="dk1"/>
              </a:solidFill>
            </a:endParaRPr>
          </a:p>
          <a:p>
            <a:pPr indent="-381000" lvl="2" marL="1371600" rtl="0" algn="l">
              <a:spcBef>
                <a:spcPts val="0"/>
              </a:spcBef>
              <a:spcAft>
                <a:spcPts val="0"/>
              </a:spcAft>
              <a:buClr>
                <a:schemeClr val="dk1"/>
              </a:buClr>
              <a:buSzPts val="2400"/>
              <a:buAutoNum type="romanLcPeriod"/>
            </a:pPr>
            <a:r>
              <a:rPr lang="en" sz="2400">
                <a:solidFill>
                  <a:schemeClr val="dk1"/>
                </a:solidFill>
              </a:rPr>
              <a:t>G2 CHECKPOINT</a:t>
            </a:r>
            <a:endParaRPr sz="2400">
              <a:solidFill>
                <a:schemeClr val="dk1"/>
              </a:solidFill>
            </a:endParaRPr>
          </a:p>
          <a:p>
            <a:pPr indent="-381000" lvl="2" marL="1371600" rtl="0" algn="l">
              <a:spcBef>
                <a:spcPts val="0"/>
              </a:spcBef>
              <a:spcAft>
                <a:spcPts val="0"/>
              </a:spcAft>
              <a:buClr>
                <a:schemeClr val="dk1"/>
              </a:buClr>
              <a:buSzPts val="2400"/>
              <a:buAutoNum type="romanLcPeriod"/>
            </a:pPr>
            <a:r>
              <a:rPr lang="en" sz="2400">
                <a:solidFill>
                  <a:schemeClr val="dk1"/>
                </a:solidFill>
              </a:rPr>
              <a:t>M CHECKPOINT</a:t>
            </a:r>
            <a:endParaRPr sz="2400">
              <a:solidFill>
                <a:schemeClr val="dk1"/>
              </a:solidFill>
            </a:endParaRPr>
          </a:p>
          <a:p>
            <a:pPr indent="-381000" lvl="2" marL="1371600" rtl="0" algn="l">
              <a:spcBef>
                <a:spcPts val="0"/>
              </a:spcBef>
              <a:spcAft>
                <a:spcPts val="0"/>
              </a:spcAft>
              <a:buClr>
                <a:schemeClr val="dk1"/>
              </a:buClr>
              <a:buSzPts val="2400"/>
              <a:buAutoNum type="romanLcPeriod"/>
            </a:pPr>
            <a:r>
              <a:rPr lang="en" sz="2400">
                <a:solidFill>
                  <a:schemeClr val="dk1"/>
                </a:solidFill>
              </a:rPr>
              <a:t>KINASE- PHOSPHORYLATES A TARGET MOLECULE</a:t>
            </a:r>
            <a:endParaRPr sz="2400">
              <a:solidFill>
                <a:schemeClr val="dk1"/>
              </a:solidFill>
            </a:endParaRPr>
          </a:p>
          <a:p>
            <a:pPr indent="-381000" lvl="2" marL="1371600" rtl="0" algn="l">
              <a:spcBef>
                <a:spcPts val="0"/>
              </a:spcBef>
              <a:spcAft>
                <a:spcPts val="0"/>
              </a:spcAft>
              <a:buClr>
                <a:schemeClr val="dk1"/>
              </a:buClr>
              <a:buSzPts val="2400"/>
              <a:buAutoNum type="romanLcPeriod"/>
            </a:pPr>
            <a:r>
              <a:rPr lang="en" sz="2400">
                <a:solidFill>
                  <a:schemeClr val="dk1"/>
                </a:solidFill>
              </a:rPr>
              <a:t>CYCLINS- WORKS WITH KINASES TO PUSH CELL THROUGH PARTS OF         CYCLE (THINK OF POLICE OFFICER WAVING YOU THROUGH A STOP SIGN</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3" name="Google Shape;233;p41"/>
          <p:cNvPicPr preferRelativeResize="0"/>
          <p:nvPr/>
        </p:nvPicPr>
        <p:blipFill>
          <a:blip r:embed="rId3">
            <a:alphaModFix/>
          </a:blip>
          <a:stretch>
            <a:fillRect/>
          </a:stretch>
        </p:blipFill>
        <p:spPr>
          <a:xfrm>
            <a:off x="1411474" y="83700"/>
            <a:ext cx="6230700" cy="4667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0" name="Google Shape;240;p42"/>
          <p:cNvPicPr preferRelativeResize="0"/>
          <p:nvPr/>
        </p:nvPicPr>
        <p:blipFill>
          <a:blip r:embed="rId3">
            <a:alphaModFix/>
          </a:blip>
          <a:stretch>
            <a:fillRect/>
          </a:stretch>
        </p:blipFill>
        <p:spPr>
          <a:xfrm>
            <a:off x="1762125" y="392275"/>
            <a:ext cx="5154574" cy="4358950"/>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3"/>
          <p:cNvSpPr txBox="1"/>
          <p:nvPr>
            <p:ph idx="1" type="body"/>
          </p:nvPr>
        </p:nvSpPr>
        <p:spPr>
          <a:xfrm>
            <a:off x="311700" y="754550"/>
            <a:ext cx="8520600" cy="38142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The time it takes to divide differs- prokaryotes (bacteria)= 20min, eukaryotes =24 hours (S, G &amp; M= 12 hours)</a:t>
            </a:r>
            <a:endParaRPr/>
          </a:p>
          <a:p>
            <a:pPr indent="0" lvl="0" marL="0" rtl="0" algn="l">
              <a:spcBef>
                <a:spcPts val="1600"/>
              </a:spcBef>
              <a:spcAft>
                <a:spcPts val="0"/>
              </a:spcAft>
              <a:buNone/>
            </a:pPr>
            <a:r>
              <a:rPr lang="en"/>
              <a:t>The rate of cell division differs depending upon tissue type</a:t>
            </a:r>
            <a:endParaRPr/>
          </a:p>
          <a:p>
            <a:pPr indent="0" lvl="0" marL="0" rtl="0" algn="l">
              <a:spcBef>
                <a:spcPts val="1600"/>
              </a:spcBef>
              <a:spcAft>
                <a:spcPts val="0"/>
              </a:spcAft>
              <a:buNone/>
            </a:pPr>
            <a:r>
              <a:rPr lang="en"/>
              <a:t>Some cells never divide (G0)- neurons do not, some do when necessary.</a:t>
            </a:r>
            <a:endParaRPr/>
          </a:p>
          <a:p>
            <a:pPr indent="0" lvl="0" marL="0" rtl="0" algn="l">
              <a:spcBef>
                <a:spcPts val="1600"/>
              </a:spcBef>
              <a:spcAft>
                <a:spcPts val="0"/>
              </a:spcAft>
              <a:buNone/>
            </a:pPr>
            <a:r>
              <a:rPr lang="en"/>
              <a:t>The cell cycle is regulated by internal factors and external factors.</a:t>
            </a:r>
            <a:endParaRPr/>
          </a:p>
          <a:p>
            <a:pPr indent="0" lvl="0" marL="0" rtl="0" algn="l">
              <a:spcBef>
                <a:spcPts val="1600"/>
              </a:spcBef>
              <a:spcAft>
                <a:spcPts val="1600"/>
              </a:spcAft>
              <a:buNone/>
            </a:pPr>
            <a:r>
              <a:rPr lang="en"/>
              <a:t>Kinases and cyclins are two factors that play a role in regulating cell cycle by inhibiting or encouraging passage through checkpoints (S, G2 and M checkpoints)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4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chemeClr val="dk2"/>
              </a:solidFill>
              <a:latin typeface="Arial"/>
              <a:ea typeface="Arial"/>
              <a:cs typeface="Arial"/>
              <a:sym typeface="Arial"/>
            </a:endParaRPr>
          </a:p>
        </p:txBody>
      </p:sp>
      <p:sp>
        <p:nvSpPr>
          <p:cNvPr id="252" name="Google Shape;252;p44"/>
          <p:cNvSpPr txBox="1"/>
          <p:nvPr>
            <p:ph idx="1" type="body"/>
          </p:nvPr>
        </p:nvSpPr>
        <p:spPr>
          <a:xfrm>
            <a:off x="457200" y="914400"/>
            <a:ext cx="8229600" cy="37029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p228" id="253" name="Google Shape;253;p44"/>
          <p:cNvPicPr preferRelativeResize="0"/>
          <p:nvPr/>
        </p:nvPicPr>
        <p:blipFill rotWithShape="1">
          <a:blip r:embed="rId3">
            <a:alphaModFix/>
          </a:blip>
          <a:srcRect b="0" l="0" r="0" t="0"/>
          <a:stretch/>
        </p:blipFill>
        <p:spPr>
          <a:xfrm>
            <a:off x="457200" y="1316831"/>
            <a:ext cx="6172199" cy="29003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descr="p228" id="258" name="Google Shape;258;p45"/>
          <p:cNvPicPr preferRelativeResize="0"/>
          <p:nvPr/>
        </p:nvPicPr>
        <p:blipFill rotWithShape="1">
          <a:blip r:embed="rId3">
            <a:alphaModFix/>
          </a:blip>
          <a:srcRect b="0" l="0" r="0" t="0"/>
          <a:stretch/>
        </p:blipFill>
        <p:spPr>
          <a:xfrm>
            <a:off x="-1371600" y="1657350"/>
            <a:ext cx="5589984" cy="2626519"/>
          </a:xfrm>
          <a:prstGeom prst="rect">
            <a:avLst/>
          </a:prstGeom>
          <a:noFill/>
          <a:ln>
            <a:noFill/>
          </a:ln>
        </p:spPr>
      </p:pic>
      <p:sp>
        <p:nvSpPr>
          <p:cNvPr id="259" name="Google Shape;259;p45"/>
          <p:cNvSpPr txBox="1"/>
          <p:nvPr>
            <p:ph idx="4294967295" type="title"/>
          </p:nvPr>
        </p:nvSpPr>
        <p:spPr>
          <a:xfrm>
            <a:off x="457200" y="205978"/>
            <a:ext cx="8229600" cy="8574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4400">
              <a:solidFill>
                <a:schemeClr val="dk2"/>
              </a:solidFill>
              <a:latin typeface="Arial"/>
              <a:ea typeface="Arial"/>
              <a:cs typeface="Arial"/>
              <a:sym typeface="Arial"/>
            </a:endParaRPr>
          </a:p>
        </p:txBody>
      </p:sp>
      <p:sp>
        <p:nvSpPr>
          <p:cNvPr id="260" name="Google Shape;260;p45"/>
          <p:cNvSpPr txBox="1"/>
          <p:nvPr>
            <p:ph idx="4294967295" type="body"/>
          </p:nvPr>
        </p:nvSpPr>
        <p:spPr>
          <a:xfrm>
            <a:off x="457200" y="914400"/>
            <a:ext cx="8229600" cy="37029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p234" id="261" name="Google Shape;261;p45"/>
          <p:cNvPicPr preferRelativeResize="0"/>
          <p:nvPr/>
        </p:nvPicPr>
        <p:blipFill rotWithShape="1">
          <a:blip r:embed="rId4">
            <a:alphaModFix/>
          </a:blip>
          <a:srcRect b="0" l="0" r="0" t="0"/>
          <a:stretch/>
        </p:blipFill>
        <p:spPr>
          <a:xfrm>
            <a:off x="5105400" y="400050"/>
            <a:ext cx="2712244" cy="331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8"/>
          <p:cNvSpPr txBox="1"/>
          <p:nvPr>
            <p:ph idx="1" type="body"/>
          </p:nvPr>
        </p:nvSpPr>
        <p:spPr>
          <a:xfrm>
            <a:off x="311700" y="7112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600">
                <a:solidFill>
                  <a:schemeClr val="dk1"/>
                </a:solidFill>
              </a:rPr>
              <a:t>CELLS REPRODUCE SO THAT GROWTH AND REPAIR CAN OCCUR. WHEN A CELL GETS TOO LARGE IT MUST DIVIDE. WHEN CELLS DIE OR ARE REMOVED, OTHER CELLS MUST DIVIDE TO FILL IN THE GAP</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Factors affecting growth</a:t>
            </a:r>
            <a:endParaRPr/>
          </a:p>
        </p:txBody>
      </p:sp>
      <p:sp>
        <p:nvSpPr>
          <p:cNvPr id="267" name="Google Shape;267;p46"/>
          <p:cNvSpPr txBox="1"/>
          <p:nvPr>
            <p:ph idx="1" type="body"/>
          </p:nvPr>
        </p:nvSpPr>
        <p:spPr>
          <a:xfrm>
            <a:off x="311700" y="1152475"/>
            <a:ext cx="8520600" cy="143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000"/>
              <a:t>Why arent we just one cell? Why are we made of small cells?</a:t>
            </a:r>
            <a:endParaRPr sz="3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7"/>
          <p:cNvSpPr/>
          <p:nvPr/>
        </p:nvSpPr>
        <p:spPr>
          <a:xfrm>
            <a:off x="4953000" y="2628900"/>
            <a:ext cx="914400" cy="685800"/>
          </a:xfrm>
          <a:prstGeom prst="cube">
            <a:avLst>
              <a:gd fmla="val 25000" name="adj"/>
            </a:avLst>
          </a:prstGeom>
          <a:solidFill>
            <a:schemeClr val="accent1">
              <a:alpha val="57650"/>
            </a:schemeClr>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3" name="Google Shape;273;p47"/>
          <p:cNvSpPr/>
          <p:nvPr/>
        </p:nvSpPr>
        <p:spPr>
          <a:xfrm>
            <a:off x="4267200" y="2114550"/>
            <a:ext cx="914400" cy="685800"/>
          </a:xfrm>
          <a:prstGeom prst="cube">
            <a:avLst>
              <a:gd fmla="val 25000" name="adj"/>
            </a:avLst>
          </a:prstGeom>
          <a:solidFill>
            <a:schemeClr val="accent1">
              <a:alpha val="46670"/>
            </a:schemeClr>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4" name="Google Shape;274;p47"/>
          <p:cNvSpPr/>
          <p:nvPr/>
        </p:nvSpPr>
        <p:spPr>
          <a:xfrm>
            <a:off x="6248400" y="2686050"/>
            <a:ext cx="914400" cy="685800"/>
          </a:xfrm>
          <a:prstGeom prst="cube">
            <a:avLst>
              <a:gd fmla="val 25000" name="adj"/>
            </a:avLst>
          </a:prstGeom>
          <a:solidFill>
            <a:schemeClr val="accent1"/>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5" name="Google Shape;275;p47"/>
          <p:cNvSpPr/>
          <p:nvPr/>
        </p:nvSpPr>
        <p:spPr>
          <a:xfrm>
            <a:off x="4724400" y="2743200"/>
            <a:ext cx="914400" cy="685800"/>
          </a:xfrm>
          <a:prstGeom prst="cube">
            <a:avLst>
              <a:gd fmla="val 25000" name="adj"/>
            </a:avLst>
          </a:prstGeom>
          <a:solidFill>
            <a:schemeClr val="accent1">
              <a:alpha val="41570"/>
            </a:schemeClr>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6" name="Google Shape;276;p47"/>
          <p:cNvSpPr/>
          <p:nvPr/>
        </p:nvSpPr>
        <p:spPr>
          <a:xfrm>
            <a:off x="6248400" y="2171700"/>
            <a:ext cx="914400" cy="685800"/>
          </a:xfrm>
          <a:prstGeom prst="cube">
            <a:avLst>
              <a:gd fmla="val 25000" name="adj"/>
            </a:avLst>
          </a:prstGeom>
          <a:solidFill>
            <a:schemeClr val="accent1"/>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7" name="Google Shape;277;p47"/>
          <p:cNvSpPr txBox="1"/>
          <p:nvPr>
            <p:ph type="title"/>
          </p:nvPr>
        </p:nvSpPr>
        <p:spPr>
          <a:xfrm>
            <a:off x="457200" y="114300"/>
            <a:ext cx="8229600" cy="742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Bookman Old Style"/>
              <a:buNone/>
            </a:pPr>
            <a:r>
              <a:t/>
            </a:r>
            <a:endParaRPr/>
          </a:p>
        </p:txBody>
      </p:sp>
      <p:sp>
        <p:nvSpPr>
          <p:cNvPr id="278" name="Google Shape;278;p47"/>
          <p:cNvSpPr txBox="1"/>
          <p:nvPr>
            <p:ph idx="1" type="body"/>
          </p:nvPr>
        </p:nvSpPr>
        <p:spPr>
          <a:xfrm>
            <a:off x="457200" y="402425"/>
            <a:ext cx="8229600" cy="981000"/>
          </a:xfrm>
          <a:prstGeom prst="rect">
            <a:avLst/>
          </a:prstGeom>
          <a:noFill/>
          <a:ln cap="flat"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1976"/>
              <a:buFont typeface="Noto Sans Symbols"/>
              <a:buChar char="▶"/>
            </a:pPr>
            <a:r>
              <a:rPr b="1" i="0" lang="en" sz="2600" u="none">
                <a:solidFill>
                  <a:schemeClr val="dk1"/>
                </a:solidFill>
                <a:latin typeface="Cabin"/>
                <a:ea typeface="Cabin"/>
                <a:cs typeface="Cabin"/>
                <a:sym typeface="Cabin"/>
              </a:rPr>
              <a:t>A cell's shape reflects the cell's function. Cell size is limited by a cell's surface area–to-volume ratio </a:t>
            </a:r>
            <a:r>
              <a:rPr b="0" i="0" lang="en" sz="2600" u="none">
                <a:solidFill>
                  <a:schemeClr val="dk1"/>
                </a:solidFill>
                <a:latin typeface="Cabin"/>
                <a:ea typeface="Cabin"/>
                <a:cs typeface="Cabin"/>
                <a:sym typeface="Cabin"/>
              </a:rPr>
              <a:t>  </a:t>
            </a:r>
            <a:endParaRPr/>
          </a:p>
          <a:p>
            <a:pPr indent="-147574" lvl="0" marL="273050" marR="0" rtl="0" algn="l">
              <a:spcBef>
                <a:spcPts val="600"/>
              </a:spcBef>
              <a:spcAft>
                <a:spcPts val="0"/>
              </a:spcAft>
              <a:buClr>
                <a:schemeClr val="accent1"/>
              </a:buClr>
              <a:buSzPts val="1976"/>
              <a:buFont typeface="Noto Sans Symbols"/>
              <a:buNone/>
            </a:pPr>
            <a:r>
              <a:t/>
            </a:r>
            <a:endParaRPr b="0" i="0" sz="2600" u="none">
              <a:solidFill>
                <a:schemeClr val="dk1"/>
              </a:solidFill>
              <a:latin typeface="Cabin"/>
              <a:ea typeface="Cabin"/>
              <a:cs typeface="Cabin"/>
              <a:sym typeface="Cabin"/>
            </a:endParaRPr>
          </a:p>
        </p:txBody>
      </p:sp>
      <p:sp>
        <p:nvSpPr>
          <p:cNvPr id="279" name="Google Shape;279;p47"/>
          <p:cNvSpPr/>
          <p:nvPr/>
        </p:nvSpPr>
        <p:spPr>
          <a:xfrm>
            <a:off x="1524000" y="2800350"/>
            <a:ext cx="914400" cy="685800"/>
          </a:xfrm>
          <a:prstGeom prst="cube">
            <a:avLst>
              <a:gd fmla="val 25000" name="adj"/>
            </a:avLst>
          </a:prstGeom>
          <a:solidFill>
            <a:schemeClr val="accent1"/>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0" name="Google Shape;280;p47"/>
          <p:cNvSpPr/>
          <p:nvPr/>
        </p:nvSpPr>
        <p:spPr>
          <a:xfrm>
            <a:off x="4038600" y="2228850"/>
            <a:ext cx="914400" cy="685800"/>
          </a:xfrm>
          <a:prstGeom prst="cube">
            <a:avLst>
              <a:gd fmla="val 25000" name="adj"/>
            </a:avLst>
          </a:prstGeom>
          <a:solidFill>
            <a:schemeClr val="accent1">
              <a:alpha val="41570"/>
            </a:schemeClr>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1" name="Google Shape;281;p47"/>
          <p:cNvSpPr/>
          <p:nvPr/>
        </p:nvSpPr>
        <p:spPr>
          <a:xfrm>
            <a:off x="6248400" y="1657350"/>
            <a:ext cx="914400" cy="685800"/>
          </a:xfrm>
          <a:prstGeom prst="cube">
            <a:avLst>
              <a:gd fmla="val 25000" name="adj"/>
            </a:avLst>
          </a:prstGeom>
          <a:solidFill>
            <a:schemeClr val="accent1">
              <a:alpha val="47450"/>
            </a:schemeClr>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2" name="Google Shape;282;p47"/>
          <p:cNvSpPr/>
          <p:nvPr/>
        </p:nvSpPr>
        <p:spPr>
          <a:xfrm>
            <a:off x="4038600" y="2743200"/>
            <a:ext cx="914400" cy="685800"/>
          </a:xfrm>
          <a:prstGeom prst="cube">
            <a:avLst>
              <a:gd fmla="val 25000" name="adj"/>
            </a:avLst>
          </a:prstGeom>
          <a:solidFill>
            <a:schemeClr val="accent1">
              <a:alpha val="39610"/>
            </a:schemeClr>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3" name="Google Shape;283;p47"/>
          <p:cNvSpPr/>
          <p:nvPr/>
        </p:nvSpPr>
        <p:spPr>
          <a:xfrm>
            <a:off x="4953000" y="2114550"/>
            <a:ext cx="914400" cy="685800"/>
          </a:xfrm>
          <a:prstGeom prst="cube">
            <a:avLst>
              <a:gd fmla="val 25000" name="adj"/>
            </a:avLst>
          </a:prstGeom>
          <a:solidFill>
            <a:schemeClr val="accent1">
              <a:alpha val="41570"/>
            </a:schemeClr>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90" name="Google Shape;290;p48"/>
          <p:cNvPicPr preferRelativeResize="0"/>
          <p:nvPr/>
        </p:nvPicPr>
        <p:blipFill>
          <a:blip r:embed="rId3">
            <a:alphaModFix/>
          </a:blip>
          <a:stretch>
            <a:fillRect/>
          </a:stretch>
        </p:blipFill>
        <p:spPr>
          <a:xfrm>
            <a:off x="544250" y="97625"/>
            <a:ext cx="8055499" cy="494824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u="sng"/>
              <a:t>REGULATION OF DIVISION</a:t>
            </a:r>
            <a:endParaRPr b="1" sz="3000" u="sng"/>
          </a:p>
          <a:p>
            <a:pPr indent="0" lvl="0" marL="0" rtl="0" algn="l">
              <a:spcBef>
                <a:spcPts val="0"/>
              </a:spcBef>
              <a:spcAft>
                <a:spcPts val="0"/>
              </a:spcAft>
              <a:buNone/>
            </a:pPr>
            <a:r>
              <a:t/>
            </a:r>
            <a:endParaRPr/>
          </a:p>
        </p:txBody>
      </p:sp>
      <p:sp>
        <p:nvSpPr>
          <p:cNvPr id="296" name="Google Shape;296;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rPr>
              <a:t>EXTERNAL- TRIGGER INTERNAL SIGNALS TO ACTIVATE CELL CYCLE/GROWTH</a:t>
            </a:r>
            <a:endParaRPr sz="3000">
              <a:solidFill>
                <a:schemeClr val="dk1"/>
              </a:solidFill>
            </a:endParaRPr>
          </a:p>
          <a:p>
            <a:pPr indent="-419100" lvl="2" marL="1371600" rtl="0" algn="l">
              <a:spcBef>
                <a:spcPts val="0"/>
              </a:spcBef>
              <a:spcAft>
                <a:spcPts val="0"/>
              </a:spcAft>
              <a:buClr>
                <a:schemeClr val="dk1"/>
              </a:buClr>
              <a:buSzPts val="3000"/>
              <a:buAutoNum type="romanLcPeriod"/>
            </a:pPr>
            <a:r>
              <a:rPr lang="en" sz="3000">
                <a:solidFill>
                  <a:schemeClr val="dk1"/>
                </a:solidFill>
              </a:rPr>
              <a:t>CELL-TO CELL CONTACT</a:t>
            </a:r>
            <a:endParaRPr sz="3000">
              <a:solidFill>
                <a:schemeClr val="dk1"/>
              </a:solidFill>
            </a:endParaRPr>
          </a:p>
          <a:p>
            <a:pPr indent="-419100" lvl="2" marL="1371600" rtl="0" algn="l">
              <a:spcBef>
                <a:spcPts val="0"/>
              </a:spcBef>
              <a:spcAft>
                <a:spcPts val="0"/>
              </a:spcAft>
              <a:buClr>
                <a:schemeClr val="dk1"/>
              </a:buClr>
              <a:buSzPts val="3000"/>
              <a:buAutoNum type="romanLcPeriod"/>
            </a:pPr>
            <a:r>
              <a:rPr lang="en" sz="3000">
                <a:solidFill>
                  <a:schemeClr val="dk1"/>
                </a:solidFill>
              </a:rPr>
              <a:t>CHEMICAL SIGNALS (HORMONES, GROWTH FACTORS, ETC)</a:t>
            </a: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u="sng"/>
              <a:t>REGULATION OF DIVISION</a:t>
            </a:r>
            <a:endParaRPr b="1" sz="3000" u="sng"/>
          </a:p>
          <a:p>
            <a:pPr indent="0" lvl="0" marL="0" rtl="0" algn="l">
              <a:spcBef>
                <a:spcPts val="0"/>
              </a:spcBef>
              <a:spcAft>
                <a:spcPts val="0"/>
              </a:spcAft>
              <a:buNone/>
            </a:pPr>
            <a:r>
              <a:t/>
            </a:r>
            <a:endParaRPr/>
          </a:p>
        </p:txBody>
      </p:sp>
      <p:sp>
        <p:nvSpPr>
          <p:cNvPr id="302" name="Google Shape;302;p50"/>
          <p:cNvSpPr txBox="1"/>
          <p:nvPr>
            <p:ph idx="1" type="body"/>
          </p:nvPr>
        </p:nvSpPr>
        <p:spPr>
          <a:xfrm>
            <a:off x="311700" y="1152475"/>
            <a:ext cx="914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u="sng">
                <a:solidFill>
                  <a:schemeClr val="dk1"/>
                </a:solidFill>
              </a:rPr>
              <a:t>WHEN REGULATION FAILS</a:t>
            </a:r>
            <a:endParaRPr sz="3000" u="sng">
              <a:solidFill>
                <a:schemeClr val="dk1"/>
              </a:solidFill>
            </a:endParaRPr>
          </a:p>
          <a:p>
            <a:pPr indent="0" lvl="0" marL="0" rtl="0" algn="l">
              <a:spcBef>
                <a:spcPts val="0"/>
              </a:spcBef>
              <a:spcAft>
                <a:spcPts val="0"/>
              </a:spcAft>
              <a:buNone/>
            </a:pPr>
            <a:r>
              <a:rPr lang="en" sz="3000">
                <a:solidFill>
                  <a:schemeClr val="dk1"/>
                </a:solidFill>
              </a:rPr>
              <a:t>WHEN THERE IS A FAILURE TO CONTROL CELL DIVISION, A TUMOR WILL GROW. REMEMBER THAT ALL CELLS THAT ARE REPRODUCED FROM THE ORIGINAL DEFECTIVE CELL WILL HAVE THE SAME DEFECT THAT CAUSES THEM TO REPRODUCE UNCHECKED</a:t>
            </a:r>
            <a:endParaRPr sz="3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u="sng"/>
              <a:t>REGULATION OF DIVISION</a:t>
            </a:r>
            <a:endParaRPr b="1" sz="3000" u="sng"/>
          </a:p>
          <a:p>
            <a:pPr indent="0" lvl="0" marL="0" rtl="0" algn="l">
              <a:spcBef>
                <a:spcPts val="0"/>
              </a:spcBef>
              <a:spcAft>
                <a:spcPts val="0"/>
              </a:spcAft>
              <a:buNone/>
            </a:pPr>
            <a:r>
              <a:t/>
            </a:r>
            <a:endParaRPr/>
          </a:p>
        </p:txBody>
      </p:sp>
      <p:sp>
        <p:nvSpPr>
          <p:cNvPr id="308" name="Google Shape;308;p51"/>
          <p:cNvSpPr txBox="1"/>
          <p:nvPr>
            <p:ph idx="1" type="body"/>
          </p:nvPr>
        </p:nvSpPr>
        <p:spPr>
          <a:xfrm>
            <a:off x="311700" y="10579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rPr>
              <a:t>BENIGN- WHEN THE UNCONTROLLED GROWTH DOES NOT INVADE OTHER TISSUES</a:t>
            </a:r>
            <a:endParaRPr sz="3000">
              <a:solidFill>
                <a:schemeClr val="dk1"/>
              </a:solidFill>
            </a:endParaRPr>
          </a:p>
          <a:p>
            <a:pPr indent="0" lvl="0" marL="0" rtl="0" algn="l">
              <a:spcBef>
                <a:spcPts val="0"/>
              </a:spcBef>
              <a:spcAft>
                <a:spcPts val="0"/>
              </a:spcAft>
              <a:buNone/>
            </a:pPr>
            <a:r>
              <a:rPr lang="en" sz="3000">
                <a:solidFill>
                  <a:schemeClr val="dk1"/>
                </a:solidFill>
              </a:rPr>
              <a:t>CANCEROUS- WHEN THE CELLS WILL INVADE OTHER TISSUE. wHEN CANCER CELLS HAVE BROKEN OFF THE TUMOR AND MOVED TO OTHER AREAS OF THE BODY VIA THE BLOOD STREAM, THE CANCER HAS “METASTASIZED”. pROGNOSIS IN THIS CASE IS NOT GOOD, SINCE EVERY CELL CARRIES THE DEFECT AND WILL MAKE MORE TUMORS.</a:t>
            </a:r>
            <a:endParaRPr sz="3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52"/>
          <p:cNvSpPr txBox="1"/>
          <p:nvPr>
            <p:ph type="title"/>
          </p:nvPr>
        </p:nvSpPr>
        <p:spPr>
          <a:xfrm>
            <a:off x="311700" y="15507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u="sng"/>
              <a:t>REGULATION OF DIVISION</a:t>
            </a:r>
            <a:endParaRPr b="1" sz="3000" u="sng"/>
          </a:p>
          <a:p>
            <a:pPr indent="0" lvl="0" marL="0" rtl="0" algn="l">
              <a:spcBef>
                <a:spcPts val="0"/>
              </a:spcBef>
              <a:spcAft>
                <a:spcPts val="0"/>
              </a:spcAft>
              <a:buNone/>
            </a:pPr>
            <a:r>
              <a:t/>
            </a:r>
            <a:endParaRPr/>
          </a:p>
        </p:txBody>
      </p:sp>
      <p:sp>
        <p:nvSpPr>
          <p:cNvPr id="314" name="Google Shape;314;p52"/>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CANCEROUS- WHEN THE CELLS WILL INVADE OTHER TISSUE. wHEN CANCER CELLS HAVE BROKEN OFF THE TUMOR AND MOVED TO OTHER AREAS OF THE BODY VIA THE BLOOD STREAM, THE CANCER HAS “METASTASIZED”. PROGNOSIS IN THIS CASE IS NOT GOOD, SINCE EVERY CELL CARRIES THE DEFECT AND WILL MAKE MORE TUMORS.</a:t>
            </a: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u="sng"/>
              <a:t>REGULATION OF DIVISION</a:t>
            </a:r>
            <a:endParaRPr b="1" sz="3000" u="sng"/>
          </a:p>
          <a:p>
            <a:pPr indent="0" lvl="0" marL="0" rtl="0" algn="l">
              <a:spcBef>
                <a:spcPts val="0"/>
              </a:spcBef>
              <a:spcAft>
                <a:spcPts val="0"/>
              </a:spcAft>
              <a:buNone/>
            </a:pPr>
            <a:r>
              <a:t/>
            </a:r>
            <a:endParaRPr/>
          </a:p>
        </p:txBody>
      </p:sp>
      <p:sp>
        <p:nvSpPr>
          <p:cNvPr id="320" name="Google Shape;320;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rPr>
              <a:t>REGULATION OF THE CELL CYCLE ALSO OCCURS BY CELLS COMMITTING SUICIDE. IF THERE IS A DEFECT IN DNA, WHEN CELLS HAVE DIVIDED TOO MANY TIMES (TELOMERES ARE TOO SHORT) AND WHEN TISSUE MUST BE REMOVED DURING DEVELOPMENT, CELLS CAN UNDERGO APOPTOSIS. THIS OCCURS IN EMBRYOS (ALL PEOPLE HAVE GILL SLITS, TAILS AND WEBBED FINGER AND TOES THAT ARE REMOVED VIA APOPTOSIS.</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27" name="Google Shape;327;p54"/>
          <p:cNvPicPr preferRelativeResize="0"/>
          <p:nvPr/>
        </p:nvPicPr>
        <p:blipFill>
          <a:blip r:embed="rId3">
            <a:alphaModFix/>
          </a:blip>
          <a:stretch>
            <a:fillRect/>
          </a:stretch>
        </p:blipFill>
        <p:spPr>
          <a:xfrm>
            <a:off x="1657350" y="95250"/>
            <a:ext cx="5829300" cy="4953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34" name="Google Shape;334;p55"/>
          <p:cNvPicPr preferRelativeResize="0"/>
          <p:nvPr/>
        </p:nvPicPr>
        <p:blipFill>
          <a:blip r:embed="rId3">
            <a:alphaModFix/>
          </a:blip>
          <a:stretch>
            <a:fillRect/>
          </a:stretch>
        </p:blipFill>
        <p:spPr>
          <a:xfrm>
            <a:off x="2613513" y="0"/>
            <a:ext cx="3916973"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8" name="Google Shape;158;p29"/>
          <p:cNvPicPr preferRelativeResize="0"/>
          <p:nvPr/>
        </p:nvPicPr>
        <p:blipFill>
          <a:blip r:embed="rId3">
            <a:alphaModFix/>
          </a:blip>
          <a:stretch>
            <a:fillRect/>
          </a:stretch>
        </p:blipFill>
        <p:spPr>
          <a:xfrm>
            <a:off x="1762125" y="392275"/>
            <a:ext cx="5154574" cy="4358950"/>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pic>
        <p:nvPicPr>
          <p:cNvPr id="339" name="Google Shape;339;p56"/>
          <p:cNvPicPr preferRelativeResize="0"/>
          <p:nvPr/>
        </p:nvPicPr>
        <p:blipFill>
          <a:blip r:embed="rId3">
            <a:alphaModFix/>
          </a:blip>
          <a:stretch>
            <a:fillRect/>
          </a:stretch>
        </p:blipFill>
        <p:spPr>
          <a:xfrm>
            <a:off x="3429000" y="1318725"/>
            <a:ext cx="5715000" cy="3563325"/>
          </a:xfrm>
          <a:prstGeom prst="rect">
            <a:avLst/>
          </a:prstGeom>
          <a:noFill/>
          <a:ln>
            <a:noFill/>
          </a:ln>
        </p:spPr>
      </p:pic>
      <p:sp>
        <p:nvSpPr>
          <p:cNvPr id="340" name="Google Shape;340;p56"/>
          <p:cNvSpPr txBox="1"/>
          <p:nvPr/>
        </p:nvSpPr>
        <p:spPr>
          <a:xfrm>
            <a:off x="420750" y="193850"/>
            <a:ext cx="8500800" cy="9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What process allows the tail and finger webbing to be removed during </a:t>
            </a:r>
            <a:r>
              <a:rPr lang="en" sz="3600" u="sng">
                <a:solidFill>
                  <a:schemeClr val="hlink"/>
                </a:solidFill>
                <a:hlinkClick r:id="rId4"/>
              </a:rPr>
              <a:t>development</a:t>
            </a:r>
            <a:r>
              <a:rPr lang="en" sz="3600"/>
              <a:t>?</a:t>
            </a:r>
            <a:endParaRPr sz="3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u="sng"/>
              <a:t>LINK BETWEEN CELL SIZE AND DIVISION</a:t>
            </a:r>
            <a:endParaRPr b="1" sz="3000" u="sng"/>
          </a:p>
          <a:p>
            <a:pPr indent="0" lvl="0" marL="0" rtl="0" algn="l">
              <a:spcBef>
                <a:spcPts val="0"/>
              </a:spcBef>
              <a:spcAft>
                <a:spcPts val="0"/>
              </a:spcAft>
              <a:buNone/>
            </a:pPr>
            <a:r>
              <a:t/>
            </a:r>
            <a:endParaRPr/>
          </a:p>
        </p:txBody>
      </p:sp>
      <p:sp>
        <p:nvSpPr>
          <p:cNvPr id="346" name="Google Shape;346;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rPr>
              <a:t>ONE REASON THAT CELLS DIVIDE IS THAT THEY BECOME TOO LARGE. THE REASON THAT THEY MUST DIVIDE IS BECAUSE THE CELL SURFACE TO VOLUME RATIO BECOMES TOO SMALL.</a:t>
            </a:r>
            <a:endParaRPr sz="3000">
              <a:solidFill>
                <a:schemeClr val="dk1"/>
              </a:solidFill>
            </a:endParaRPr>
          </a:p>
          <a:p>
            <a:pPr indent="0" lvl="0" marL="0" rtl="0" algn="l">
              <a:spcBef>
                <a:spcPts val="0"/>
              </a:spcBef>
              <a:spcAft>
                <a:spcPts val="0"/>
              </a:spcAft>
              <a:buNone/>
            </a:pPr>
            <a:r>
              <a:t/>
            </a:r>
            <a:endParaRPr sz="3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8"/>
          <p:cNvSpPr txBox="1"/>
          <p:nvPr>
            <p:ph idx="1" type="body"/>
          </p:nvPr>
        </p:nvSpPr>
        <p:spPr>
          <a:xfrm>
            <a:off x="311700" y="1152475"/>
            <a:ext cx="8520600" cy="22293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000"/>
              <a:t>Surface area = length x width X number sides </a:t>
            </a:r>
            <a:endParaRPr sz="3000"/>
          </a:p>
          <a:p>
            <a:pPr indent="0" lvl="0" marL="0" rtl="0" algn="l">
              <a:spcBef>
                <a:spcPts val="1600"/>
              </a:spcBef>
              <a:spcAft>
                <a:spcPts val="1600"/>
              </a:spcAft>
              <a:buClr>
                <a:schemeClr val="dk1"/>
              </a:buClr>
              <a:buSzPts val="1100"/>
              <a:buFont typeface="Arial"/>
              <a:buNone/>
            </a:pPr>
            <a:r>
              <a:rPr lang="en" sz="3000"/>
              <a:t>volume= length X width X height</a:t>
            </a:r>
            <a:endParaRPr sz="3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59" name="Google Shape;359;p59"/>
          <p:cNvPicPr preferRelativeResize="0"/>
          <p:nvPr/>
        </p:nvPicPr>
        <p:blipFill>
          <a:blip r:embed="rId3">
            <a:alphaModFix/>
          </a:blip>
          <a:stretch>
            <a:fillRect/>
          </a:stretch>
        </p:blipFill>
        <p:spPr>
          <a:xfrm>
            <a:off x="1510600" y="139825"/>
            <a:ext cx="5192299" cy="4673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u="sng"/>
              <a:t>LINK BETWEEN CELL SIZE AND DIVISION</a:t>
            </a:r>
            <a:endParaRPr b="1" sz="3000" u="sng"/>
          </a:p>
          <a:p>
            <a:pPr indent="0" lvl="0" marL="0" rtl="0" algn="l">
              <a:spcBef>
                <a:spcPts val="0"/>
              </a:spcBef>
              <a:spcAft>
                <a:spcPts val="0"/>
              </a:spcAft>
              <a:buNone/>
            </a:pPr>
            <a:r>
              <a:t/>
            </a:r>
            <a:endParaRPr/>
          </a:p>
        </p:txBody>
      </p:sp>
      <p:sp>
        <p:nvSpPr>
          <p:cNvPr id="365" name="Google Shape;365;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rPr>
              <a:t>BECAUSE ALL MATERIALS (OXYGEN, GLUCOSE, WATER AND WASTE PRODUCTS) MUST COME THROUGH THE CELL MEMBRANE, THERE MUST BE ENOUGH CELL MEMBRANE TO SUPPORT THE VOLUME OF THE CELL. </a:t>
            </a:r>
            <a:endParaRPr sz="3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72" name="Google Shape;372;p61"/>
          <p:cNvPicPr preferRelativeResize="0"/>
          <p:nvPr/>
        </p:nvPicPr>
        <p:blipFill>
          <a:blip r:embed="rId3">
            <a:alphaModFix/>
          </a:blip>
          <a:stretch>
            <a:fillRect/>
          </a:stretch>
        </p:blipFill>
        <p:spPr>
          <a:xfrm>
            <a:off x="1383802" y="851377"/>
            <a:ext cx="6910151" cy="2303375"/>
          </a:xfrm>
          <a:prstGeom prst="rect">
            <a:avLst/>
          </a:prstGeom>
          <a:noFill/>
          <a:ln>
            <a:noFill/>
          </a:ln>
        </p:spPr>
      </p:pic>
      <p:cxnSp>
        <p:nvCxnSpPr>
          <p:cNvPr id="373" name="Google Shape;373;p61"/>
          <p:cNvCxnSpPr/>
          <p:nvPr/>
        </p:nvCxnSpPr>
        <p:spPr>
          <a:xfrm flipH="1">
            <a:off x="1777550" y="1188125"/>
            <a:ext cx="6300" cy="1178700"/>
          </a:xfrm>
          <a:prstGeom prst="straightConnector1">
            <a:avLst/>
          </a:prstGeom>
          <a:noFill/>
          <a:ln cap="flat" cmpd="sng" w="28575">
            <a:solidFill>
              <a:srgbClr val="FF0000"/>
            </a:solidFill>
            <a:prstDash val="solid"/>
            <a:round/>
            <a:headEnd len="med" w="med" type="none"/>
            <a:tailEnd len="med" w="med" type="none"/>
          </a:ln>
        </p:spPr>
      </p:cxnSp>
      <p:sp>
        <p:nvSpPr>
          <p:cNvPr id="374" name="Google Shape;374;p61"/>
          <p:cNvSpPr txBox="1"/>
          <p:nvPr/>
        </p:nvSpPr>
        <p:spPr>
          <a:xfrm>
            <a:off x="428650" y="1698700"/>
            <a:ext cx="1178700" cy="4161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interphase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u="sng"/>
              <a:t>Cell Theory</a:t>
            </a:r>
            <a:endParaRPr b="1" sz="3600" u="sng"/>
          </a:p>
        </p:txBody>
      </p:sp>
      <p:sp>
        <p:nvSpPr>
          <p:cNvPr id="380" name="Google Shape;380;p6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901700" rtl="0" algn="l">
              <a:spcBef>
                <a:spcPts val="600"/>
              </a:spcBef>
              <a:spcAft>
                <a:spcPts val="0"/>
              </a:spcAft>
              <a:buClr>
                <a:srgbClr val="222222"/>
              </a:buClr>
              <a:buSzPts val="3600"/>
              <a:buAutoNum type="arabicPeriod"/>
            </a:pPr>
            <a:r>
              <a:rPr lang="en" sz="3600">
                <a:solidFill>
                  <a:srgbClr val="222222"/>
                </a:solidFill>
              </a:rPr>
              <a:t>All living organisms are composed of one or more cells.</a:t>
            </a:r>
            <a:endParaRPr sz="3600">
              <a:solidFill>
                <a:srgbClr val="222222"/>
              </a:solidFill>
            </a:endParaRPr>
          </a:p>
          <a:p>
            <a:pPr indent="-457200" lvl="0" marL="901700" rtl="0" algn="l">
              <a:spcBef>
                <a:spcPts val="0"/>
              </a:spcBef>
              <a:spcAft>
                <a:spcPts val="0"/>
              </a:spcAft>
              <a:buClr>
                <a:srgbClr val="222222"/>
              </a:buClr>
              <a:buSzPts val="3600"/>
              <a:buAutoNum type="arabicPeriod"/>
            </a:pPr>
            <a:r>
              <a:rPr lang="en" sz="3600">
                <a:solidFill>
                  <a:srgbClr val="222222"/>
                </a:solidFill>
              </a:rPr>
              <a:t>The cell is the basic unit of structure and organization in organisms.</a:t>
            </a:r>
            <a:endParaRPr sz="3600">
              <a:solidFill>
                <a:srgbClr val="222222"/>
              </a:solidFill>
            </a:endParaRPr>
          </a:p>
          <a:p>
            <a:pPr indent="-457200" lvl="0" marL="901700" rtl="0" algn="l">
              <a:spcBef>
                <a:spcPts val="0"/>
              </a:spcBef>
              <a:spcAft>
                <a:spcPts val="0"/>
              </a:spcAft>
              <a:buClr>
                <a:srgbClr val="222222"/>
              </a:buClr>
              <a:buSzPts val="3600"/>
              <a:buAutoNum type="arabicPeriod"/>
            </a:pPr>
            <a:r>
              <a:rPr lang="en" sz="3600">
                <a:solidFill>
                  <a:srgbClr val="222222"/>
                </a:solidFill>
              </a:rPr>
              <a:t>Cells arise from pre-existing cells.</a:t>
            </a:r>
            <a:endParaRPr sz="3600">
              <a:solidFill>
                <a:srgbClr val="222222"/>
              </a:solidFill>
            </a:endParaRPr>
          </a:p>
          <a:p>
            <a:pPr indent="0" lvl="0" marL="0" rtl="0" algn="l">
              <a:spcBef>
                <a:spcPts val="100"/>
              </a:spcBef>
              <a:spcAft>
                <a:spcPts val="160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87" name="Google Shape;387;p63"/>
          <p:cNvPicPr preferRelativeResize="0"/>
          <p:nvPr/>
        </p:nvPicPr>
        <p:blipFill rotWithShape="1">
          <a:blip r:embed="rId3">
            <a:alphaModFix/>
          </a:blip>
          <a:srcRect b="-8377" l="0" r="-16103" t="0"/>
          <a:stretch/>
        </p:blipFill>
        <p:spPr>
          <a:xfrm>
            <a:off x="873975" y="0"/>
            <a:ext cx="6028174" cy="50646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6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393" name="Google Shape;393;p6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6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399" name="Google Shape;399;p6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0"/>
          <p:cNvSpPr txBox="1"/>
          <p:nvPr>
            <p:ph idx="1" type="body"/>
          </p:nvPr>
        </p:nvSpPr>
        <p:spPr>
          <a:xfrm>
            <a:off x="-85800" y="122850"/>
            <a:ext cx="9315600" cy="3416400"/>
          </a:xfrm>
          <a:prstGeom prst="rect">
            <a:avLst/>
          </a:prstGeom>
        </p:spPr>
        <p:txBody>
          <a:bodyPr anchorCtr="0" anchor="t" bIns="91425" lIns="91425" spcFirstLastPara="1" rIns="91425" wrap="square" tIns="91425">
            <a:noAutofit/>
          </a:bodyPr>
          <a:lstStyle/>
          <a:p>
            <a:pPr indent="-457200" lvl="0" marL="914400" rtl="0" algn="l">
              <a:spcBef>
                <a:spcPts val="0"/>
              </a:spcBef>
              <a:spcAft>
                <a:spcPts val="0"/>
              </a:spcAft>
              <a:buClr>
                <a:schemeClr val="dk1"/>
              </a:buClr>
              <a:buSzPts val="3600"/>
              <a:buChar char="●"/>
            </a:pPr>
            <a:r>
              <a:rPr lang="en" sz="3600">
                <a:solidFill>
                  <a:schemeClr val="dk1"/>
                </a:solidFill>
              </a:rPr>
              <a:t>MITOSIS IS THE EXACT REPLICATION OF A CELL</a:t>
            </a:r>
            <a:endParaRPr sz="3600">
              <a:solidFill>
                <a:schemeClr val="dk1"/>
              </a:solidFill>
            </a:endParaRPr>
          </a:p>
          <a:p>
            <a:pPr indent="-457200" lvl="0" marL="914400" rtl="0" algn="l">
              <a:spcBef>
                <a:spcPts val="0"/>
              </a:spcBef>
              <a:spcAft>
                <a:spcPts val="0"/>
              </a:spcAft>
              <a:buClr>
                <a:schemeClr val="dk1"/>
              </a:buClr>
              <a:buSzPts val="3600"/>
              <a:buChar char="●"/>
            </a:pPr>
            <a:r>
              <a:rPr lang="en" sz="3600">
                <a:solidFill>
                  <a:schemeClr val="dk1"/>
                </a:solidFill>
              </a:rPr>
              <a:t>MITOSIS IS A SMALL PART OF A CELL’S LIFE</a:t>
            </a:r>
            <a:endParaRPr sz="3600">
              <a:solidFill>
                <a:schemeClr val="dk1"/>
              </a:solidFill>
            </a:endParaRPr>
          </a:p>
          <a:p>
            <a:pPr indent="-457200" lvl="0" marL="914400" rtl="0" algn="l">
              <a:spcBef>
                <a:spcPts val="0"/>
              </a:spcBef>
              <a:spcAft>
                <a:spcPts val="0"/>
              </a:spcAft>
              <a:buClr>
                <a:schemeClr val="dk1"/>
              </a:buClr>
              <a:buSzPts val="3600"/>
              <a:buChar char="●"/>
            </a:pPr>
            <a:r>
              <a:rPr lang="en" sz="3600">
                <a:solidFill>
                  <a:schemeClr val="dk1"/>
                </a:solidFill>
              </a:rPr>
              <a:t>THE CELL CYCLE IS THE PATTERN OF GROWTH, DNA REPLICATION AND CELL DIVISION THAT OCCURS IN EUKARYOTIC CELLS</a:t>
            </a:r>
            <a:endParaRPr sz="36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Unit 5.1 The Cell Cycle</a:t>
            </a:r>
            <a:endParaRPr/>
          </a:p>
        </p:txBody>
      </p:sp>
      <p:sp>
        <p:nvSpPr>
          <p:cNvPr id="405" name="Google Shape;405;p66"/>
          <p:cNvSpPr txBox="1"/>
          <p:nvPr>
            <p:ph idx="1" type="body"/>
          </p:nvPr>
        </p:nvSpPr>
        <p:spPr>
          <a:xfrm>
            <a:off x="311700" y="1152475"/>
            <a:ext cx="8520600" cy="11238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sz="2400"/>
              <a:t>The cell cycle is the regular pattern of growth, DNA replication and cell division in cells with nuclei</a:t>
            </a:r>
            <a:endParaRPr sz="2400"/>
          </a:p>
        </p:txBody>
      </p:sp>
      <p:pic>
        <p:nvPicPr>
          <p:cNvPr id="406" name="Google Shape;406;p66"/>
          <p:cNvPicPr preferRelativeResize="0"/>
          <p:nvPr/>
        </p:nvPicPr>
        <p:blipFill>
          <a:blip r:embed="rId3">
            <a:alphaModFix/>
          </a:blip>
          <a:stretch>
            <a:fillRect/>
          </a:stretch>
        </p:blipFill>
        <p:spPr>
          <a:xfrm>
            <a:off x="3054750" y="2445825"/>
            <a:ext cx="2011475" cy="23290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67"/>
          <p:cNvSpPr txBox="1"/>
          <p:nvPr>
            <p:ph idx="1" type="body"/>
          </p:nvPr>
        </p:nvSpPr>
        <p:spPr>
          <a:xfrm>
            <a:off x="311700" y="754550"/>
            <a:ext cx="8520600" cy="38142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The time it takes to divide differs- prokaryotes (bacteria)= 20min, eukaryotes =24 hours (S, G &amp; M= 12 hours)</a:t>
            </a:r>
            <a:endParaRPr/>
          </a:p>
          <a:p>
            <a:pPr indent="0" lvl="0" marL="0" rtl="0" algn="l">
              <a:spcBef>
                <a:spcPts val="1600"/>
              </a:spcBef>
              <a:spcAft>
                <a:spcPts val="0"/>
              </a:spcAft>
              <a:buNone/>
            </a:pPr>
            <a:r>
              <a:rPr lang="en"/>
              <a:t>The rate of cell division differs depending upon tissue type</a:t>
            </a:r>
            <a:endParaRPr/>
          </a:p>
          <a:p>
            <a:pPr indent="0" lvl="0" marL="0" rtl="0" algn="l">
              <a:spcBef>
                <a:spcPts val="1600"/>
              </a:spcBef>
              <a:spcAft>
                <a:spcPts val="0"/>
              </a:spcAft>
              <a:buNone/>
            </a:pPr>
            <a:r>
              <a:rPr lang="en"/>
              <a:t>Some cells never divide (G0)- neurons do not, some do when necessary.</a:t>
            </a:r>
            <a:endParaRPr/>
          </a:p>
          <a:p>
            <a:pPr indent="0" lvl="0" marL="0" rtl="0" algn="l">
              <a:spcBef>
                <a:spcPts val="1600"/>
              </a:spcBef>
              <a:spcAft>
                <a:spcPts val="0"/>
              </a:spcAft>
              <a:buNone/>
            </a:pPr>
            <a:r>
              <a:rPr lang="en"/>
              <a:t>The cell cycle is regulated by internal factors and external factors.</a:t>
            </a:r>
            <a:endParaRPr/>
          </a:p>
          <a:p>
            <a:pPr indent="0" lvl="0" marL="0" rtl="0" algn="l">
              <a:spcBef>
                <a:spcPts val="1600"/>
              </a:spcBef>
              <a:spcAft>
                <a:spcPts val="1600"/>
              </a:spcAft>
              <a:buNone/>
            </a:pPr>
            <a:r>
              <a:rPr lang="en"/>
              <a:t>Kinases and cyclins are two factors that play a role in regulating cell cycle by inhibiting or encouraging passage through checkpoints (S, G2 and M checkpoints)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Germ layers</a:t>
            </a:r>
            <a:endParaRPr/>
          </a:p>
        </p:txBody>
      </p:sp>
      <p:sp>
        <p:nvSpPr>
          <p:cNvPr id="418" name="Google Shape;418;p6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19" name="Google Shape;419;p68"/>
          <p:cNvPicPr preferRelativeResize="0"/>
          <p:nvPr/>
        </p:nvPicPr>
        <p:blipFill>
          <a:blip r:embed="rId3">
            <a:alphaModFix/>
          </a:blip>
          <a:stretch>
            <a:fillRect/>
          </a:stretch>
        </p:blipFill>
        <p:spPr>
          <a:xfrm>
            <a:off x="382625" y="1152479"/>
            <a:ext cx="8611775" cy="2038950"/>
          </a:xfrm>
          <a:prstGeom prst="rect">
            <a:avLst/>
          </a:prstGeom>
          <a:noFill/>
          <a:ln cap="flat" cmpd="sng" w="19050">
            <a:solidFill>
              <a:schemeClr val="dk2"/>
            </a:solidFill>
            <a:prstDash val="solid"/>
            <a:round/>
            <a:headEnd len="sm" w="sm" type="none"/>
            <a:tailEnd len="sm" w="sm" type="none"/>
          </a:ln>
        </p:spPr>
      </p:pic>
      <p:pic>
        <p:nvPicPr>
          <p:cNvPr descr="Image result for MITOSIS CHECKPOINTS" id="420" name="Google Shape;420;p68"/>
          <p:cNvPicPr preferRelativeResize="0"/>
          <p:nvPr/>
        </p:nvPicPr>
        <p:blipFill>
          <a:blip r:embed="rId4">
            <a:alphaModFix/>
          </a:blip>
          <a:stretch>
            <a:fillRect/>
          </a:stretch>
        </p:blipFill>
        <p:spPr>
          <a:xfrm>
            <a:off x="2251875" y="3940800"/>
            <a:ext cx="5981701" cy="4483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pic>
        <p:nvPicPr>
          <p:cNvPr descr="p228" id="425" name="Google Shape;425;p69"/>
          <p:cNvPicPr preferRelativeResize="0"/>
          <p:nvPr/>
        </p:nvPicPr>
        <p:blipFill rotWithShape="1">
          <a:blip r:embed="rId3">
            <a:alphaModFix/>
          </a:blip>
          <a:srcRect b="0" l="0" r="0" t="0"/>
          <a:stretch/>
        </p:blipFill>
        <p:spPr>
          <a:xfrm>
            <a:off x="-1371600" y="1657350"/>
            <a:ext cx="5589984" cy="2626519"/>
          </a:xfrm>
          <a:prstGeom prst="rect">
            <a:avLst/>
          </a:prstGeom>
          <a:noFill/>
          <a:ln>
            <a:noFill/>
          </a:ln>
        </p:spPr>
      </p:pic>
      <p:sp>
        <p:nvSpPr>
          <p:cNvPr id="426" name="Google Shape;426;p69"/>
          <p:cNvSpPr txBox="1"/>
          <p:nvPr>
            <p:ph idx="4294967295" type="title"/>
          </p:nvPr>
        </p:nvSpPr>
        <p:spPr>
          <a:xfrm>
            <a:off x="457200" y="205978"/>
            <a:ext cx="8229600" cy="8574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4400">
              <a:solidFill>
                <a:schemeClr val="dk2"/>
              </a:solidFill>
              <a:latin typeface="Arial"/>
              <a:ea typeface="Arial"/>
              <a:cs typeface="Arial"/>
              <a:sym typeface="Arial"/>
            </a:endParaRPr>
          </a:p>
        </p:txBody>
      </p:sp>
      <p:sp>
        <p:nvSpPr>
          <p:cNvPr id="427" name="Google Shape;427;p69"/>
          <p:cNvSpPr txBox="1"/>
          <p:nvPr>
            <p:ph idx="4294967295" type="body"/>
          </p:nvPr>
        </p:nvSpPr>
        <p:spPr>
          <a:xfrm>
            <a:off x="457200" y="914400"/>
            <a:ext cx="8229600" cy="37029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p234" id="428" name="Google Shape;428;p69"/>
          <p:cNvPicPr preferRelativeResize="0"/>
          <p:nvPr/>
        </p:nvPicPr>
        <p:blipFill rotWithShape="1">
          <a:blip r:embed="rId4">
            <a:alphaModFix/>
          </a:blip>
          <a:srcRect b="0" l="0" r="0" t="0"/>
          <a:stretch/>
        </p:blipFill>
        <p:spPr>
          <a:xfrm>
            <a:off x="5105400" y="400050"/>
            <a:ext cx="2712244" cy="3314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FActors affecting growth</a:t>
            </a:r>
            <a:endParaRPr/>
          </a:p>
        </p:txBody>
      </p:sp>
      <p:sp>
        <p:nvSpPr>
          <p:cNvPr id="434" name="Google Shape;434;p70"/>
          <p:cNvSpPr txBox="1"/>
          <p:nvPr>
            <p:ph idx="1" type="body"/>
          </p:nvPr>
        </p:nvSpPr>
        <p:spPr>
          <a:xfrm>
            <a:off x="311700" y="1152475"/>
            <a:ext cx="8520600" cy="143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000"/>
              <a:t>Why arent we just one cell? Why are we made of small cells?</a:t>
            </a:r>
            <a:endParaRPr sz="30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7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p72"/>
          <p:cNvSpPr/>
          <p:nvPr/>
        </p:nvSpPr>
        <p:spPr>
          <a:xfrm>
            <a:off x="4953000" y="2628900"/>
            <a:ext cx="914400" cy="685800"/>
          </a:xfrm>
          <a:prstGeom prst="cube">
            <a:avLst>
              <a:gd fmla="val 25000" name="adj"/>
            </a:avLst>
          </a:prstGeom>
          <a:solidFill>
            <a:schemeClr val="accent1">
              <a:alpha val="57650"/>
            </a:schemeClr>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6" name="Google Shape;446;p72"/>
          <p:cNvSpPr/>
          <p:nvPr/>
        </p:nvSpPr>
        <p:spPr>
          <a:xfrm>
            <a:off x="4267200" y="2114550"/>
            <a:ext cx="914400" cy="685800"/>
          </a:xfrm>
          <a:prstGeom prst="cube">
            <a:avLst>
              <a:gd fmla="val 25000" name="adj"/>
            </a:avLst>
          </a:prstGeom>
          <a:solidFill>
            <a:schemeClr val="accent1">
              <a:alpha val="46670"/>
            </a:schemeClr>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7" name="Google Shape;447;p72"/>
          <p:cNvSpPr/>
          <p:nvPr/>
        </p:nvSpPr>
        <p:spPr>
          <a:xfrm>
            <a:off x="6248400" y="2686050"/>
            <a:ext cx="914400" cy="685800"/>
          </a:xfrm>
          <a:prstGeom prst="cube">
            <a:avLst>
              <a:gd fmla="val 25000" name="adj"/>
            </a:avLst>
          </a:prstGeom>
          <a:solidFill>
            <a:schemeClr val="accent1"/>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8" name="Google Shape;448;p72"/>
          <p:cNvSpPr/>
          <p:nvPr/>
        </p:nvSpPr>
        <p:spPr>
          <a:xfrm>
            <a:off x="4724400" y="2743200"/>
            <a:ext cx="914400" cy="685800"/>
          </a:xfrm>
          <a:prstGeom prst="cube">
            <a:avLst>
              <a:gd fmla="val 25000" name="adj"/>
            </a:avLst>
          </a:prstGeom>
          <a:solidFill>
            <a:schemeClr val="accent1">
              <a:alpha val="41570"/>
            </a:schemeClr>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9" name="Google Shape;449;p72"/>
          <p:cNvSpPr/>
          <p:nvPr/>
        </p:nvSpPr>
        <p:spPr>
          <a:xfrm>
            <a:off x="6248400" y="2171700"/>
            <a:ext cx="914400" cy="685800"/>
          </a:xfrm>
          <a:prstGeom prst="cube">
            <a:avLst>
              <a:gd fmla="val 25000" name="adj"/>
            </a:avLst>
          </a:prstGeom>
          <a:solidFill>
            <a:schemeClr val="accent1"/>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0" name="Google Shape;450;p72"/>
          <p:cNvSpPr txBox="1"/>
          <p:nvPr>
            <p:ph type="title"/>
          </p:nvPr>
        </p:nvSpPr>
        <p:spPr>
          <a:xfrm>
            <a:off x="457200" y="114300"/>
            <a:ext cx="8229600" cy="742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Bookman Old Style"/>
              <a:buNone/>
            </a:pPr>
            <a:r>
              <a:t/>
            </a:r>
            <a:endParaRPr/>
          </a:p>
        </p:txBody>
      </p:sp>
      <p:sp>
        <p:nvSpPr>
          <p:cNvPr id="451" name="Google Shape;451;p72"/>
          <p:cNvSpPr txBox="1"/>
          <p:nvPr>
            <p:ph idx="1" type="body"/>
          </p:nvPr>
        </p:nvSpPr>
        <p:spPr>
          <a:xfrm>
            <a:off x="457200" y="402425"/>
            <a:ext cx="8229600" cy="981000"/>
          </a:xfrm>
          <a:prstGeom prst="rect">
            <a:avLst/>
          </a:prstGeom>
          <a:noFill/>
          <a:ln cap="flat"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1976"/>
              <a:buFont typeface="Noto Sans Symbols"/>
              <a:buChar char="▶"/>
            </a:pPr>
            <a:r>
              <a:rPr b="1" i="0" lang="en" sz="2600" u="none">
                <a:solidFill>
                  <a:schemeClr val="dk1"/>
                </a:solidFill>
                <a:latin typeface="Cabin"/>
                <a:ea typeface="Cabin"/>
                <a:cs typeface="Cabin"/>
                <a:sym typeface="Cabin"/>
              </a:rPr>
              <a:t>A cell's shape reflects the cell's function. Cell size is limited by a cell's surface area–to-volume ratio </a:t>
            </a:r>
            <a:r>
              <a:rPr b="0" i="0" lang="en" sz="2600" u="none">
                <a:solidFill>
                  <a:schemeClr val="dk1"/>
                </a:solidFill>
                <a:latin typeface="Cabin"/>
                <a:ea typeface="Cabin"/>
                <a:cs typeface="Cabin"/>
                <a:sym typeface="Cabin"/>
              </a:rPr>
              <a:t>  </a:t>
            </a:r>
            <a:endParaRPr/>
          </a:p>
          <a:p>
            <a:pPr indent="-147574" lvl="0" marL="273050" marR="0" rtl="0" algn="l">
              <a:spcBef>
                <a:spcPts val="600"/>
              </a:spcBef>
              <a:spcAft>
                <a:spcPts val="0"/>
              </a:spcAft>
              <a:buClr>
                <a:schemeClr val="accent1"/>
              </a:buClr>
              <a:buSzPts val="1976"/>
              <a:buFont typeface="Noto Sans Symbols"/>
              <a:buNone/>
            </a:pPr>
            <a:r>
              <a:t/>
            </a:r>
            <a:endParaRPr b="0" i="0" sz="2600" u="none">
              <a:solidFill>
                <a:schemeClr val="dk1"/>
              </a:solidFill>
              <a:latin typeface="Cabin"/>
              <a:ea typeface="Cabin"/>
              <a:cs typeface="Cabin"/>
              <a:sym typeface="Cabin"/>
            </a:endParaRPr>
          </a:p>
        </p:txBody>
      </p:sp>
      <p:sp>
        <p:nvSpPr>
          <p:cNvPr id="452" name="Google Shape;452;p72"/>
          <p:cNvSpPr/>
          <p:nvPr/>
        </p:nvSpPr>
        <p:spPr>
          <a:xfrm>
            <a:off x="1524000" y="2800350"/>
            <a:ext cx="914400" cy="685800"/>
          </a:xfrm>
          <a:prstGeom prst="cube">
            <a:avLst>
              <a:gd fmla="val 25000" name="adj"/>
            </a:avLst>
          </a:prstGeom>
          <a:solidFill>
            <a:schemeClr val="accent1"/>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3" name="Google Shape;453;p72"/>
          <p:cNvSpPr/>
          <p:nvPr/>
        </p:nvSpPr>
        <p:spPr>
          <a:xfrm>
            <a:off x="4038600" y="2228850"/>
            <a:ext cx="914400" cy="685800"/>
          </a:xfrm>
          <a:prstGeom prst="cube">
            <a:avLst>
              <a:gd fmla="val 25000" name="adj"/>
            </a:avLst>
          </a:prstGeom>
          <a:solidFill>
            <a:schemeClr val="accent1">
              <a:alpha val="41570"/>
            </a:schemeClr>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4" name="Google Shape;454;p72"/>
          <p:cNvSpPr/>
          <p:nvPr/>
        </p:nvSpPr>
        <p:spPr>
          <a:xfrm>
            <a:off x="6248400" y="1657350"/>
            <a:ext cx="914400" cy="685800"/>
          </a:xfrm>
          <a:prstGeom prst="cube">
            <a:avLst>
              <a:gd fmla="val 25000" name="adj"/>
            </a:avLst>
          </a:prstGeom>
          <a:solidFill>
            <a:schemeClr val="accent1">
              <a:alpha val="47450"/>
            </a:schemeClr>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5" name="Google Shape;455;p72"/>
          <p:cNvSpPr/>
          <p:nvPr/>
        </p:nvSpPr>
        <p:spPr>
          <a:xfrm>
            <a:off x="4038600" y="2743200"/>
            <a:ext cx="914400" cy="685800"/>
          </a:xfrm>
          <a:prstGeom prst="cube">
            <a:avLst>
              <a:gd fmla="val 25000" name="adj"/>
            </a:avLst>
          </a:prstGeom>
          <a:solidFill>
            <a:schemeClr val="accent1">
              <a:alpha val="39610"/>
            </a:schemeClr>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6" name="Google Shape;456;p72"/>
          <p:cNvSpPr/>
          <p:nvPr/>
        </p:nvSpPr>
        <p:spPr>
          <a:xfrm>
            <a:off x="4953000" y="2114550"/>
            <a:ext cx="914400" cy="685800"/>
          </a:xfrm>
          <a:prstGeom prst="cube">
            <a:avLst>
              <a:gd fmla="val 25000" name="adj"/>
            </a:avLst>
          </a:prstGeom>
          <a:solidFill>
            <a:schemeClr val="accent1">
              <a:alpha val="41570"/>
            </a:schemeClr>
          </a:solidFill>
          <a:ln cap="flat" cmpd="sng" w="19050">
            <a:solidFill>
              <a:srgbClr val="525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pic>
        <p:nvPicPr>
          <p:cNvPr id="461" name="Google Shape;461;p73"/>
          <p:cNvPicPr preferRelativeResize="0"/>
          <p:nvPr/>
        </p:nvPicPr>
        <p:blipFill>
          <a:blip r:embed="rId3">
            <a:alphaModFix/>
          </a:blip>
          <a:stretch>
            <a:fillRect/>
          </a:stretch>
        </p:blipFill>
        <p:spPr>
          <a:xfrm>
            <a:off x="3429000" y="1318725"/>
            <a:ext cx="5715000" cy="3563325"/>
          </a:xfrm>
          <a:prstGeom prst="rect">
            <a:avLst/>
          </a:prstGeom>
          <a:noFill/>
          <a:ln>
            <a:noFill/>
          </a:ln>
        </p:spPr>
      </p:pic>
      <p:sp>
        <p:nvSpPr>
          <p:cNvPr id="462" name="Google Shape;462;p73"/>
          <p:cNvSpPr txBox="1"/>
          <p:nvPr/>
        </p:nvSpPr>
        <p:spPr>
          <a:xfrm>
            <a:off x="420750" y="193850"/>
            <a:ext cx="8500800" cy="9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What process allows the tail and finger webbing to be removed during </a:t>
            </a:r>
            <a:r>
              <a:rPr lang="en" sz="3600" u="sng">
                <a:solidFill>
                  <a:schemeClr val="hlink"/>
                </a:solidFill>
                <a:hlinkClick r:id="rId4"/>
              </a:rPr>
              <a:t>development</a:t>
            </a:r>
            <a:r>
              <a:rPr lang="en" sz="3600"/>
              <a:t>?</a:t>
            </a:r>
            <a:endParaRPr sz="36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7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69" name="Google Shape;469;p74"/>
          <p:cNvPicPr preferRelativeResize="0"/>
          <p:nvPr/>
        </p:nvPicPr>
        <p:blipFill>
          <a:blip r:embed="rId3">
            <a:alphaModFix/>
          </a:blip>
          <a:stretch>
            <a:fillRect/>
          </a:stretch>
        </p:blipFill>
        <p:spPr>
          <a:xfrm>
            <a:off x="544250" y="97625"/>
            <a:ext cx="8055499" cy="494824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Germ layers</a:t>
            </a:r>
            <a:endParaRPr/>
          </a:p>
        </p:txBody>
      </p:sp>
      <p:sp>
        <p:nvSpPr>
          <p:cNvPr id="475" name="Google Shape;475;p7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76" name="Google Shape;476;p75"/>
          <p:cNvPicPr preferRelativeResize="0"/>
          <p:nvPr/>
        </p:nvPicPr>
        <p:blipFill>
          <a:blip r:embed="rId3">
            <a:alphaModFix/>
          </a:blip>
          <a:stretch>
            <a:fillRect/>
          </a:stretch>
        </p:blipFill>
        <p:spPr>
          <a:xfrm>
            <a:off x="382625" y="1152479"/>
            <a:ext cx="8611775" cy="20389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3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chemeClr val="dk2"/>
              </a:solidFill>
              <a:latin typeface="Arial"/>
              <a:ea typeface="Arial"/>
              <a:cs typeface="Arial"/>
              <a:sym typeface="Arial"/>
            </a:endParaRPr>
          </a:p>
        </p:txBody>
      </p:sp>
      <p:sp>
        <p:nvSpPr>
          <p:cNvPr id="170" name="Google Shape;170;p31"/>
          <p:cNvSpPr txBox="1"/>
          <p:nvPr>
            <p:ph idx="1" type="body"/>
          </p:nvPr>
        </p:nvSpPr>
        <p:spPr>
          <a:xfrm>
            <a:off x="457200" y="914400"/>
            <a:ext cx="8229600" cy="37029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p228" id="171" name="Google Shape;171;p31"/>
          <p:cNvPicPr preferRelativeResize="0"/>
          <p:nvPr/>
        </p:nvPicPr>
        <p:blipFill rotWithShape="1">
          <a:blip r:embed="rId3">
            <a:alphaModFix/>
          </a:blip>
          <a:srcRect b="0" l="0" r="0" t="0"/>
          <a:stretch/>
        </p:blipFill>
        <p:spPr>
          <a:xfrm>
            <a:off x="457200" y="1316831"/>
            <a:ext cx="6172199" cy="290036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7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7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7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533400" lvl="0" marL="914400" rtl="0" algn="l">
              <a:spcBef>
                <a:spcPts val="0"/>
              </a:spcBef>
              <a:spcAft>
                <a:spcPts val="0"/>
              </a:spcAft>
              <a:buClr>
                <a:schemeClr val="dk1"/>
              </a:buClr>
              <a:buSzPts val="4800"/>
              <a:buChar char="●"/>
            </a:pPr>
            <a:r>
              <a:rPr lang="en" sz="4800">
                <a:solidFill>
                  <a:schemeClr val="dk1"/>
                </a:solidFill>
              </a:rPr>
              <a:t>PROKARYOTES UNDERGO BINARY FISSION, NOT MITOSIS</a:t>
            </a:r>
            <a:endParaRPr sz="48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3"/>
          <p:cNvSpPr txBox="1"/>
          <p:nvPr>
            <p:ph idx="1" type="body"/>
          </p:nvPr>
        </p:nvSpPr>
        <p:spPr>
          <a:xfrm>
            <a:off x="311700" y="343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rPr>
              <a:t>THE CELL CYCLE IS CONTROLLED BY CHECKPOINTS.  THINK OF THEM LIKE A STOP SIGN WHEN YOU ARE DRIVING. YOU STOP, CHECK WHETHER THERE IS TRAFFIC, DECIDE TO STAY OR GO.IF THERE IS TRAFFIC, YOU REMAIN STOPPED, IF THERE IS NO TRAFFIC AND IT IS SAFE, THEN YOU PROCEED FORWARD.</a:t>
            </a:r>
            <a:endParaRPr sz="30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4"/>
          <p:cNvSpPr txBox="1"/>
          <p:nvPr>
            <p:ph idx="1" type="body"/>
          </p:nvPr>
        </p:nvSpPr>
        <p:spPr>
          <a:xfrm>
            <a:off x="311700" y="4450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1"/>
                </a:solidFill>
              </a:rPr>
              <a:t>DIFFERENT TYPES OF CELLS UNDERGO DIFFERENT RATES OF DIVISION. CELLS THAT EXPERIENCE TOXIC OR DIFFICULT CONDITIONS (REPAIR) OR WHEN GROWTH IS CONSTANT TEND TO UNDERGO REPLICATION MOST FREQUENTLY.</a:t>
            </a:r>
            <a:endParaRPr sz="36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6" name="Google Shape;196;p35"/>
          <p:cNvPicPr preferRelativeResize="0"/>
          <p:nvPr/>
        </p:nvPicPr>
        <p:blipFill>
          <a:blip r:embed="rId3">
            <a:alphaModFix/>
          </a:blip>
          <a:stretch>
            <a:fillRect/>
          </a:stretch>
        </p:blipFill>
        <p:spPr>
          <a:xfrm>
            <a:off x="1411474" y="83700"/>
            <a:ext cx="6230700" cy="4667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rigin">
  <a:themeElements>
    <a:clrScheme name="Origin">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