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7" r:id="rId14"/>
    <p:sldId id="258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4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2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4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2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7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3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0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B756-B572-4D3E-B725-7ED23437A46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40A6-7571-4AFA-B6FC-936696D28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3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energy.sw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WTb_16VdVKBw4A_PajzbkF/SIG=12bfgh9no/EXP=1255581434/**http%3A/chem4kids.com/files/art/reaction_intro_1_24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activation%20energy.sw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WTbx8PVtVKrJoAAgijzbkF/SIG=12f80t41k/EXP=1255581583/**http%3A/bio.winona.edu/bates/Bio241/images/figure-06-15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7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file"/>
              </a:rPr>
              <a:t>Enzymes</a:t>
            </a:r>
            <a:r>
              <a:rPr lang="en-US" altLang="en-US" smtClean="0"/>
              <a:t> 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In living things, chemical reactions occur between large, complex biomolecules. Many of these reactions require large activation energies. 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  <p:pic>
        <p:nvPicPr>
          <p:cNvPr id="74756" name="Picture 2" descr="http://rds.yahoo.com/_ylt=A0WTbx9fWNVKVZcAh6yjzbkF/SIG=12qpuuch2/EXP=1255582175/**http%3A/www.biosci.ohiou.edu/introbioslab/Bios170/170_2/enzymegrap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51530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9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57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mtClean="0"/>
              <a:t>An enzyme is a molecule that increases the speed of biochemical reactions. 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Enzymes hold molecules close together and in the correct orientation. An enzyme lowers the activation energy of a reaction. 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Each enzyme has an active site, the region where the reaction takes place. 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 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33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78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The shape of the active site determines which reactants, or substrates, will bind to it. Each different enzyme acts only on specific substrates. 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Binding of the substrates causes the enzyme’s shape to change. This change causes some bonds in the substrates to break and new bonds to form. 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Most enzymes need a certain range of temperatures and pH. 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  <p:pic>
        <p:nvPicPr>
          <p:cNvPr id="77828" name="Picture 2" descr="http://users.rcn.com/jkimball.ma.ultranet/BiologyPages/M/MolecularEnerg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86400"/>
            <a:ext cx="1550958" cy="117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3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47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93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0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6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CARBOHYD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124200"/>
            <a:ext cx="4843498" cy="35796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CARBOHYDRATES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4 KCAL/G, </a:t>
            </a:r>
          </a:p>
          <a:p>
            <a:pPr marL="0" indent="0">
              <a:buNone/>
            </a:pPr>
            <a:r>
              <a:rPr lang="en-US" dirty="0" smtClean="0"/>
              <a:t>REPEATING SUBUNIT (THE BUILDING BLOCKS) MONOSACCHARIDES</a:t>
            </a:r>
          </a:p>
          <a:p>
            <a:pPr marL="0" indent="0">
              <a:buNone/>
            </a:pPr>
            <a:r>
              <a:rPr lang="en-US" sz="2800" u="none" strike="noStrike" dirty="0" smtClean="0">
                <a:effectLst/>
              </a:rPr>
              <a:t>IMPORTANCE IN CELL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CELL SURFACE MARKERS 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*ENERGY 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*LABELLING FOR EXPORT</a:t>
            </a:r>
            <a:endParaRPr lang="en-US" sz="2800" u="none" strike="noStrike" dirty="0" smtClean="0">
              <a:effectLst/>
            </a:endParaRPr>
          </a:p>
          <a:p>
            <a:pPr marL="0" indent="0">
              <a:buNone/>
            </a:pPr>
            <a:r>
              <a:rPr lang="en-US" sz="2800" dirty="0" smtClean="0"/>
              <a:t>IMPORTANCE IN BODY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*ENERGY SOURCE 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*RECOGNITION OF NON-SELF 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*BREAD, CEREALS, GRAINS, TUBERS</a:t>
            </a:r>
            <a:endParaRPr lang="en-US" sz="2500" b="0" i="0" u="none" strike="noStrike" dirty="0" smtClean="0">
              <a:solidFill>
                <a:srgbClr val="000000"/>
              </a:solidFill>
              <a:effectLst/>
              <a:latin typeface="Arial Narrow"/>
            </a:endParaRPr>
          </a:p>
          <a:p>
            <a:pPr marL="274638" lvl="1" indent="0">
              <a:buNone/>
            </a:pPr>
            <a:endParaRPr lang="en-US" sz="2500" b="0" i="0" u="none" strike="noStrike" dirty="0" smtClean="0">
              <a:solidFill>
                <a:srgbClr val="000000"/>
              </a:solidFill>
              <a:effectLst/>
              <a:latin typeface="Arial Narrow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LIPIDS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9 KCAL/G, </a:t>
            </a:r>
          </a:p>
          <a:p>
            <a:pPr marL="0" indent="0">
              <a:buNone/>
            </a:pPr>
            <a:r>
              <a:rPr lang="en-US" dirty="0" smtClean="0"/>
              <a:t>REPEATING SUBUNIT (THE BUILDING BLOCKS) </a:t>
            </a:r>
          </a:p>
          <a:p>
            <a:pPr marL="0" indent="0">
              <a:buNone/>
            </a:pPr>
            <a:r>
              <a:rPr lang="en-US" dirty="0" smtClean="0"/>
              <a:t>FATTY ACIDS</a:t>
            </a:r>
          </a:p>
          <a:p>
            <a:pPr marL="0" indent="0">
              <a:buNone/>
            </a:pPr>
            <a:r>
              <a:rPr lang="en-US" sz="2800" u="none" strike="noStrike" dirty="0" smtClean="0">
                <a:effectLst/>
              </a:rPr>
              <a:t>IMPORTANCE IN CELL</a:t>
            </a:r>
          </a:p>
          <a:p>
            <a:pPr marL="274638" lvl="1" indent="0">
              <a:buNone/>
            </a:pPr>
            <a:r>
              <a:rPr lang="en-US" sz="2800" u="none" strike="noStrike" dirty="0" smtClean="0">
                <a:effectLst/>
              </a:rPr>
              <a:t>*</a:t>
            </a:r>
            <a:r>
              <a:rPr lang="en-US" sz="2400" u="none" strike="noStrike" dirty="0" smtClean="0">
                <a:effectLst/>
              </a:rPr>
              <a:t>CELL MEMBRANE </a:t>
            </a:r>
          </a:p>
          <a:p>
            <a:pPr marL="274638" lvl="1" indent="0">
              <a:buNone/>
            </a:pPr>
            <a:r>
              <a:rPr lang="en-US" sz="2400" u="none" strike="noStrike" dirty="0" smtClean="0">
                <a:effectLst/>
              </a:rPr>
              <a:t>*LONG TERM ENERGY STORAGE</a:t>
            </a:r>
          </a:p>
          <a:p>
            <a:pPr marL="0" indent="0">
              <a:buNone/>
            </a:pPr>
            <a:r>
              <a:rPr lang="en-US" sz="2800" dirty="0" smtClean="0"/>
              <a:t>IMPORTANCE IN BODY</a:t>
            </a:r>
          </a:p>
          <a:p>
            <a:pPr marL="274638" lvl="1" indent="0">
              <a:buNone/>
            </a:pPr>
            <a:r>
              <a:rPr lang="en-US" sz="2400" u="none" strike="noStrike" dirty="0" smtClean="0">
                <a:effectLst/>
              </a:rPr>
              <a:t>*USED FOR CELL MEMBRANES, INCLUDING NUCLEAR MEMBRANE</a:t>
            </a:r>
          </a:p>
          <a:p>
            <a:pPr marL="274638" lvl="1" indent="0">
              <a:buNone/>
            </a:pPr>
            <a:r>
              <a:rPr lang="en-US" sz="2400" u="none" strike="noStrike" dirty="0" smtClean="0">
                <a:effectLst/>
              </a:rPr>
              <a:t> * LONG TERM ENERGY STORAGE AND INSULATION </a:t>
            </a:r>
          </a:p>
          <a:p>
            <a:pPr marL="274638" lvl="1" indent="0">
              <a:buNone/>
            </a:pPr>
            <a:r>
              <a:rPr lang="en-US" sz="2400" u="none" strike="noStrike" dirty="0" smtClean="0">
                <a:effectLst/>
              </a:rPr>
              <a:t>*BUTTER, SEEDS, NUTS, GOOD FATS FROM FISH</a:t>
            </a:r>
            <a:endParaRPr lang="en-US" sz="2400" b="0" i="0" u="none" strike="noStrike" dirty="0" smtClean="0">
              <a:solidFill>
                <a:srgbClr val="000000"/>
              </a:solidFill>
              <a:effectLst/>
              <a:latin typeface="Arial Narrow"/>
            </a:endParaRPr>
          </a:p>
          <a:p>
            <a:pPr marL="274638" lvl="1" indent="0">
              <a:buNone/>
            </a:pPr>
            <a:endParaRPr lang="en-US" sz="2500" b="0" i="0" u="none" strike="noStrike" dirty="0" smtClean="0">
              <a:solidFill>
                <a:srgbClr val="000000"/>
              </a:solidFill>
              <a:effectLst/>
              <a:latin typeface="Arial Narrow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Image result for fatty acid stru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799"/>
            <a:ext cx="3429000" cy="163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8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545"/>
            <a:ext cx="8229600" cy="9906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PROTEINS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71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4 KCAL/G, </a:t>
            </a:r>
          </a:p>
          <a:p>
            <a:pPr marL="0" indent="0">
              <a:buNone/>
            </a:pPr>
            <a:r>
              <a:rPr lang="en-US" dirty="0" smtClean="0"/>
              <a:t>REPEATING SUBUNIT (THE BUILDING BLOCKS) AMINO ACIDS</a:t>
            </a:r>
          </a:p>
          <a:p>
            <a:pPr marL="0" indent="0">
              <a:buNone/>
            </a:pPr>
            <a:r>
              <a:rPr lang="en-US" sz="2800" u="none" strike="noStrike" dirty="0" smtClean="0">
                <a:effectLst/>
              </a:rPr>
              <a:t>IMPORTANCE IN CELL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</a:t>
            </a:r>
            <a:r>
              <a:rPr lang="en-US" sz="2800" u="none" strike="noStrike" dirty="0" smtClean="0">
                <a:effectLst/>
              </a:rPr>
              <a:t>*</a:t>
            </a:r>
            <a:r>
              <a:rPr lang="en-US" sz="2800" u="none" strike="noStrike" dirty="0" smtClean="0">
                <a:solidFill>
                  <a:srgbClr val="C00000"/>
                </a:solidFill>
                <a:effectLst/>
              </a:rPr>
              <a:t>ROCKSTARS </a:t>
            </a:r>
          </a:p>
          <a:p>
            <a:pPr marL="274638" lvl="1" indent="0">
              <a:buNone/>
            </a:pPr>
            <a:r>
              <a:rPr lang="en-US" sz="2800" u="none" strike="noStrike" dirty="0" smtClean="0">
                <a:effectLst/>
              </a:rPr>
              <a:t>*DO EVERYTHING </a:t>
            </a:r>
          </a:p>
          <a:p>
            <a:pPr marL="274638" lvl="1" indent="0">
              <a:buNone/>
            </a:pPr>
            <a:r>
              <a:rPr lang="en-US" sz="2800" u="none" strike="noStrike" dirty="0" smtClean="0">
                <a:effectLst/>
              </a:rPr>
              <a:t>*ENZYMES *STRUCTURES</a:t>
            </a:r>
          </a:p>
          <a:p>
            <a:pPr marL="0" indent="0">
              <a:buNone/>
            </a:pPr>
            <a:r>
              <a:rPr lang="en-US" sz="2800" dirty="0" smtClean="0"/>
              <a:t>IMPORTANCE IN BODY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</a:t>
            </a:r>
            <a:r>
              <a:rPr lang="en-US" sz="2800" u="none" strike="noStrike" dirty="0" smtClean="0">
                <a:effectLst/>
              </a:rPr>
              <a:t>USED FOR STRUCTURES </a:t>
            </a:r>
          </a:p>
          <a:p>
            <a:pPr marL="274638" lvl="1" indent="0">
              <a:buNone/>
            </a:pPr>
            <a:r>
              <a:rPr lang="en-US" sz="2800" u="none" strike="noStrike" dirty="0" smtClean="0">
                <a:effectLst/>
              </a:rPr>
              <a:t>*MAKE ALL ENZYMES </a:t>
            </a:r>
          </a:p>
          <a:p>
            <a:pPr marL="274638" lvl="1" indent="0">
              <a:buNone/>
            </a:pPr>
            <a:r>
              <a:rPr lang="en-US" sz="2800" u="none" strike="noStrike" dirty="0" smtClean="0">
                <a:effectLst/>
              </a:rPr>
              <a:t>*ENZYMES DO EVERYTHING IN THE CELL AND BODY- MAKE NEW CELLS AND ALL REACTIONS *MEATS, BEANS, NUTS</a:t>
            </a:r>
            <a:endParaRPr lang="en-US" sz="2800" b="0" i="0" u="none" strike="noStrike" dirty="0" smtClean="0">
              <a:solidFill>
                <a:srgbClr val="000000"/>
              </a:solidFill>
              <a:effectLst/>
              <a:latin typeface="Arial Narrow"/>
            </a:endParaRPr>
          </a:p>
          <a:p>
            <a:pPr marL="274638" lvl="1" indent="0">
              <a:buNone/>
            </a:pPr>
            <a:endParaRPr lang="en-US" sz="2500" b="0" i="0" u="none" strike="noStrike" dirty="0" smtClean="0">
              <a:solidFill>
                <a:srgbClr val="000000"/>
              </a:solidFill>
              <a:effectLst/>
              <a:latin typeface="Arial Narrow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715000" y="2133600"/>
            <a:ext cx="2971800" cy="2209800"/>
            <a:chOff x="0" y="0"/>
            <a:chExt cx="1630876" cy="1219200"/>
          </a:xfrm>
        </p:grpSpPr>
        <p:pic>
          <p:nvPicPr>
            <p:cNvPr id="7" name="Picture 6" descr="Image result for AMINO ACI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8126"/>
              <a:ext cx="1630876" cy="981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Oval 7"/>
            <p:cNvSpPr/>
            <p:nvPr/>
          </p:nvSpPr>
          <p:spPr>
            <a:xfrm>
              <a:off x="352425" y="0"/>
              <a:ext cx="628650" cy="5619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10543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NUCLEIC ACIDS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4 KCAL/G, </a:t>
            </a:r>
          </a:p>
          <a:p>
            <a:pPr marL="0" indent="0">
              <a:buNone/>
            </a:pPr>
            <a:r>
              <a:rPr lang="en-US" dirty="0" smtClean="0"/>
              <a:t>REPEATING SUBUNIT (THE BUILDING BLOCKS) NUCLEOTIDES</a:t>
            </a:r>
          </a:p>
          <a:p>
            <a:pPr marL="0" indent="0">
              <a:buNone/>
            </a:pPr>
            <a:r>
              <a:rPr lang="en-US" sz="2800" u="none" strike="noStrike" dirty="0" smtClean="0">
                <a:effectLst/>
              </a:rPr>
              <a:t>IMPORTANCE IN CELL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*CELL SURFACE MARKERS 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*ENERGY 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*LABELLING FOR EXPORT</a:t>
            </a:r>
            <a:endParaRPr lang="en-US" sz="2800" u="none" strike="noStrike" dirty="0" smtClean="0">
              <a:effectLst/>
            </a:endParaRPr>
          </a:p>
          <a:p>
            <a:pPr marL="0" indent="0">
              <a:buNone/>
            </a:pPr>
            <a:r>
              <a:rPr lang="en-US" sz="2800" dirty="0" smtClean="0"/>
              <a:t>IMPORTANCE IN BODY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*ENERGY SOURCE 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*RECOGNITION OF NON-SELF </a:t>
            </a:r>
          </a:p>
          <a:p>
            <a:pPr marL="274638" lvl="1" indent="0">
              <a:buNone/>
            </a:pPr>
            <a:r>
              <a:rPr lang="en-US" sz="2500" u="none" strike="noStrike" dirty="0" smtClean="0">
                <a:effectLst/>
              </a:rPr>
              <a:t>*BREAD, CEREALS, GRAINS, TUBERS</a:t>
            </a:r>
            <a:endParaRPr lang="en-US" sz="2500" b="0" i="0" u="none" strike="noStrike" dirty="0" smtClean="0">
              <a:solidFill>
                <a:srgbClr val="000000"/>
              </a:solidFill>
              <a:effectLst/>
              <a:latin typeface="Arial Narrow"/>
            </a:endParaRPr>
          </a:p>
          <a:p>
            <a:pPr marL="274638" lvl="1" indent="0">
              <a:buNone/>
            </a:pPr>
            <a:endParaRPr lang="en-US" sz="2500" b="0" i="0" u="none" strike="noStrike" dirty="0" smtClean="0">
              <a:solidFill>
                <a:srgbClr val="000000"/>
              </a:solidFill>
              <a:effectLst/>
              <a:latin typeface="Arial Narrow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CHANGING MATTER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696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mtClean="0"/>
              <a:t>A physical change occurs when only the form or shape of the matter changes. 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A chemical change occurs when a substance changes into a different substance. 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Matter is neither created nor destroyed in any change. This observation is called the </a:t>
            </a:r>
            <a:r>
              <a:rPr lang="en-US" altLang="en-US" i="1" smtClean="0"/>
              <a:t>law of conservation of mass. </a:t>
            </a:r>
            <a:r>
              <a:rPr lang="en-US" altLang="en-US" smtClean="0"/>
              <a:t>Every change in matter requires a change in energy. </a:t>
            </a:r>
            <a:endParaRPr lang="en-US" altLang="en-US" b="1" smtClean="0"/>
          </a:p>
          <a:p>
            <a:pPr eaLnBrk="1" hangingPunct="1"/>
            <a:r>
              <a:rPr lang="en-US" altLang="en-US" smtClean="0"/>
              <a:t>Energy may change from one form to another, but the total amount of energy does not change. This observation is called the </a:t>
            </a:r>
            <a:r>
              <a:rPr lang="en-US" altLang="en-US" i="1" smtClean="0"/>
              <a:t>law of conservation of energy. 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05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06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CHEMICAL REACTIONS</a:t>
            </a:r>
            <a:r>
              <a:rPr lang="en-US" altLang="en-US" smtClean="0"/>
              <a:t> -Chemical reactions can only occur when the activation energy is available and the correct atoms are aligned. 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  <p:pic>
        <p:nvPicPr>
          <p:cNvPr id="70660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8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file"/>
              </a:rPr>
              <a:t>Activation energy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Changing a substance requires a chemical reaction. During this process, bonds between atoms are broken, and new ones are formed. 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 </a:t>
            </a:r>
            <a:r>
              <a:rPr lang="en-US" b="1" dirty="0" smtClean="0"/>
              <a:t>reactan</a:t>
            </a:r>
            <a:r>
              <a:rPr lang="en-US" dirty="0" smtClean="0"/>
              <a:t>t is a substance that is changed in a chemical reaction. 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 </a:t>
            </a:r>
            <a:r>
              <a:rPr lang="en-US" b="1" dirty="0" smtClean="0"/>
              <a:t>product</a:t>
            </a:r>
            <a:r>
              <a:rPr lang="en-US" dirty="0" smtClean="0"/>
              <a:t> is a new substance that is formed. 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Chemical reactions can only occur under the right conditions.  The </a:t>
            </a:r>
            <a:r>
              <a:rPr lang="en-US" b="1" dirty="0" smtClean="0"/>
              <a:t>activation energy </a:t>
            </a:r>
            <a:r>
              <a:rPr lang="en-US" dirty="0" smtClean="0"/>
              <a:t>of a reaction is the minimum kinetic energy required to start a chemical reaction.  Even if enough energy is available, the product still may not form. The correct atoms must be brought together in the proper orientation. 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37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BIOLOGICAL REACTIONS</a:t>
            </a:r>
            <a:r>
              <a:rPr lang="en-US" altLang="en-US" smtClean="0"/>
              <a:t> - By assisting in necessary biochemical reactions, enzymes help organisms maintain homeostasis. 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  <p:pic>
        <p:nvPicPr>
          <p:cNvPr id="73732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4057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4" descr="http://rds.yahoo.com/_ylt=A0WTb_0.VtVKqQcAAbijzbkF/SIG=12f6eq5v3/EXP=1255581630/**http%3A/bio.winona.edu/bates/Bio241/images/figure-06-15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91000"/>
            <a:ext cx="41560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1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570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CARBOHYDRATES</vt:lpstr>
      <vt:lpstr>LIPIDS</vt:lpstr>
      <vt:lpstr>PROTEINS</vt:lpstr>
      <vt:lpstr>NUCLEIC ACIDS</vt:lpstr>
      <vt:lpstr>CHANGING MATTER  </vt:lpstr>
      <vt:lpstr>PowerPoint Presentation</vt:lpstr>
      <vt:lpstr>Activation energy</vt:lpstr>
      <vt:lpstr>PowerPoint Presentation</vt:lpstr>
      <vt:lpstr>Enzymes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1</cp:revision>
  <dcterms:created xsi:type="dcterms:W3CDTF">2016-10-21T18:42:54Z</dcterms:created>
  <dcterms:modified xsi:type="dcterms:W3CDTF">2016-10-21T18:44:02Z</dcterms:modified>
</cp:coreProperties>
</file>