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 autoAdjust="0"/>
    <p:restoredTop sz="94689" autoAdjust="0"/>
  </p:normalViewPr>
  <p:slideViewPr>
    <p:cSldViewPr>
      <p:cViewPr varScale="1">
        <p:scale>
          <a:sx n="78" d="100"/>
          <a:sy n="78" d="100"/>
        </p:scale>
        <p:origin x="-96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D26D3-3193-44C3-88D3-D643454D4FC0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041C2-BF76-4C52-8BB6-B49EB127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047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D26D3-3193-44C3-88D3-D643454D4FC0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041C2-BF76-4C52-8BB6-B49EB127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358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D26D3-3193-44C3-88D3-D643454D4FC0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041C2-BF76-4C52-8BB6-B49EB127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705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D26D3-3193-44C3-88D3-D643454D4FC0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041C2-BF76-4C52-8BB6-B49EB127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78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D26D3-3193-44C3-88D3-D643454D4FC0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041C2-BF76-4C52-8BB6-B49EB127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970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D26D3-3193-44C3-88D3-D643454D4FC0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041C2-BF76-4C52-8BB6-B49EB127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40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D26D3-3193-44C3-88D3-D643454D4FC0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041C2-BF76-4C52-8BB6-B49EB127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254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D26D3-3193-44C3-88D3-D643454D4FC0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041C2-BF76-4C52-8BB6-B49EB127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568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D26D3-3193-44C3-88D3-D643454D4FC0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041C2-BF76-4C52-8BB6-B49EB127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611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D26D3-3193-44C3-88D3-D643454D4FC0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041C2-BF76-4C52-8BB6-B49EB127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754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D26D3-3193-44C3-88D3-D643454D4FC0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041C2-BF76-4C52-8BB6-B49EB127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711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D26D3-3193-44C3-88D3-D643454D4FC0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041C2-BF76-4C52-8BB6-B49EB127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061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>
                <a:latin typeface="Adobe Myungjo Std M" pitchFamily="18" charset="-128"/>
                <a:ea typeface="Adobe Myungjo Std M" pitchFamily="18" charset="-128"/>
              </a:rPr>
              <a:t>Forensic </a:t>
            </a:r>
            <a:r>
              <a:rPr lang="en-US" sz="4800" dirty="0" err="1" smtClean="0">
                <a:latin typeface="Adobe Myungjo Std M" pitchFamily="18" charset="-128"/>
                <a:ea typeface="Adobe Myungjo Std M" pitchFamily="18" charset="-128"/>
              </a:rPr>
              <a:t>dna</a:t>
            </a:r>
            <a:r>
              <a:rPr lang="en-US" sz="4800" dirty="0" smtClean="0">
                <a:latin typeface="Adobe Myungjo Std M" pitchFamily="18" charset="-128"/>
                <a:ea typeface="Adobe Myungjo Std M" pitchFamily="18" charset="-128"/>
              </a:rPr>
              <a:t> review</a:t>
            </a:r>
            <a:br>
              <a:rPr lang="en-US" sz="4800" dirty="0" smtClean="0">
                <a:latin typeface="Adobe Myungjo Std M" pitchFamily="18" charset="-128"/>
                <a:ea typeface="Adobe Myungjo Std M" pitchFamily="18" charset="-128"/>
              </a:rPr>
            </a:br>
            <a:endParaRPr lang="en-US" sz="4800" dirty="0">
              <a:latin typeface="Adobe Myungjo Std M" pitchFamily="18" charset="-128"/>
              <a:ea typeface="Adobe Myungjo Std M" pitchFamily="18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8753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4800" dirty="0"/>
              <a:t>T; C</a:t>
            </a:r>
            <a:br>
              <a:rPr lang="en-US" sz="4800" dirty="0"/>
            </a:br>
            <a:endParaRPr lang="en-US" sz="4800" dirty="0">
              <a:latin typeface="Adobe Myungjo Std M" pitchFamily="18" charset="-128"/>
              <a:ea typeface="Adobe Myungjo Std M" pitchFamily="18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sz="4800" dirty="0" smtClean="0">
                <a:latin typeface="Adobe Myungjo Std M" pitchFamily="18" charset="-128"/>
                <a:ea typeface="Adobe Myungjo Std M" pitchFamily="18" charset="-128"/>
              </a:rPr>
              <a:t>9-</a:t>
            </a:r>
            <a:r>
              <a:rPr lang="en-US" sz="4800" dirty="0">
                <a:latin typeface="Adobe Myungjo Std M" pitchFamily="18" charset="-128"/>
                <a:ea typeface="Adobe Myungjo Std M" pitchFamily="18" charset="-128"/>
              </a:rPr>
              <a:t>The base sequence </a:t>
            </a:r>
            <a:r>
              <a:rPr lang="en-US" sz="4800" i="1" dirty="0">
                <a:latin typeface="Adobe Myungjo Std M" pitchFamily="18" charset="-128"/>
                <a:ea typeface="Adobe Myungjo Std M" pitchFamily="18" charset="-128"/>
              </a:rPr>
              <a:t>T–G–C–A</a:t>
            </a:r>
            <a:r>
              <a:rPr lang="en-US" sz="4800" dirty="0">
                <a:latin typeface="Adobe Myungjo Std M" pitchFamily="18" charset="-128"/>
                <a:ea typeface="Adobe Myungjo Std M" pitchFamily="18" charset="-128"/>
              </a:rPr>
              <a:t> can be paired with the base sequence ___________ in a double-helix configuration.</a:t>
            </a:r>
          </a:p>
          <a:p>
            <a:endParaRPr lang="en-US" sz="4800" dirty="0">
              <a:latin typeface="Adobe Myungjo Std M" pitchFamily="18" charset="-128"/>
              <a:ea typeface="Adobe Myungjo Std M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55803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4800" dirty="0"/>
              <a:t>proteins</a:t>
            </a:r>
            <a:br>
              <a:rPr lang="en-US" sz="4800" dirty="0"/>
            </a:br>
            <a:endParaRPr lang="en-US" sz="4800" dirty="0">
              <a:latin typeface="Adobe Myungjo Std M" pitchFamily="18" charset="-128"/>
              <a:ea typeface="Adobe Myungjo Std M" pitchFamily="18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sz="4800" dirty="0" smtClean="0">
                <a:latin typeface="Adobe Myungjo Std M" pitchFamily="18" charset="-128"/>
                <a:ea typeface="Adobe Myungjo Std M" pitchFamily="18" charset="-128"/>
              </a:rPr>
              <a:t>10- </a:t>
            </a:r>
            <a:r>
              <a:rPr lang="en-US" sz="4800" dirty="0">
                <a:latin typeface="Adobe Myungjo Std M" pitchFamily="18" charset="-128"/>
                <a:ea typeface="Adobe Myungjo Std M" pitchFamily="18" charset="-128"/>
              </a:rPr>
              <a:t>The inheritable traits that are controlled by DNA arise out of DNA’s ability to direct the production of ___________.</a:t>
            </a:r>
          </a:p>
          <a:p>
            <a:endParaRPr lang="en-US" sz="4800" dirty="0">
              <a:latin typeface="Adobe Myungjo Std M" pitchFamily="18" charset="-128"/>
              <a:ea typeface="Adobe Myungjo Std M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90528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4800" dirty="0"/>
              <a:t>Proteins</a:t>
            </a:r>
            <a:br>
              <a:rPr lang="en-US" sz="4800" dirty="0"/>
            </a:br>
            <a:endParaRPr lang="en-US" sz="4800" dirty="0">
              <a:latin typeface="Adobe Myungjo Std M" pitchFamily="18" charset="-128"/>
              <a:ea typeface="Adobe Myungjo Std M" pitchFamily="18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sz="4800" dirty="0" smtClean="0">
                <a:latin typeface="Adobe Myungjo Std M" pitchFamily="18" charset="-128"/>
                <a:ea typeface="Adobe Myungjo Std M" pitchFamily="18" charset="-128"/>
              </a:rPr>
              <a:t>11- </a:t>
            </a:r>
            <a:r>
              <a:rPr lang="en-US" sz="4800" dirty="0">
                <a:latin typeface="Adobe Myungjo Std M" pitchFamily="18" charset="-128"/>
                <a:ea typeface="Adobe Myungjo Std M" pitchFamily="18" charset="-128"/>
              </a:rPr>
              <a:t>___________ are derived from a combination of up to twenty known amino acids.</a:t>
            </a:r>
          </a:p>
          <a:p>
            <a:endParaRPr lang="en-US" sz="4800" dirty="0">
              <a:latin typeface="Adobe Myungjo Std M" pitchFamily="18" charset="-128"/>
              <a:ea typeface="Adobe Myungjo Std M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553132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4800" dirty="0"/>
              <a:t>Three</a:t>
            </a:r>
            <a:br>
              <a:rPr lang="en-US" sz="4800" dirty="0"/>
            </a:br>
            <a:endParaRPr lang="en-US" sz="4800" dirty="0">
              <a:latin typeface="Adobe Myungjo Std M" pitchFamily="18" charset="-128"/>
              <a:ea typeface="Adobe Myungjo Std M" pitchFamily="18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sz="4800" dirty="0" smtClean="0">
                <a:latin typeface="Adobe Myungjo Std M" pitchFamily="18" charset="-128"/>
                <a:ea typeface="Adobe Myungjo Std M" pitchFamily="18" charset="-128"/>
              </a:rPr>
              <a:t>12- </a:t>
            </a:r>
            <a:r>
              <a:rPr lang="en-US" sz="4800" dirty="0">
                <a:latin typeface="Adobe Myungjo Std M" pitchFamily="18" charset="-128"/>
                <a:ea typeface="Adobe Myungjo Std M" pitchFamily="18" charset="-128"/>
              </a:rPr>
              <a:t>The production of an amino acid is controlled by a sequence of ___________ bases on the DNA molecule.</a:t>
            </a:r>
          </a:p>
          <a:p>
            <a:endParaRPr lang="en-US" sz="4800" dirty="0">
              <a:latin typeface="Adobe Myungjo Std M" pitchFamily="18" charset="-128"/>
              <a:ea typeface="Adobe Myungjo Std M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519821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/>
              <a:t>True</a:t>
            </a:r>
            <a:endParaRPr lang="en-US" sz="4800" dirty="0">
              <a:latin typeface="Adobe Myungjo Std M" pitchFamily="18" charset="-128"/>
              <a:ea typeface="Adobe Myungjo Std M" pitchFamily="18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lvl="2" indent="-342900"/>
            <a:r>
              <a:rPr lang="en-US" sz="4800" dirty="0" smtClean="0">
                <a:latin typeface="Adobe Myungjo Std M" pitchFamily="18" charset="-128"/>
                <a:ea typeface="Adobe Myungjo Std M" pitchFamily="18" charset="-128"/>
              </a:rPr>
              <a:t>13- </a:t>
            </a:r>
            <a:r>
              <a:rPr lang="en-US" sz="4800" dirty="0">
                <a:latin typeface="Adobe Myungjo Std M" pitchFamily="18" charset="-128"/>
                <a:ea typeface="Adobe Myungjo Std M" pitchFamily="18" charset="-128"/>
              </a:rPr>
              <a:t>True or False: Enzymes known as DNA polymerase assemble new DNA strands into a proper base sequence during replication. ___________</a:t>
            </a:r>
          </a:p>
          <a:p>
            <a:endParaRPr lang="en-US" sz="4800" dirty="0">
              <a:latin typeface="Adobe Myungjo Std M" pitchFamily="18" charset="-128"/>
              <a:ea typeface="Adobe Myungjo Std M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439681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4800" dirty="0"/>
              <a:t>True</a:t>
            </a:r>
            <a:br>
              <a:rPr lang="en-US" sz="4800" dirty="0"/>
            </a:br>
            <a:endParaRPr lang="en-US" sz="4800" dirty="0">
              <a:latin typeface="Adobe Myungjo Std M" pitchFamily="18" charset="-128"/>
              <a:ea typeface="Adobe Myungjo Std M" pitchFamily="18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sz="4800" dirty="0" smtClean="0">
                <a:latin typeface="Adobe Myungjo Std M" pitchFamily="18" charset="-128"/>
                <a:ea typeface="Adobe Myungjo Std M" pitchFamily="18" charset="-128"/>
              </a:rPr>
              <a:t>14- </a:t>
            </a:r>
            <a:r>
              <a:rPr lang="en-US" sz="4800" dirty="0">
                <a:latin typeface="Adobe Myungjo Std M" pitchFamily="18" charset="-128"/>
                <a:ea typeface="Adobe Myungjo Std M" pitchFamily="18" charset="-128"/>
              </a:rPr>
              <a:t>True or False: DNA can be copied outside a living cell. ___________</a:t>
            </a:r>
          </a:p>
          <a:p>
            <a:endParaRPr lang="en-US" sz="4800" dirty="0">
              <a:latin typeface="Adobe Myungjo Std M" pitchFamily="18" charset="-128"/>
              <a:ea typeface="Adobe Myungjo Std M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187132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4800" dirty="0"/>
              <a:t>restriction enzymes</a:t>
            </a:r>
            <a:br>
              <a:rPr lang="en-US" sz="4800" dirty="0"/>
            </a:br>
            <a:endParaRPr lang="en-US" sz="4800" dirty="0">
              <a:latin typeface="Adobe Myungjo Std M" pitchFamily="18" charset="-128"/>
              <a:ea typeface="Adobe Myungjo Std M" pitchFamily="18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sz="4800" dirty="0" smtClean="0">
                <a:latin typeface="Adobe Myungjo Std M" pitchFamily="18" charset="-128"/>
                <a:ea typeface="Adobe Myungjo Std M" pitchFamily="18" charset="-128"/>
              </a:rPr>
              <a:t>15- </a:t>
            </a:r>
            <a:r>
              <a:rPr lang="en-US" sz="4800" dirty="0">
                <a:latin typeface="Adobe Myungjo Std M" pitchFamily="18" charset="-128"/>
                <a:ea typeface="Adobe Myungjo Std M" pitchFamily="18" charset="-128"/>
              </a:rPr>
              <a:t>Recombinant DNA relies on the ability of chemicals known as ___________ to cut DNA into fragments.</a:t>
            </a:r>
          </a:p>
          <a:p>
            <a:endParaRPr lang="en-US" sz="4800" dirty="0">
              <a:latin typeface="Adobe Myungjo Std M" pitchFamily="18" charset="-128"/>
              <a:ea typeface="Adobe Myungjo Std M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349216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4800" dirty="0"/>
              <a:t>False</a:t>
            </a:r>
            <a:br>
              <a:rPr lang="en-US" sz="4800" dirty="0"/>
            </a:br>
            <a:endParaRPr lang="en-US" sz="4800" dirty="0">
              <a:latin typeface="Adobe Myungjo Std M" pitchFamily="18" charset="-128"/>
              <a:ea typeface="Adobe Myungjo Std M" pitchFamily="18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sz="4800" dirty="0" smtClean="0">
                <a:latin typeface="Adobe Myungjo Std M" pitchFamily="18" charset="-128"/>
                <a:ea typeface="Adobe Myungjo Std M" pitchFamily="18" charset="-128"/>
              </a:rPr>
              <a:t>16- </a:t>
            </a:r>
            <a:r>
              <a:rPr lang="en-US" sz="4800" dirty="0">
                <a:latin typeface="Adobe Myungjo Std M" pitchFamily="18" charset="-128"/>
                <a:ea typeface="Adobe Myungjo Std M" pitchFamily="18" charset="-128"/>
              </a:rPr>
              <a:t>True or False: All of the letter sequences in DNA code for the production of proteins. ___________</a:t>
            </a:r>
          </a:p>
          <a:p>
            <a:endParaRPr lang="en-US" sz="4800" dirty="0">
              <a:latin typeface="Adobe Myungjo Std M" pitchFamily="18" charset="-128"/>
              <a:ea typeface="Adobe Myungjo Std M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644070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4800" dirty="0"/>
              <a:t>repeating</a:t>
            </a:r>
            <a:br>
              <a:rPr lang="en-US" sz="4800" dirty="0"/>
            </a:br>
            <a:endParaRPr lang="en-US" sz="4800" dirty="0">
              <a:latin typeface="Adobe Myungjo Std M" pitchFamily="18" charset="-128"/>
              <a:ea typeface="Adobe Myungjo Std M" pitchFamily="18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sz="4800" dirty="0" smtClean="0">
                <a:latin typeface="Adobe Myungjo Std M" pitchFamily="18" charset="-128"/>
                <a:ea typeface="Adobe Myungjo Std M" pitchFamily="18" charset="-128"/>
              </a:rPr>
              <a:t>17- </a:t>
            </a:r>
            <a:r>
              <a:rPr lang="en-US" sz="4800" dirty="0">
                <a:latin typeface="Adobe Myungjo Std M" pitchFamily="18" charset="-128"/>
                <a:ea typeface="Adobe Myungjo Std M" pitchFamily="18" charset="-128"/>
              </a:rPr>
              <a:t>In RFLP DNA typing, restriction enzymes are used to cut out (</a:t>
            </a:r>
            <a:r>
              <a:rPr lang="en-US" sz="4800" u="sng" dirty="0">
                <a:latin typeface="Adobe Myungjo Std M" pitchFamily="18" charset="-128"/>
                <a:ea typeface="Adobe Myungjo Std M" pitchFamily="18" charset="-128"/>
              </a:rPr>
              <a:t>repeating, random</a:t>
            </a:r>
            <a:r>
              <a:rPr lang="en-US" sz="4800" dirty="0">
                <a:latin typeface="Adobe Myungjo Std M" pitchFamily="18" charset="-128"/>
                <a:ea typeface="Adobe Myungjo Std M" pitchFamily="18" charset="-128"/>
              </a:rPr>
              <a:t>) sequences from the DNA molecule.</a:t>
            </a:r>
          </a:p>
          <a:p>
            <a:endParaRPr lang="en-US" sz="4800" dirty="0">
              <a:latin typeface="Adobe Myungjo Std M" pitchFamily="18" charset="-128"/>
              <a:ea typeface="Adobe Myungjo Std M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27867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/>
              <a:t>lengths</a:t>
            </a:r>
            <a:endParaRPr lang="en-US" sz="4800" dirty="0">
              <a:latin typeface="Adobe Myungjo Std M" pitchFamily="18" charset="-128"/>
              <a:ea typeface="Adobe Myungjo Std M" pitchFamily="18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sz="4800" dirty="0" smtClean="0">
                <a:latin typeface="Adobe Myungjo Std M" pitchFamily="18" charset="-128"/>
                <a:ea typeface="Adobe Myungjo Std M" pitchFamily="18" charset="-128"/>
              </a:rPr>
              <a:t>18- </a:t>
            </a:r>
            <a:r>
              <a:rPr lang="en-US" sz="4800" dirty="0">
                <a:latin typeface="Adobe Myungjo Std M" pitchFamily="18" charset="-128"/>
                <a:ea typeface="Adobe Myungjo Std M" pitchFamily="18" charset="-128"/>
              </a:rPr>
              <a:t>In RFLP DNA typing, restriction enzymes are used to cut out sequences of DNA with different (</a:t>
            </a:r>
            <a:r>
              <a:rPr lang="en-US" sz="4800" u="sng" dirty="0">
                <a:latin typeface="Adobe Myungjo Std M" pitchFamily="18" charset="-128"/>
                <a:ea typeface="Adobe Myungjo Std M" pitchFamily="18" charset="-128"/>
              </a:rPr>
              <a:t>widths, lengths</a:t>
            </a:r>
            <a:r>
              <a:rPr lang="en-US" sz="4800" dirty="0">
                <a:latin typeface="Adobe Myungjo Std M" pitchFamily="18" charset="-128"/>
                <a:ea typeface="Adobe Myungjo Std M" pitchFamily="18" charset="-128"/>
              </a:rPr>
              <a:t>).</a:t>
            </a:r>
          </a:p>
          <a:p>
            <a:endParaRPr lang="en-US" sz="4800" dirty="0">
              <a:latin typeface="Adobe Myungjo Std M" pitchFamily="18" charset="-128"/>
              <a:ea typeface="Adobe Myungjo Std M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1607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4800" dirty="0"/>
              <a:t>gene </a:t>
            </a:r>
            <a:br>
              <a:rPr lang="en-US" sz="4800" dirty="0"/>
            </a:br>
            <a:endParaRPr lang="en-US" sz="4800" dirty="0">
              <a:latin typeface="Adobe Myungjo Std M" pitchFamily="18" charset="-128"/>
              <a:ea typeface="Adobe Myungjo Std M" pitchFamily="18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2" indent="-342900"/>
            <a:r>
              <a:rPr lang="en-US" sz="4800" dirty="0">
                <a:latin typeface="Adobe Myungjo Std M" pitchFamily="18" charset="-128"/>
                <a:ea typeface="Adobe Myungjo Std M" pitchFamily="18" charset="-128"/>
              </a:rPr>
              <a:t>The fundamental unit of heredity is the ___________.</a:t>
            </a:r>
          </a:p>
          <a:p>
            <a:endParaRPr lang="en-US" sz="4800" dirty="0">
              <a:latin typeface="Adobe Myungjo Std M" pitchFamily="18" charset="-128"/>
              <a:ea typeface="Adobe Myungjo Std M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22770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4800" dirty="0"/>
              <a:t>electrophoresis</a:t>
            </a:r>
            <a:br>
              <a:rPr lang="en-US" sz="4800" dirty="0"/>
            </a:br>
            <a:endParaRPr lang="en-US" sz="4800" dirty="0">
              <a:latin typeface="Adobe Myungjo Std M" pitchFamily="18" charset="-128"/>
              <a:ea typeface="Adobe Myungjo Std M" pitchFamily="18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sz="4800" dirty="0" smtClean="0">
                <a:latin typeface="Adobe Myungjo Std M" pitchFamily="18" charset="-128"/>
                <a:ea typeface="Adobe Myungjo Std M" pitchFamily="18" charset="-128"/>
              </a:rPr>
              <a:t>19- </a:t>
            </a:r>
            <a:r>
              <a:rPr lang="en-US" sz="4800" dirty="0">
                <a:latin typeface="Adobe Myungjo Std M" pitchFamily="18" charset="-128"/>
                <a:ea typeface="Adobe Myungjo Std M" pitchFamily="18" charset="-128"/>
              </a:rPr>
              <a:t>DNA fragments can be sorted according to their size by the technique of ___________.</a:t>
            </a:r>
          </a:p>
          <a:p>
            <a:endParaRPr lang="en-US" sz="4800" dirty="0">
              <a:latin typeface="Adobe Myungjo Std M" pitchFamily="18" charset="-128"/>
              <a:ea typeface="Adobe Myungjo Std M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08298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4800" dirty="0"/>
              <a:t>Southern</a:t>
            </a:r>
            <a:br>
              <a:rPr lang="en-US" sz="4800" dirty="0"/>
            </a:br>
            <a:endParaRPr lang="en-US" sz="4800" dirty="0">
              <a:latin typeface="Adobe Myungjo Std M" pitchFamily="18" charset="-128"/>
              <a:ea typeface="Adobe Myungjo Std M" pitchFamily="18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800" dirty="0" smtClean="0">
                <a:latin typeface="Adobe Myungjo Std M" pitchFamily="18" charset="-128"/>
                <a:ea typeface="Adobe Myungjo Std M" pitchFamily="18" charset="-128"/>
              </a:rPr>
              <a:t>20- </a:t>
            </a:r>
            <a:r>
              <a:rPr lang="en-US" sz="4800" dirty="0">
                <a:latin typeface="Adobe Myungjo Std M" pitchFamily="18" charset="-128"/>
                <a:ea typeface="Adobe Myungjo Std M" pitchFamily="18" charset="-128"/>
              </a:rPr>
              <a:t>In the RFLP DNA typing process, DNA fragments are transferred to a nylon membrane by a process called ___________ blotting</a:t>
            </a:r>
          </a:p>
        </p:txBody>
      </p:sp>
    </p:spTree>
    <p:extLst>
      <p:ext uri="{BB962C8B-B14F-4D97-AF65-F5344CB8AC3E}">
        <p14:creationId xmlns:p14="http://schemas.microsoft.com/office/powerpoint/2010/main" val="33559590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4800" dirty="0"/>
              <a:t>True</a:t>
            </a:r>
            <a:br>
              <a:rPr lang="en-US" sz="4800" dirty="0"/>
            </a:br>
            <a:endParaRPr lang="en-US" sz="4800" dirty="0">
              <a:latin typeface="Adobe Myungjo Std M" pitchFamily="18" charset="-128"/>
              <a:ea typeface="Adobe Myungjo Std M" pitchFamily="18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lvl="2" indent="-342900"/>
            <a:r>
              <a:rPr lang="en-US" sz="4800" dirty="0" smtClean="0">
                <a:latin typeface="Adobe Myungjo Std M" pitchFamily="18" charset="-128"/>
                <a:ea typeface="Adobe Myungjo Std M" pitchFamily="18" charset="-128"/>
              </a:rPr>
              <a:t>21- </a:t>
            </a:r>
            <a:r>
              <a:rPr lang="en-US" sz="4800" dirty="0">
                <a:latin typeface="Adobe Myungjo Std M" pitchFamily="18" charset="-128"/>
                <a:ea typeface="Adobe Myungjo Std M" pitchFamily="18" charset="-128"/>
              </a:rPr>
              <a:t>True or False: In the RFLP DNA typing process, a radioactively labeled probe is used to visualize the separated DNA fragments. ___________</a:t>
            </a:r>
          </a:p>
          <a:p>
            <a:endParaRPr lang="en-US" sz="4800" dirty="0">
              <a:latin typeface="Adobe Myungjo Std M" pitchFamily="18" charset="-128"/>
              <a:ea typeface="Adobe Myungjo Std M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305279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/>
              <a:t>True</a:t>
            </a:r>
            <a:br>
              <a:rPr lang="en-US" sz="4800" dirty="0"/>
            </a:br>
            <a:r>
              <a:rPr lang="en-US" sz="4800" dirty="0" err="1"/>
              <a:t>True</a:t>
            </a:r>
            <a:r>
              <a:rPr lang="en-US" sz="4800" dirty="0"/>
              <a:t/>
            </a:r>
            <a:br>
              <a:rPr lang="en-US" sz="4800" dirty="0"/>
            </a:br>
            <a:endParaRPr lang="en-US" sz="4800" dirty="0">
              <a:latin typeface="Adobe Myungjo Std M" pitchFamily="18" charset="-128"/>
              <a:ea typeface="Adobe Myungjo Std M" pitchFamily="18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42900" lvl="2" indent="-342900"/>
            <a:r>
              <a:rPr lang="en-US" sz="4800" dirty="0" smtClean="0">
                <a:latin typeface="Adobe Myungjo Std M" pitchFamily="18" charset="-128"/>
                <a:ea typeface="Adobe Myungjo Std M" pitchFamily="18" charset="-128"/>
              </a:rPr>
              <a:t>22- </a:t>
            </a:r>
            <a:r>
              <a:rPr lang="en-US" sz="4800" dirty="0">
                <a:latin typeface="Adobe Myungjo Std M" pitchFamily="18" charset="-128"/>
                <a:ea typeface="Adobe Myungjo Std M" pitchFamily="18" charset="-128"/>
              </a:rPr>
              <a:t>The probe complementary to the base sequence </a:t>
            </a:r>
            <a:r>
              <a:rPr lang="en-US" sz="4800" i="1" dirty="0">
                <a:latin typeface="Adobe Myungjo Std M" pitchFamily="18" charset="-128"/>
                <a:ea typeface="Adobe Myungjo Std M" pitchFamily="18" charset="-128"/>
              </a:rPr>
              <a:t>T–A–G</a:t>
            </a:r>
            <a:r>
              <a:rPr lang="en-US" sz="4800" dirty="0">
                <a:latin typeface="Adobe Myungjo Std M" pitchFamily="18" charset="-128"/>
                <a:ea typeface="Adobe Myungjo Std M" pitchFamily="18" charset="-128"/>
              </a:rPr>
              <a:t> has the letter ­sequence ___________.</a:t>
            </a:r>
          </a:p>
          <a:p>
            <a:pPr marL="342900" lvl="2" indent="-342900"/>
            <a:r>
              <a:rPr lang="en-US" sz="4800" dirty="0">
                <a:latin typeface="Adobe Myungjo Std M" pitchFamily="18" charset="-128"/>
                <a:ea typeface="Adobe Myungjo Std M" pitchFamily="18" charset="-128"/>
              </a:rPr>
              <a:t>The probe complementary to the base sequence </a:t>
            </a:r>
            <a:r>
              <a:rPr lang="en-US" sz="4800" i="1" dirty="0">
                <a:latin typeface="Adobe Myungjo Std M" pitchFamily="18" charset="-128"/>
                <a:ea typeface="Adobe Myungjo Std M" pitchFamily="18" charset="-128"/>
              </a:rPr>
              <a:t>T–A–G</a:t>
            </a:r>
            <a:r>
              <a:rPr lang="en-US" sz="4800" dirty="0">
                <a:latin typeface="Adobe Myungjo Std M" pitchFamily="18" charset="-128"/>
                <a:ea typeface="Adobe Myungjo Std M" pitchFamily="18" charset="-128"/>
              </a:rPr>
              <a:t> has the letter ­sequence ___________.</a:t>
            </a:r>
          </a:p>
          <a:p>
            <a:pPr marL="342900" lvl="2" indent="-342900"/>
            <a:r>
              <a:rPr lang="en-US" sz="4800" dirty="0">
                <a:latin typeface="Adobe Myungjo Std M" pitchFamily="18" charset="-128"/>
                <a:ea typeface="Adobe Myungjo Std M" pitchFamily="18" charset="-128"/>
              </a:rPr>
              <a:t>The probe complementary to the base sequence </a:t>
            </a:r>
            <a:r>
              <a:rPr lang="en-US" sz="4800" i="1" dirty="0">
                <a:latin typeface="Adobe Myungjo Std M" pitchFamily="18" charset="-128"/>
                <a:ea typeface="Adobe Myungjo Std M" pitchFamily="18" charset="-128"/>
              </a:rPr>
              <a:t>T–A–G</a:t>
            </a:r>
            <a:r>
              <a:rPr lang="en-US" sz="4800" dirty="0">
                <a:latin typeface="Adobe Myungjo Std M" pitchFamily="18" charset="-128"/>
                <a:ea typeface="Adobe Myungjo Std M" pitchFamily="18" charset="-128"/>
              </a:rPr>
              <a:t> has the letter ­sequence ___________.</a:t>
            </a:r>
          </a:p>
          <a:p>
            <a:endParaRPr lang="en-US" sz="4800" dirty="0">
              <a:latin typeface="Adobe Myungjo Std M" pitchFamily="18" charset="-128"/>
              <a:ea typeface="Adobe Myungjo Std M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26566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4800" dirty="0"/>
              <a:t>two</a:t>
            </a:r>
            <a:br>
              <a:rPr lang="en-US" sz="4800" dirty="0"/>
            </a:br>
            <a:endParaRPr lang="en-US" sz="4800" dirty="0">
              <a:latin typeface="Adobe Myungjo Std M" pitchFamily="18" charset="-128"/>
              <a:ea typeface="Adobe Myungjo Std M" pitchFamily="18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sz="4800" dirty="0" smtClean="0">
                <a:latin typeface="Adobe Myungjo Std M" pitchFamily="18" charset="-128"/>
                <a:ea typeface="Adobe Myungjo Std M" pitchFamily="18" charset="-128"/>
              </a:rPr>
              <a:t>23- </a:t>
            </a:r>
            <a:r>
              <a:rPr lang="en-US" sz="4800" dirty="0">
                <a:latin typeface="Adobe Myungjo Std M" pitchFamily="18" charset="-128"/>
                <a:ea typeface="Adobe Myungjo Std M" pitchFamily="18" charset="-128"/>
              </a:rPr>
              <a:t>In RFLP DNA typing, a typical DNA pattern shows (</a:t>
            </a:r>
            <a:r>
              <a:rPr lang="en-US" sz="4800" u="sng" dirty="0">
                <a:latin typeface="Adobe Myungjo Std M" pitchFamily="18" charset="-128"/>
                <a:ea typeface="Adobe Myungjo Std M" pitchFamily="18" charset="-128"/>
              </a:rPr>
              <a:t>two, three</a:t>
            </a:r>
            <a:r>
              <a:rPr lang="en-US" sz="4800" dirty="0">
                <a:latin typeface="Adobe Myungjo Std M" pitchFamily="18" charset="-128"/>
                <a:ea typeface="Adobe Myungjo Std M" pitchFamily="18" charset="-128"/>
              </a:rPr>
              <a:t>) bands.</a:t>
            </a:r>
          </a:p>
          <a:p>
            <a:endParaRPr lang="en-US" sz="4800" dirty="0">
              <a:latin typeface="Adobe Myungjo Std M" pitchFamily="18" charset="-128"/>
              <a:ea typeface="Adobe Myungjo Std M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54600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4800">
              <a:latin typeface="Adobe Myungjo Std M" pitchFamily="18" charset="-128"/>
              <a:ea typeface="Adobe Myungjo Std M" pitchFamily="18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sz="4800" dirty="0" smtClean="0">
                <a:latin typeface="Adobe Myungjo Std M" pitchFamily="18" charset="-128"/>
                <a:ea typeface="Adobe Myungjo Std M" pitchFamily="18" charset="-128"/>
              </a:rPr>
              <a:t>24- </a:t>
            </a:r>
            <a:r>
              <a:rPr lang="en-US" sz="4800" dirty="0">
                <a:latin typeface="Adobe Myungjo Std M" pitchFamily="18" charset="-128"/>
                <a:ea typeface="Adobe Myungjo Std M" pitchFamily="18" charset="-128"/>
              </a:rPr>
              <a:t>True or False: Specimens amenable to DNA typing are blood, semen, body tissues, and hair. ___________</a:t>
            </a:r>
          </a:p>
          <a:p>
            <a:endParaRPr lang="en-US" sz="4800" dirty="0">
              <a:latin typeface="Adobe Myungjo Std M" pitchFamily="18" charset="-128"/>
              <a:ea typeface="Adobe Myungjo Std M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55784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4800" dirty="0"/>
              <a:t>STRs</a:t>
            </a:r>
            <a:br>
              <a:rPr lang="en-US" sz="4800" dirty="0"/>
            </a:br>
            <a:endParaRPr lang="en-US" sz="4800" dirty="0">
              <a:latin typeface="Adobe Myungjo Std M" pitchFamily="18" charset="-128"/>
              <a:ea typeface="Adobe Myungjo Std M" pitchFamily="18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sz="4800" dirty="0" smtClean="0">
                <a:latin typeface="Adobe Myungjo Std M" pitchFamily="18" charset="-128"/>
                <a:ea typeface="Adobe Myungjo Std M" pitchFamily="18" charset="-128"/>
              </a:rPr>
              <a:t>25- </a:t>
            </a:r>
            <a:r>
              <a:rPr lang="en-US" sz="4800" dirty="0">
                <a:latin typeface="Adobe Myungjo Std M" pitchFamily="18" charset="-128"/>
                <a:ea typeface="Adobe Myungjo Std M" pitchFamily="18" charset="-128"/>
              </a:rPr>
              <a:t>Short DNA segments containing repeating sequences of three to seven bases are called ___________.</a:t>
            </a:r>
          </a:p>
          <a:p>
            <a:endParaRPr lang="en-US" sz="4800" dirty="0">
              <a:latin typeface="Adobe Myungjo Std M" pitchFamily="18" charset="-128"/>
              <a:ea typeface="Adobe Myungjo Std M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037169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4800" dirty="0"/>
              <a:t>False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sz="4800" dirty="0" smtClean="0">
                <a:latin typeface="Adobe Myungjo Std M" pitchFamily="18" charset="-128"/>
                <a:ea typeface="Adobe Myungjo Std M" pitchFamily="18" charset="-128"/>
              </a:rPr>
              <a:t>26- </a:t>
            </a:r>
            <a:r>
              <a:rPr lang="en-US" sz="4800" dirty="0">
                <a:latin typeface="Adobe Myungjo Std M" pitchFamily="18" charset="-128"/>
                <a:ea typeface="Adobe Myungjo Std M" pitchFamily="18" charset="-128"/>
              </a:rPr>
              <a:t>True or False: The longer the DNA strand, the less susceptible it is to degradation. ___________</a:t>
            </a:r>
          </a:p>
          <a:p>
            <a:endParaRPr lang="en-US" sz="4800" dirty="0">
              <a:latin typeface="Adobe Myungjo Std M" pitchFamily="18" charset="-128"/>
              <a:ea typeface="Adobe Myungjo Std M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70440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4800" dirty="0"/>
              <a:t>PCR</a:t>
            </a:r>
            <a:br>
              <a:rPr lang="en-US" sz="4800" dirty="0"/>
            </a:br>
            <a:endParaRPr lang="en-US" sz="4800" dirty="0">
              <a:latin typeface="Adobe Myungjo Std M" pitchFamily="18" charset="-128"/>
              <a:ea typeface="Adobe Myungjo Std M" pitchFamily="18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sz="4800" dirty="0" smtClean="0">
                <a:latin typeface="Adobe Myungjo Std M" pitchFamily="18" charset="-128"/>
                <a:ea typeface="Adobe Myungjo Std M" pitchFamily="18" charset="-128"/>
              </a:rPr>
              <a:t>27- </a:t>
            </a:r>
            <a:r>
              <a:rPr lang="en-US" sz="4800" dirty="0">
                <a:latin typeface="Adobe Myungjo Std M" pitchFamily="18" charset="-128"/>
                <a:ea typeface="Adobe Myungjo Std M" pitchFamily="18" charset="-128"/>
              </a:rPr>
              <a:t>The short length of STRs allows them to be replicated by ___________.</a:t>
            </a:r>
          </a:p>
          <a:p>
            <a:endParaRPr lang="en-US" sz="4800" dirty="0">
              <a:latin typeface="Adobe Myungjo Std M" pitchFamily="18" charset="-128"/>
              <a:ea typeface="Adobe Myungjo Std M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62639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4800" dirty="0"/>
              <a:t>multiplexing</a:t>
            </a:r>
            <a:br>
              <a:rPr lang="en-US" sz="4800" dirty="0"/>
            </a:br>
            <a:endParaRPr lang="en-US" sz="4800" dirty="0">
              <a:latin typeface="Adobe Myungjo Std M" pitchFamily="18" charset="-128"/>
              <a:ea typeface="Adobe Myungjo Std M" pitchFamily="18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sz="4800" dirty="0" smtClean="0">
                <a:latin typeface="Adobe Myungjo Std M" pitchFamily="18" charset="-128"/>
                <a:ea typeface="Adobe Myungjo Std M" pitchFamily="18" charset="-128"/>
              </a:rPr>
              <a:t>28- </a:t>
            </a:r>
            <a:r>
              <a:rPr lang="en-US" sz="4800" dirty="0">
                <a:latin typeface="Adobe Myungjo Std M" pitchFamily="18" charset="-128"/>
                <a:ea typeface="Adobe Myungjo Std M" pitchFamily="18" charset="-128"/>
              </a:rPr>
              <a:t>The concept of (</a:t>
            </a:r>
            <a:r>
              <a:rPr lang="en-US" sz="4800" u="sng" dirty="0">
                <a:latin typeface="Adobe Myungjo Std M" pitchFamily="18" charset="-128"/>
                <a:ea typeface="Adobe Myungjo Std M" pitchFamily="18" charset="-128"/>
              </a:rPr>
              <a:t>CODIS, multiplexing</a:t>
            </a:r>
            <a:r>
              <a:rPr lang="en-US" sz="4800" dirty="0">
                <a:latin typeface="Adobe Myungjo Std M" pitchFamily="18" charset="-128"/>
                <a:ea typeface="Adobe Myungjo Std M" pitchFamily="18" charset="-128"/>
              </a:rPr>
              <a:t>) involves simultaneous detection of more than one DNA marker.</a:t>
            </a:r>
          </a:p>
          <a:p>
            <a:endParaRPr lang="en-US" sz="4800" dirty="0">
              <a:latin typeface="Adobe Myungjo Std M" pitchFamily="18" charset="-128"/>
              <a:ea typeface="Adobe Myungjo Std M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9305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4800" dirty="0"/>
              <a:t>DNA</a:t>
            </a:r>
            <a:br>
              <a:rPr lang="en-US" sz="4800" dirty="0"/>
            </a:br>
            <a:endParaRPr lang="en-US" sz="4800" dirty="0">
              <a:latin typeface="Adobe Myungjo Std M" pitchFamily="18" charset="-128"/>
              <a:ea typeface="Adobe Myungjo Std M" pitchFamily="18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2" indent="-342900"/>
            <a:r>
              <a:rPr lang="en-US" sz="4800" dirty="0">
                <a:latin typeface="Adobe Myungjo Std M" pitchFamily="18" charset="-128"/>
                <a:ea typeface="Adobe Myungjo Std M" pitchFamily="18" charset="-128"/>
              </a:rPr>
              <a:t>Each gene is actually composed of ___________, specifically designed to carry out a single body function.</a:t>
            </a:r>
          </a:p>
          <a:p>
            <a:endParaRPr lang="en-US" sz="4800" dirty="0">
              <a:latin typeface="Adobe Myungjo Std M" pitchFamily="18" charset="-128"/>
              <a:ea typeface="Adobe Myungjo Std M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932359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4800" dirty="0"/>
              <a:t>capillary electrophoresis</a:t>
            </a:r>
            <a:br>
              <a:rPr lang="en-US" sz="4800" dirty="0"/>
            </a:br>
            <a:endParaRPr lang="en-US" sz="4800" dirty="0">
              <a:latin typeface="Adobe Myungjo Std M" pitchFamily="18" charset="-128"/>
              <a:ea typeface="Adobe Myungjo Std M" pitchFamily="18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sz="4800" dirty="0" smtClean="0">
                <a:latin typeface="Adobe Myungjo Std M" pitchFamily="18" charset="-128"/>
                <a:ea typeface="Adobe Myungjo Std M" pitchFamily="18" charset="-128"/>
              </a:rPr>
              <a:t>29-</a:t>
            </a:r>
            <a:r>
              <a:rPr lang="en-US" sz="4800" dirty="0">
                <a:latin typeface="Adobe Myungjo Std M" pitchFamily="18" charset="-128"/>
                <a:ea typeface="Adobe Myungjo Std M" pitchFamily="18" charset="-128"/>
              </a:rPr>
              <a:t>DNA fragments can be separated and identified by (</a:t>
            </a:r>
            <a:r>
              <a:rPr lang="en-US" sz="4800" u="sng" dirty="0">
                <a:latin typeface="Adobe Myungjo Std M" pitchFamily="18" charset="-128"/>
                <a:ea typeface="Adobe Myungjo Std M" pitchFamily="18" charset="-128"/>
              </a:rPr>
              <a:t>gas chromatography, capillary electrophoresis</a:t>
            </a:r>
            <a:r>
              <a:rPr lang="en-US" sz="4800" dirty="0">
                <a:latin typeface="Adobe Myungjo Std M" pitchFamily="18" charset="-128"/>
                <a:ea typeface="Adobe Myungjo Std M" pitchFamily="18" charset="-128"/>
              </a:rPr>
              <a:t>).</a:t>
            </a:r>
          </a:p>
          <a:p>
            <a:endParaRPr lang="en-US" sz="4800" dirty="0">
              <a:latin typeface="Adobe Myungjo Std M" pitchFamily="18" charset="-128"/>
              <a:ea typeface="Adobe Myungjo Std M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940221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4800" dirty="0"/>
              <a:t>Male; female</a:t>
            </a:r>
            <a:br>
              <a:rPr lang="en-US" sz="4800" dirty="0"/>
            </a:br>
            <a:endParaRPr lang="en-US" sz="4800" dirty="0">
              <a:latin typeface="Adobe Myungjo Std M" pitchFamily="18" charset="-128"/>
              <a:ea typeface="Adobe Myungjo Std M" pitchFamily="18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sz="4800" dirty="0" smtClean="0">
                <a:latin typeface="Adobe Myungjo Std M" pitchFamily="18" charset="-128"/>
                <a:ea typeface="Adobe Myungjo Std M" pitchFamily="18" charset="-128"/>
              </a:rPr>
              <a:t>30- </a:t>
            </a:r>
            <a:r>
              <a:rPr lang="en-US" sz="4800" dirty="0">
                <a:latin typeface="Adobe Myungjo Std M" pitchFamily="18" charset="-128"/>
                <a:ea typeface="Adobe Myungjo Std M" pitchFamily="18" charset="-128"/>
              </a:rPr>
              <a:t>The </a:t>
            </a:r>
            <a:r>
              <a:rPr lang="en-US" sz="4800" dirty="0" err="1">
                <a:latin typeface="Adobe Myungjo Std M" pitchFamily="18" charset="-128"/>
                <a:ea typeface="Adobe Myungjo Std M" pitchFamily="18" charset="-128"/>
              </a:rPr>
              <a:t>amelogenin</a:t>
            </a:r>
            <a:r>
              <a:rPr lang="en-US" sz="4800" dirty="0">
                <a:latin typeface="Adobe Myungjo Std M" pitchFamily="18" charset="-128"/>
                <a:ea typeface="Adobe Myungjo Std M" pitchFamily="18" charset="-128"/>
              </a:rPr>
              <a:t> gene shows two bands for a (</a:t>
            </a:r>
            <a:r>
              <a:rPr lang="en-US" sz="4800" u="sng" dirty="0">
                <a:latin typeface="Adobe Myungjo Std M" pitchFamily="18" charset="-128"/>
                <a:ea typeface="Adobe Myungjo Std M" pitchFamily="18" charset="-128"/>
              </a:rPr>
              <a:t>male, female</a:t>
            </a:r>
            <a:r>
              <a:rPr lang="en-US" sz="4800" dirty="0">
                <a:latin typeface="Adobe Myungjo Std M" pitchFamily="18" charset="-128"/>
                <a:ea typeface="Adobe Myungjo Std M" pitchFamily="18" charset="-128"/>
              </a:rPr>
              <a:t>) and one band for a (</a:t>
            </a:r>
            <a:r>
              <a:rPr lang="en-US" sz="4800" u="sng" dirty="0">
                <a:latin typeface="Adobe Myungjo Std M" pitchFamily="18" charset="-128"/>
                <a:ea typeface="Adobe Myungjo Std M" pitchFamily="18" charset="-128"/>
              </a:rPr>
              <a:t>male, female</a:t>
            </a:r>
            <a:r>
              <a:rPr lang="en-US" sz="4800" dirty="0">
                <a:latin typeface="Adobe Myungjo Std M" pitchFamily="18" charset="-128"/>
                <a:ea typeface="Adobe Myungjo Std M" pitchFamily="18" charset="-128"/>
              </a:rPr>
              <a:t>).</a:t>
            </a:r>
          </a:p>
          <a:p>
            <a:endParaRPr lang="en-US" sz="4800" dirty="0">
              <a:latin typeface="Adobe Myungjo Std M" pitchFamily="18" charset="-128"/>
              <a:ea typeface="Adobe Myungjo Std M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72835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4800" dirty="0"/>
              <a:t>male</a:t>
            </a:r>
            <a:br>
              <a:rPr lang="en-US" sz="4800" dirty="0"/>
            </a:br>
            <a:endParaRPr lang="en-US" sz="4800" dirty="0">
              <a:latin typeface="Adobe Myungjo Std M" pitchFamily="18" charset="-128"/>
              <a:ea typeface="Adobe Myungjo Std M" pitchFamily="18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sz="4800" dirty="0" smtClean="0">
                <a:latin typeface="Adobe Myungjo Std M" pitchFamily="18" charset="-128"/>
                <a:ea typeface="Adobe Myungjo Std M" pitchFamily="18" charset="-128"/>
              </a:rPr>
              <a:t>31- </a:t>
            </a:r>
            <a:r>
              <a:rPr lang="en-US" sz="4800" dirty="0">
                <a:latin typeface="Adobe Myungjo Std M" pitchFamily="18" charset="-128"/>
                <a:ea typeface="Adobe Myungjo Std M" pitchFamily="18" charset="-128"/>
              </a:rPr>
              <a:t>Y-STR typing is useful when one is confronted with a DNA mixture containing more than one (</a:t>
            </a:r>
            <a:r>
              <a:rPr lang="en-US" sz="4800" u="sng" dirty="0">
                <a:latin typeface="Adobe Myungjo Std M" pitchFamily="18" charset="-128"/>
                <a:ea typeface="Adobe Myungjo Std M" pitchFamily="18" charset="-128"/>
              </a:rPr>
              <a:t>male, female</a:t>
            </a:r>
            <a:r>
              <a:rPr lang="en-US" sz="4800" dirty="0">
                <a:latin typeface="Adobe Myungjo Std M" pitchFamily="18" charset="-128"/>
                <a:ea typeface="Adobe Myungjo Std M" pitchFamily="18" charset="-128"/>
              </a:rPr>
              <a:t>) contributor.</a:t>
            </a:r>
          </a:p>
          <a:p>
            <a:endParaRPr lang="en-US" sz="4800" dirty="0">
              <a:latin typeface="Adobe Myungjo Std M" pitchFamily="18" charset="-128"/>
              <a:ea typeface="Adobe Myungjo Std M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0146819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4800" dirty="0"/>
              <a:t>mother</a:t>
            </a:r>
            <a:br>
              <a:rPr lang="en-US" sz="4800" dirty="0"/>
            </a:br>
            <a:endParaRPr lang="en-US" sz="4800" dirty="0">
              <a:latin typeface="Adobe Myungjo Std M" pitchFamily="18" charset="-128"/>
              <a:ea typeface="Adobe Myungjo Std M" pitchFamily="18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sz="4800" dirty="0" smtClean="0">
                <a:latin typeface="Adobe Myungjo Std M" pitchFamily="18" charset="-128"/>
                <a:ea typeface="Adobe Myungjo Std M" pitchFamily="18" charset="-128"/>
              </a:rPr>
              <a:t>32- </a:t>
            </a:r>
            <a:r>
              <a:rPr lang="en-US" sz="4800" dirty="0">
                <a:latin typeface="Adobe Myungjo Std M" pitchFamily="18" charset="-128"/>
                <a:ea typeface="Adobe Myungjo Std M" pitchFamily="18" charset="-128"/>
              </a:rPr>
              <a:t>Mitochondrial DNA is inherited from the (</a:t>
            </a:r>
            <a:r>
              <a:rPr lang="en-US" sz="4800" u="sng" dirty="0">
                <a:latin typeface="Adobe Myungjo Std M" pitchFamily="18" charset="-128"/>
                <a:ea typeface="Adobe Myungjo Std M" pitchFamily="18" charset="-128"/>
              </a:rPr>
              <a:t>mother, father</a:t>
            </a:r>
            <a:r>
              <a:rPr lang="en-US" sz="4800" dirty="0">
                <a:latin typeface="Adobe Myungjo Std M" pitchFamily="18" charset="-128"/>
                <a:ea typeface="Adobe Myungjo Std M" pitchFamily="18" charset="-128"/>
              </a:rPr>
              <a:t>).</a:t>
            </a:r>
          </a:p>
          <a:p>
            <a:endParaRPr lang="en-US" sz="4800" dirty="0">
              <a:latin typeface="Adobe Myungjo Std M" pitchFamily="18" charset="-128"/>
              <a:ea typeface="Adobe Myungjo Std M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670698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4800" dirty="0"/>
              <a:t>True</a:t>
            </a:r>
            <a:br>
              <a:rPr lang="en-US" sz="4800" dirty="0"/>
            </a:br>
            <a:endParaRPr lang="en-US" sz="4800" dirty="0">
              <a:latin typeface="Adobe Myungjo Std M" pitchFamily="18" charset="-128"/>
              <a:ea typeface="Adobe Myungjo Std M" pitchFamily="18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sz="4800" dirty="0" smtClean="0">
                <a:latin typeface="Adobe Myungjo Std M" pitchFamily="18" charset="-128"/>
                <a:ea typeface="Adobe Myungjo Std M" pitchFamily="18" charset="-128"/>
              </a:rPr>
              <a:t>33- </a:t>
            </a:r>
            <a:r>
              <a:rPr lang="en-US" sz="4800" dirty="0">
                <a:latin typeface="Adobe Myungjo Std M" pitchFamily="18" charset="-128"/>
                <a:ea typeface="Adobe Myungjo Std M" pitchFamily="18" charset="-128"/>
              </a:rPr>
              <a:t>True or False: Mitochondrial DNA is more plentiful in the human cell than is nuclear DNA. ___________</a:t>
            </a:r>
          </a:p>
          <a:p>
            <a:endParaRPr lang="en-US" sz="4800" dirty="0">
              <a:latin typeface="Adobe Myungjo Std M" pitchFamily="18" charset="-128"/>
              <a:ea typeface="Adobe Myungjo Std M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4707120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4800" dirty="0"/>
              <a:t>Two</a:t>
            </a:r>
            <a:br>
              <a:rPr lang="en-US" sz="4800" dirty="0"/>
            </a:br>
            <a:endParaRPr lang="en-US" sz="4800" dirty="0">
              <a:latin typeface="Adobe Myungjo Std M" pitchFamily="18" charset="-128"/>
              <a:ea typeface="Adobe Myungjo Std M" pitchFamily="18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sz="4800" dirty="0" smtClean="0">
                <a:latin typeface="Adobe Myungjo Std M" pitchFamily="18" charset="-128"/>
                <a:ea typeface="Adobe Myungjo Std M" pitchFamily="18" charset="-128"/>
              </a:rPr>
              <a:t>34- </a:t>
            </a:r>
            <a:r>
              <a:rPr lang="en-US" sz="4800" dirty="0">
                <a:latin typeface="Adobe Myungjo Std M" pitchFamily="18" charset="-128"/>
                <a:ea typeface="Adobe Myungjo Std M" pitchFamily="18" charset="-128"/>
              </a:rPr>
              <a:t>(</a:t>
            </a:r>
            <a:r>
              <a:rPr lang="en-US" sz="4800" u="sng" dirty="0">
                <a:latin typeface="Adobe Myungjo Std M" pitchFamily="18" charset="-128"/>
                <a:ea typeface="Adobe Myungjo Std M" pitchFamily="18" charset="-128"/>
              </a:rPr>
              <a:t>Two, Four</a:t>
            </a:r>
            <a:r>
              <a:rPr lang="en-US" sz="4800" dirty="0">
                <a:latin typeface="Adobe Myungjo Std M" pitchFamily="18" charset="-128"/>
                <a:ea typeface="Adobe Myungjo Std M" pitchFamily="18" charset="-128"/>
              </a:rPr>
              <a:t>) regions of mitochondrial DNA have been found to be highly variable in the human population.</a:t>
            </a:r>
          </a:p>
          <a:p>
            <a:endParaRPr lang="en-US" sz="4800" dirty="0">
              <a:latin typeface="Adobe Myungjo Std M" pitchFamily="18" charset="-128"/>
              <a:ea typeface="Adobe Myungjo Std M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1439941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4800" dirty="0"/>
              <a:t>False</a:t>
            </a:r>
            <a:br>
              <a:rPr lang="en-US" sz="4800" dirty="0"/>
            </a:br>
            <a:endParaRPr lang="en-US" sz="4800" dirty="0">
              <a:latin typeface="Adobe Myungjo Std M" pitchFamily="18" charset="-128"/>
              <a:ea typeface="Adobe Myungjo Std M" pitchFamily="18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2" indent="-342900"/>
            <a:r>
              <a:rPr lang="en-US" sz="4800" dirty="0" smtClean="0">
                <a:latin typeface="Adobe Myungjo Std M" pitchFamily="18" charset="-128"/>
                <a:ea typeface="Adobe Myungjo Std M" pitchFamily="18" charset="-128"/>
              </a:rPr>
              <a:t>35- </a:t>
            </a:r>
            <a:r>
              <a:rPr lang="en-US" sz="4800" dirty="0">
                <a:latin typeface="Adobe Myungjo Std M" pitchFamily="18" charset="-128"/>
                <a:ea typeface="Adobe Myungjo Std M" pitchFamily="18" charset="-128"/>
              </a:rPr>
              <a:t>True or False: Polymerase chain reaction is a part of the process used in the forensic analysis of RFLP, STRs, and mitochondrial DNA. ___________</a:t>
            </a:r>
          </a:p>
          <a:p>
            <a:endParaRPr lang="en-US" sz="4800" dirty="0">
              <a:latin typeface="Adobe Myungjo Std M" pitchFamily="18" charset="-128"/>
              <a:ea typeface="Adobe Myungjo Std M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5360470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4800" dirty="0"/>
              <a:t>thirteen</a:t>
            </a:r>
            <a:br>
              <a:rPr lang="en-US" sz="4800" dirty="0"/>
            </a:br>
            <a:endParaRPr lang="en-US" sz="4800" dirty="0">
              <a:latin typeface="Adobe Myungjo Std M" pitchFamily="18" charset="-128"/>
              <a:ea typeface="Adobe Myungjo Std M" pitchFamily="18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sz="4800" dirty="0" smtClean="0">
                <a:latin typeface="Adobe Myungjo Std M" pitchFamily="18" charset="-128"/>
                <a:ea typeface="Adobe Myungjo Std M" pitchFamily="18" charset="-128"/>
              </a:rPr>
              <a:t>36- </a:t>
            </a:r>
            <a:r>
              <a:rPr lang="en-US" sz="4800" dirty="0">
                <a:latin typeface="Adobe Myungjo Std M" pitchFamily="18" charset="-128"/>
                <a:ea typeface="Adobe Myungjo Std M" pitchFamily="18" charset="-128"/>
              </a:rPr>
              <a:t>The national DNA database in the United States has standardized on ___________ STRs for entry into the database.</a:t>
            </a:r>
          </a:p>
          <a:p>
            <a:endParaRPr lang="en-US" sz="4800" dirty="0">
              <a:latin typeface="Adobe Myungjo Std M" pitchFamily="18" charset="-128"/>
              <a:ea typeface="Adobe Myungjo Std M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7521146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4800" dirty="0"/>
              <a:t>False</a:t>
            </a:r>
            <a:br>
              <a:rPr lang="en-US" sz="4800" dirty="0"/>
            </a:br>
            <a:endParaRPr lang="en-US" sz="4800" dirty="0">
              <a:latin typeface="Adobe Myungjo Std M" pitchFamily="18" charset="-128"/>
              <a:ea typeface="Adobe Myungjo Std M" pitchFamily="18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sz="4800" dirty="0" smtClean="0">
                <a:latin typeface="Adobe Myungjo Std M" pitchFamily="18" charset="-128"/>
                <a:ea typeface="Adobe Myungjo Std M" pitchFamily="18" charset="-128"/>
              </a:rPr>
              <a:t>37- </a:t>
            </a:r>
            <a:r>
              <a:rPr lang="en-US" sz="4800" dirty="0">
                <a:latin typeface="Adobe Myungjo Std M" pitchFamily="18" charset="-128"/>
                <a:ea typeface="Adobe Myungjo Std M" pitchFamily="18" charset="-128"/>
              </a:rPr>
              <a:t>True or False: Y-STR data is normally entered into the CODIS database collection. ___________.</a:t>
            </a:r>
          </a:p>
          <a:p>
            <a:endParaRPr lang="en-US" sz="4800" dirty="0">
              <a:latin typeface="Adobe Myungjo Std M" pitchFamily="18" charset="-128"/>
              <a:ea typeface="Adobe Myungjo Std M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939338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4800" dirty="0"/>
              <a:t>dry</a:t>
            </a:r>
            <a:br>
              <a:rPr lang="en-US" sz="4800" dirty="0"/>
            </a:br>
            <a:endParaRPr lang="en-US" sz="4800" dirty="0">
              <a:latin typeface="Adobe Myungjo Std M" pitchFamily="18" charset="-128"/>
              <a:ea typeface="Adobe Myungjo Std M" pitchFamily="18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sz="4800" dirty="0" smtClean="0">
                <a:latin typeface="Adobe Myungjo Std M" pitchFamily="18" charset="-128"/>
                <a:ea typeface="Adobe Myungjo Std M" pitchFamily="18" charset="-128"/>
              </a:rPr>
              <a:t>38- </a:t>
            </a:r>
            <a:r>
              <a:rPr lang="en-US" sz="4800" dirty="0">
                <a:latin typeface="Adobe Myungjo Std M" pitchFamily="18" charset="-128"/>
                <a:ea typeface="Adobe Myungjo Std M" pitchFamily="18" charset="-128"/>
              </a:rPr>
              <a:t>Small amounts of blood are best submitted to a crime laboratory in a (</a:t>
            </a:r>
            <a:r>
              <a:rPr lang="en-US" sz="4800" u="sng" dirty="0">
                <a:latin typeface="Adobe Myungjo Std M" pitchFamily="18" charset="-128"/>
                <a:ea typeface="Adobe Myungjo Std M" pitchFamily="18" charset="-128"/>
              </a:rPr>
              <a:t>wet, dry</a:t>
            </a:r>
            <a:r>
              <a:rPr lang="en-US" sz="4800" dirty="0">
                <a:latin typeface="Adobe Myungjo Std M" pitchFamily="18" charset="-128"/>
                <a:ea typeface="Adobe Myungjo Std M" pitchFamily="18" charset="-128"/>
              </a:rPr>
              <a:t>) condition.</a:t>
            </a:r>
          </a:p>
          <a:p>
            <a:endParaRPr lang="en-US" sz="4800" dirty="0">
              <a:latin typeface="Adobe Myungjo Std M" pitchFamily="18" charset="-128"/>
              <a:ea typeface="Adobe Myungjo Std M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00676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4800" dirty="0"/>
              <a:t>polymer</a:t>
            </a:r>
            <a:br>
              <a:rPr lang="en-US" sz="4800" dirty="0"/>
            </a:br>
            <a:endParaRPr lang="en-US" sz="4800" dirty="0">
              <a:latin typeface="Adobe Myungjo Std M" pitchFamily="18" charset="-128"/>
              <a:ea typeface="Adobe Myungjo Std M" pitchFamily="18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42900" lvl="2" indent="-342900"/>
            <a:r>
              <a:rPr lang="en-US" sz="4800" dirty="0">
                <a:latin typeface="Adobe Myungjo Std M" pitchFamily="18" charset="-128"/>
                <a:ea typeface="Adobe Myungjo Std M" pitchFamily="18" charset="-128"/>
              </a:rPr>
              <a:t>A(n) ___________ is a very large molecule made by linking a series of repeating units.</a:t>
            </a:r>
          </a:p>
          <a:p>
            <a:endParaRPr lang="en-US" sz="4800" dirty="0">
              <a:latin typeface="Adobe Myungjo Std M" pitchFamily="18" charset="-128"/>
              <a:ea typeface="Adobe Myungjo Std M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4090208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4800" dirty="0"/>
              <a:t>False</a:t>
            </a:r>
            <a:br>
              <a:rPr lang="en-US" sz="4800" dirty="0"/>
            </a:br>
            <a:endParaRPr lang="en-US" sz="4800" dirty="0">
              <a:latin typeface="Adobe Myungjo Std M" pitchFamily="18" charset="-128"/>
              <a:ea typeface="Adobe Myungjo Std M" pitchFamily="18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sz="4800" dirty="0" smtClean="0">
                <a:latin typeface="Adobe Myungjo Std M" pitchFamily="18" charset="-128"/>
                <a:ea typeface="Adobe Myungjo Std M" pitchFamily="18" charset="-128"/>
              </a:rPr>
              <a:t>39- </a:t>
            </a:r>
            <a:r>
              <a:rPr lang="en-US" sz="4800" dirty="0">
                <a:latin typeface="Adobe Myungjo Std M" pitchFamily="18" charset="-128"/>
                <a:ea typeface="Adobe Myungjo Std M" pitchFamily="18" charset="-128"/>
              </a:rPr>
              <a:t>True or False: Airtight packages make the best containers for blood-containing evidence. ___________</a:t>
            </a:r>
          </a:p>
          <a:p>
            <a:endParaRPr lang="en-US" sz="4800" dirty="0">
              <a:latin typeface="Adobe Myungjo Std M" pitchFamily="18" charset="-128"/>
              <a:ea typeface="Adobe Myungjo Std M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28442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4800" dirty="0"/>
              <a:t>EDTA</a:t>
            </a:r>
            <a:br>
              <a:rPr lang="en-US" sz="4800" dirty="0"/>
            </a:br>
            <a:endParaRPr lang="en-US" sz="4800" dirty="0">
              <a:latin typeface="Adobe Myungjo Std M" pitchFamily="18" charset="-128"/>
              <a:ea typeface="Adobe Myungjo Std M" pitchFamily="18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sz="4800" dirty="0" smtClean="0">
                <a:latin typeface="Adobe Myungjo Std M" pitchFamily="18" charset="-128"/>
                <a:ea typeface="Adobe Myungjo Std M" pitchFamily="18" charset="-128"/>
              </a:rPr>
              <a:t>40- </a:t>
            </a:r>
            <a:r>
              <a:rPr lang="en-US" sz="4800" dirty="0">
                <a:latin typeface="Adobe Myungjo Std M" pitchFamily="18" charset="-128"/>
                <a:ea typeface="Adobe Myungjo Std M" pitchFamily="18" charset="-128"/>
              </a:rPr>
              <a:t>Whole blood collected for DNA typing purposes must be placed in a vacuum containing the preservative ___________.</a:t>
            </a:r>
          </a:p>
          <a:p>
            <a:endParaRPr lang="en-US" sz="4800" dirty="0">
              <a:latin typeface="Adobe Myungjo Std M" pitchFamily="18" charset="-128"/>
              <a:ea typeface="Adobe Myungjo Std M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4950295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4800"/>
              <a:t>two</a:t>
            </a:r>
            <a:br>
              <a:rPr lang="en-US" sz="4800"/>
            </a:br>
            <a:endParaRPr lang="en-US" sz="4800" dirty="0">
              <a:latin typeface="Adobe Myungjo Std M" pitchFamily="18" charset="-128"/>
              <a:ea typeface="Adobe Myungjo Std M" pitchFamily="18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sz="4800" dirty="0" smtClean="0">
                <a:latin typeface="Adobe Myungjo Std M" pitchFamily="18" charset="-128"/>
                <a:ea typeface="Adobe Myungjo Std M" pitchFamily="18" charset="-128"/>
              </a:rPr>
              <a:t>41- </a:t>
            </a:r>
            <a:r>
              <a:rPr lang="en-US" sz="4800" dirty="0">
                <a:latin typeface="Adobe Myungjo Std M" pitchFamily="18" charset="-128"/>
                <a:ea typeface="Adobe Myungjo Std M" pitchFamily="18" charset="-128"/>
              </a:rPr>
              <a:t>A typical STR DNA type emanating from a single individual shows a (</a:t>
            </a:r>
            <a:r>
              <a:rPr lang="en-US" sz="4800" u="sng" dirty="0">
                <a:latin typeface="Adobe Myungjo Std M" pitchFamily="18" charset="-128"/>
                <a:ea typeface="Adobe Myungjo Std M" pitchFamily="18" charset="-128"/>
              </a:rPr>
              <a:t>one, two, three</a:t>
            </a:r>
            <a:r>
              <a:rPr lang="en-US" sz="4800" dirty="0">
                <a:latin typeface="Adobe Myungjo Std M" pitchFamily="18" charset="-128"/>
                <a:ea typeface="Adobe Myungjo Std M" pitchFamily="18" charset="-128"/>
              </a:rPr>
              <a:t>)-band pattern.</a:t>
            </a:r>
          </a:p>
          <a:p>
            <a:endParaRPr lang="en-US" sz="4800" dirty="0">
              <a:latin typeface="Adobe Myungjo Std M" pitchFamily="18" charset="-128"/>
              <a:ea typeface="Adobe Myungjo Std M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4034624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4800" dirty="0">
              <a:latin typeface="Adobe Myungjo Std M" pitchFamily="18" charset="-128"/>
              <a:ea typeface="Adobe Myungjo Std M" pitchFamily="18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44700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4800">
              <a:latin typeface="Adobe Myungjo Std M" pitchFamily="18" charset="-128"/>
              <a:ea typeface="Adobe Myungjo Std M" pitchFamily="18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30771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4800">
              <a:latin typeface="Adobe Myungjo Std M" pitchFamily="18" charset="-128"/>
              <a:ea typeface="Adobe Myungjo Std M" pitchFamily="18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17540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4800">
              <a:latin typeface="Adobe Myungjo Std M" pitchFamily="18" charset="-128"/>
              <a:ea typeface="Adobe Myungjo Std M" pitchFamily="18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4141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4800">
              <a:latin typeface="Adobe Myungjo Std M" pitchFamily="18" charset="-128"/>
              <a:ea typeface="Adobe Myungjo Std M" pitchFamily="18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9627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4800">
              <a:latin typeface="Adobe Myungjo Std M" pitchFamily="18" charset="-128"/>
              <a:ea typeface="Adobe Myungjo Std M" pitchFamily="18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23799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4800">
              <a:latin typeface="Adobe Myungjo Std M" pitchFamily="18" charset="-128"/>
              <a:ea typeface="Adobe Myungjo Std M" pitchFamily="18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789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4800" dirty="0"/>
              <a:t>nucleotide</a:t>
            </a:r>
            <a:br>
              <a:rPr lang="en-US" sz="4800" dirty="0"/>
            </a:br>
            <a:endParaRPr lang="en-US" sz="4800" dirty="0">
              <a:latin typeface="Adobe Myungjo Std M" pitchFamily="18" charset="-128"/>
              <a:ea typeface="Adobe Myungjo Std M" pitchFamily="18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342900" lvl="2" indent="-342900"/>
            <a:r>
              <a:rPr lang="en-US" sz="4800" dirty="0">
                <a:latin typeface="Adobe Myungjo Std M" pitchFamily="18" charset="-128"/>
                <a:ea typeface="Adobe Myungjo Std M" pitchFamily="18" charset="-128"/>
              </a:rPr>
              <a:t>A(n) ___________ is composed of a sugar molecule, a phosphorus-containing group, and a nitrogen-containing molecule called a base.</a:t>
            </a:r>
          </a:p>
          <a:p>
            <a:endParaRPr lang="en-US" sz="4800" dirty="0">
              <a:latin typeface="Adobe Myungjo Std M" pitchFamily="18" charset="-128"/>
              <a:ea typeface="Adobe Myungjo Std M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9851943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4800">
              <a:latin typeface="Adobe Myungjo Std M" pitchFamily="18" charset="-128"/>
              <a:ea typeface="Adobe Myungjo Std M" pitchFamily="18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33315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4800">
              <a:latin typeface="Adobe Myungjo Std M" pitchFamily="18" charset="-128"/>
              <a:ea typeface="Adobe Myungjo Std M" pitchFamily="18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83619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4800">
              <a:latin typeface="Adobe Myungjo Std M" pitchFamily="18" charset="-128"/>
              <a:ea typeface="Adobe Myungjo Std M" pitchFamily="18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49749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4800">
              <a:latin typeface="Adobe Myungjo Std M" pitchFamily="18" charset="-128"/>
              <a:ea typeface="Adobe Myungjo Std M" pitchFamily="18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75452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4800">
              <a:latin typeface="Adobe Myungjo Std M" pitchFamily="18" charset="-128"/>
              <a:ea typeface="Adobe Myungjo Std M" pitchFamily="18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08292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4800" dirty="0">
              <a:latin typeface="Adobe Myungjo Std M" pitchFamily="18" charset="-128"/>
              <a:ea typeface="Adobe Myungjo Std M" pitchFamily="18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196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4800" dirty="0"/>
              <a:t>nucleotide</a:t>
            </a:r>
            <a:br>
              <a:rPr lang="en-US" sz="4800" dirty="0"/>
            </a:br>
            <a:endParaRPr lang="en-US" sz="4800" dirty="0">
              <a:latin typeface="Adobe Myungjo Std M" pitchFamily="18" charset="-128"/>
              <a:ea typeface="Adobe Myungjo Std M" pitchFamily="18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42900" lvl="2" indent="-342900"/>
            <a:r>
              <a:rPr lang="en-US" sz="4800" dirty="0">
                <a:latin typeface="Adobe Myungjo Std M" pitchFamily="18" charset="-128"/>
                <a:ea typeface="Adobe Myungjo Std M" pitchFamily="18" charset="-128"/>
              </a:rPr>
              <a:t>DNA is actually a very large molecule made by linking a series of ___________ to form a natural polymer.</a:t>
            </a:r>
          </a:p>
          <a:p>
            <a:endParaRPr lang="en-US" sz="4800" dirty="0">
              <a:latin typeface="Adobe Myungjo Std M" pitchFamily="18" charset="-128"/>
              <a:ea typeface="Adobe Myungjo Std M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3035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4800" dirty="0"/>
              <a:t>Four</a:t>
            </a:r>
            <a:br>
              <a:rPr lang="en-US" sz="4800" dirty="0"/>
            </a:br>
            <a:endParaRPr lang="en-US" sz="4800" dirty="0">
              <a:latin typeface="Adobe Myungjo Std M" pitchFamily="18" charset="-128"/>
              <a:ea typeface="Adobe Myungjo Std M" pitchFamily="18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800" dirty="0" smtClean="0">
                <a:latin typeface="Adobe Myungjo Std M" pitchFamily="18" charset="-128"/>
                <a:ea typeface="Adobe Myungjo Std M" pitchFamily="18" charset="-128"/>
              </a:rPr>
              <a:t>6.	___________ different bases are associated with the makeup of DNA.</a:t>
            </a:r>
            <a:endParaRPr lang="en-US" sz="4800" dirty="0">
              <a:latin typeface="Adobe Myungjo Std M" pitchFamily="18" charset="-128"/>
              <a:ea typeface="Adobe Myungjo Std M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28021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4800" dirty="0"/>
              <a:t>double helix</a:t>
            </a:r>
            <a:br>
              <a:rPr lang="en-US" sz="4800" dirty="0"/>
            </a:br>
            <a:endParaRPr lang="en-US" sz="4800" dirty="0">
              <a:latin typeface="Adobe Myungjo Std M" pitchFamily="18" charset="-128"/>
              <a:ea typeface="Adobe Myungjo Std M" pitchFamily="18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4800" dirty="0" smtClean="0">
                <a:latin typeface="Adobe Myungjo Std M" pitchFamily="18" charset="-128"/>
                <a:ea typeface="Adobe Myungjo Std M" pitchFamily="18" charset="-128"/>
              </a:rPr>
              <a:t>7.	Watson and Crick demonstrated that DNA is composed of two strands coiled into the shape of a(n) ___________.</a:t>
            </a:r>
            <a:endParaRPr lang="en-US" sz="4800" dirty="0">
              <a:latin typeface="Adobe Myungjo Std M" pitchFamily="18" charset="-128"/>
              <a:ea typeface="Adobe Myungjo Std M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19293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4800" dirty="0">
              <a:latin typeface="Adobe Myungjo Std M" pitchFamily="18" charset="-128"/>
              <a:ea typeface="Adobe Myungjo Std M" pitchFamily="18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sz="4800" dirty="0">
                <a:latin typeface="Adobe Myungjo Std M" pitchFamily="18" charset="-128"/>
                <a:ea typeface="Adobe Myungjo Std M" pitchFamily="18" charset="-128"/>
              </a:rPr>
              <a:t>The structure of DNA requires the pairing of base A to ___________ and base G to ___________.</a:t>
            </a:r>
          </a:p>
          <a:p>
            <a:endParaRPr lang="en-US" sz="4800" dirty="0">
              <a:latin typeface="Adobe Myungjo Std M" pitchFamily="18" charset="-128"/>
              <a:ea typeface="Adobe Myungjo Std M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6431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823</Words>
  <Application>Microsoft Office PowerPoint</Application>
  <PresentationFormat>On-screen Show (4:3)</PresentationFormat>
  <Paragraphs>83</Paragraphs>
  <Slides>55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6" baseType="lpstr">
      <vt:lpstr>Office Theme</vt:lpstr>
      <vt:lpstr>Forensic dna review </vt:lpstr>
      <vt:lpstr>gene  </vt:lpstr>
      <vt:lpstr>DNA </vt:lpstr>
      <vt:lpstr>polymer </vt:lpstr>
      <vt:lpstr>nucleotide </vt:lpstr>
      <vt:lpstr>nucleotide </vt:lpstr>
      <vt:lpstr>Four </vt:lpstr>
      <vt:lpstr>double helix </vt:lpstr>
      <vt:lpstr>PowerPoint Presentation</vt:lpstr>
      <vt:lpstr>T; C </vt:lpstr>
      <vt:lpstr>proteins </vt:lpstr>
      <vt:lpstr>Proteins </vt:lpstr>
      <vt:lpstr>Three </vt:lpstr>
      <vt:lpstr>True</vt:lpstr>
      <vt:lpstr>True </vt:lpstr>
      <vt:lpstr>restriction enzymes </vt:lpstr>
      <vt:lpstr>False </vt:lpstr>
      <vt:lpstr>repeating </vt:lpstr>
      <vt:lpstr>lengths</vt:lpstr>
      <vt:lpstr>electrophoresis </vt:lpstr>
      <vt:lpstr>Southern </vt:lpstr>
      <vt:lpstr>True </vt:lpstr>
      <vt:lpstr>True True </vt:lpstr>
      <vt:lpstr>two </vt:lpstr>
      <vt:lpstr>PowerPoint Presentation</vt:lpstr>
      <vt:lpstr>STRs </vt:lpstr>
      <vt:lpstr>False</vt:lpstr>
      <vt:lpstr>PCR </vt:lpstr>
      <vt:lpstr>multiplexing </vt:lpstr>
      <vt:lpstr>capillary electrophoresis </vt:lpstr>
      <vt:lpstr>Male; female </vt:lpstr>
      <vt:lpstr>male </vt:lpstr>
      <vt:lpstr>mother </vt:lpstr>
      <vt:lpstr>True </vt:lpstr>
      <vt:lpstr>Two </vt:lpstr>
      <vt:lpstr>False </vt:lpstr>
      <vt:lpstr>thirteen </vt:lpstr>
      <vt:lpstr>False </vt:lpstr>
      <vt:lpstr>dry </vt:lpstr>
      <vt:lpstr>False </vt:lpstr>
      <vt:lpstr>EDTA </vt:lpstr>
      <vt:lpstr>two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Forensic dna review</dc:title>
  <dc:creator>Michele Beneducci</dc:creator>
  <cp:lastModifiedBy>Michele Beneducci</cp:lastModifiedBy>
  <cp:revision>3</cp:revision>
  <dcterms:created xsi:type="dcterms:W3CDTF">2015-02-06T14:19:07Z</dcterms:created>
  <dcterms:modified xsi:type="dcterms:W3CDTF">2015-02-06T15:09:00Z</dcterms:modified>
</cp:coreProperties>
</file>