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3" r:id="rId8"/>
    <p:sldId id="284"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5" r:id="rId28"/>
    <p:sldId id="286" r:id="rId29"/>
    <p:sldId id="287" r:id="rId30"/>
    <p:sldId id="280" r:id="rId31"/>
    <p:sldId id="288" r:id="rId32"/>
    <p:sldId id="289" r:id="rId33"/>
    <p:sldId id="290" r:id="rId34"/>
    <p:sldId id="291" r:id="rId35"/>
    <p:sldId id="292" r:id="rId36"/>
    <p:sldId id="293" r:id="rId37"/>
    <p:sldId id="294" r:id="rId38"/>
    <p:sldId id="281" r:id="rId39"/>
    <p:sldId id="28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6A477-4B57-4F9F-A6D8-8F730894E2B5}"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268296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6A477-4B57-4F9F-A6D8-8F730894E2B5}"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98789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6A477-4B57-4F9F-A6D8-8F730894E2B5}"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415459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E1DD362-DC8D-4194-8C76-684487943FAE}" type="slidenum">
              <a:rPr lang="en-US" altLang="en-US"/>
              <a:pPr>
                <a:defRPr/>
              </a:pPr>
              <a:t>‹#›</a:t>
            </a:fld>
            <a:endParaRPr lang="en-US" altLang="en-US"/>
          </a:p>
        </p:txBody>
      </p:sp>
    </p:spTree>
    <p:extLst>
      <p:ext uri="{BB962C8B-B14F-4D97-AF65-F5344CB8AC3E}">
        <p14:creationId xmlns:p14="http://schemas.microsoft.com/office/powerpoint/2010/main" val="461809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EF73C4-69EA-4B25-B2C3-290F42228AF2}" type="slidenum">
              <a:rPr lang="en-US" altLang="en-US"/>
              <a:pPr>
                <a:defRPr/>
              </a:pPr>
              <a:t>‹#›</a:t>
            </a:fld>
            <a:endParaRPr lang="en-US" altLang="en-US"/>
          </a:p>
        </p:txBody>
      </p:sp>
    </p:spTree>
    <p:extLst>
      <p:ext uri="{BB962C8B-B14F-4D97-AF65-F5344CB8AC3E}">
        <p14:creationId xmlns:p14="http://schemas.microsoft.com/office/powerpoint/2010/main" val="357432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6A477-4B57-4F9F-A6D8-8F730894E2B5}"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354497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6A477-4B57-4F9F-A6D8-8F730894E2B5}"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56777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6A477-4B57-4F9F-A6D8-8F730894E2B5}"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3045509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6A477-4B57-4F9F-A6D8-8F730894E2B5}"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334002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6A477-4B57-4F9F-A6D8-8F730894E2B5}"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274650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6A477-4B57-4F9F-A6D8-8F730894E2B5}"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161850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6A477-4B57-4F9F-A6D8-8F730894E2B5}"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383382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6A477-4B57-4F9F-A6D8-8F730894E2B5}"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70EB5-2B8E-46B4-8D0C-45A8FB20CC59}" type="slidenum">
              <a:rPr lang="en-US" smtClean="0"/>
              <a:t>‹#›</a:t>
            </a:fld>
            <a:endParaRPr lang="en-US"/>
          </a:p>
        </p:txBody>
      </p:sp>
    </p:spTree>
    <p:extLst>
      <p:ext uri="{BB962C8B-B14F-4D97-AF65-F5344CB8AC3E}">
        <p14:creationId xmlns:p14="http://schemas.microsoft.com/office/powerpoint/2010/main" val="69218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6A477-4B57-4F9F-A6D8-8F730894E2B5}"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70EB5-2B8E-46B4-8D0C-45A8FB20CC59}" type="slidenum">
              <a:rPr lang="en-US" smtClean="0"/>
              <a:t>‹#›</a:t>
            </a:fld>
            <a:endParaRPr lang="en-US"/>
          </a:p>
        </p:txBody>
      </p:sp>
    </p:spTree>
    <p:extLst>
      <p:ext uri="{BB962C8B-B14F-4D97-AF65-F5344CB8AC3E}">
        <p14:creationId xmlns:p14="http://schemas.microsoft.com/office/powerpoint/2010/main" val="2467654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New%20folder/datadisc%20corrupt/Chapter%2013%20DNA%20RNA%20and%20proteins/transcrpt.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9 Forensics</a:t>
            </a:r>
            <a:br>
              <a:rPr lang="en-US" dirty="0" smtClean="0"/>
            </a:br>
            <a:r>
              <a:rPr lang="en-US" dirty="0" smtClean="0"/>
              <a:t>DNA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28409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Portions of the DNA molecule contain sequences of bases that are repeated numerous times, known as tandem repeats. </a:t>
            </a:r>
          </a:p>
          <a:p>
            <a:r>
              <a:rPr lang="en-US" dirty="0"/>
              <a:t>To a forensic scientist, these tandem repeats offer a means of distinguishing one individual from another through DNA typing. </a:t>
            </a:r>
          </a:p>
          <a:p>
            <a:r>
              <a:rPr lang="en-US" dirty="0"/>
              <a:t>Tandem repeats seem to act as filler or spacers between the coding regions of DNA.</a:t>
            </a:r>
          </a:p>
          <a:p>
            <a:r>
              <a:rPr lang="en-US" dirty="0"/>
              <a:t>What is important to understand is that all humans have the same type of repeats, but there is tremendous variation in the number of repeats each of us have</a:t>
            </a:r>
          </a:p>
        </p:txBody>
      </p:sp>
    </p:spTree>
    <p:extLst>
      <p:ext uri="{BB962C8B-B14F-4D97-AF65-F5344CB8AC3E}">
        <p14:creationId xmlns:p14="http://schemas.microsoft.com/office/powerpoint/2010/main" val="43825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RFLP</a:t>
            </a:r>
            <a:endParaRPr lang="en-US" dirty="0"/>
          </a:p>
        </p:txBody>
      </p:sp>
      <p:sp>
        <p:nvSpPr>
          <p:cNvPr id="3" name="Content Placeholder 2"/>
          <p:cNvSpPr>
            <a:spLocks noGrp="1"/>
          </p:cNvSpPr>
          <p:nvPr>
            <p:ph idx="1"/>
          </p:nvPr>
        </p:nvSpPr>
        <p:spPr/>
        <p:txBody>
          <a:bodyPr>
            <a:normAutofit fontScale="85000" lnSpcReduction="10000"/>
          </a:bodyPr>
          <a:lstStyle/>
          <a:p>
            <a:r>
              <a:rPr lang="en-US" dirty="0"/>
              <a:t>Length differences associated with relatively long repeating DNA strands are called restriction fragment length polymorphisms (RFLP) and form the basis for one of the first DNA typing procedures.</a:t>
            </a:r>
          </a:p>
          <a:p>
            <a:r>
              <a:rPr lang="en-US" dirty="0"/>
              <a:t>Typically, a core sequence consists of 15 to 35 bases in length and repeats itself up to a thousand times.</a:t>
            </a:r>
          </a:p>
          <a:p>
            <a:r>
              <a:rPr lang="en-US" dirty="0"/>
              <a:t>The key to understanding DNA typing lies in the knowledge that numerous possibilities exist for the number of times a particular sequence of base letters can repeat itself on a DNA strand. </a:t>
            </a:r>
          </a:p>
          <a:p>
            <a:endParaRPr lang="en-US" dirty="0"/>
          </a:p>
        </p:txBody>
      </p:sp>
    </p:spTree>
    <p:extLst>
      <p:ext uri="{BB962C8B-B14F-4D97-AF65-F5344CB8AC3E}">
        <p14:creationId xmlns:p14="http://schemas.microsoft.com/office/powerpoint/2010/main" val="2402993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Electrophoresis</a:t>
            </a:r>
            <a:br>
              <a:rPr lang="en-US" dirty="0" smtClean="0"/>
            </a:br>
            <a:endParaRPr lang="en-US" dirty="0"/>
          </a:p>
        </p:txBody>
      </p:sp>
      <p:sp>
        <p:nvSpPr>
          <p:cNvPr id="3" name="Content Placeholder 2"/>
          <p:cNvSpPr>
            <a:spLocks noGrp="1"/>
          </p:cNvSpPr>
          <p:nvPr>
            <p:ph idx="1"/>
          </p:nvPr>
        </p:nvSpPr>
        <p:spPr/>
        <p:txBody>
          <a:bodyPr/>
          <a:lstStyle/>
          <a:p>
            <a:r>
              <a:rPr lang="en-US" dirty="0" smtClean="0"/>
              <a:t>A </a:t>
            </a:r>
            <a:r>
              <a:rPr lang="en-US" dirty="0"/>
              <a:t>technique analogous to TLC is electrophoresis. </a:t>
            </a:r>
          </a:p>
          <a:p>
            <a:r>
              <a:rPr lang="en-US" dirty="0"/>
              <a:t>Here, materials are forced to move across a gel-coated plate under the influence of an electrical potential. </a:t>
            </a:r>
          </a:p>
          <a:p>
            <a:r>
              <a:rPr lang="en-US" dirty="0"/>
              <a:t>In this manner, substances such as DNA can be separated and characterized.</a:t>
            </a:r>
          </a:p>
          <a:p>
            <a:endParaRPr lang="en-US" dirty="0"/>
          </a:p>
        </p:txBody>
      </p:sp>
    </p:spTree>
    <p:extLst>
      <p:ext uri="{BB962C8B-B14F-4D97-AF65-F5344CB8AC3E}">
        <p14:creationId xmlns:p14="http://schemas.microsoft.com/office/powerpoint/2010/main" val="79918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 Positive RFLP Test</a:t>
            </a:r>
          </a:p>
          <a:p>
            <a:r>
              <a:rPr lang="en-US" dirty="0"/>
              <a:t>Once the DNA molecules have been cut up by a restriction enzyme, the resulting fragments are sorted out by electrophoresis.</a:t>
            </a:r>
          </a:p>
          <a:p>
            <a:r>
              <a:rPr lang="en-US" dirty="0"/>
              <a:t>The smaller DNA fragments will move at a faster rate on the gel plate than the larger ones. </a:t>
            </a:r>
          </a:p>
          <a:p>
            <a:r>
              <a:rPr lang="en-US" dirty="0"/>
              <a:t>The fragments are then transferred to a nylon membrane in a process called Southern blotting.</a:t>
            </a:r>
          </a:p>
          <a:p>
            <a:r>
              <a:rPr lang="en-US" dirty="0"/>
              <a:t>To visualize the RFLPs, the nylon sheet is treated with radioactive probes containing a base sequence complementary to the RFLPs being identified (a process called hybridization). </a:t>
            </a:r>
          </a:p>
          <a:p>
            <a:endParaRPr lang="en-US" dirty="0"/>
          </a:p>
        </p:txBody>
      </p:sp>
    </p:spTree>
    <p:extLst>
      <p:ext uri="{BB962C8B-B14F-4D97-AF65-F5344CB8AC3E}">
        <p14:creationId xmlns:p14="http://schemas.microsoft.com/office/powerpoint/2010/main" val="130867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Next</a:t>
            </a:r>
            <a:r>
              <a:rPr lang="en-US" dirty="0"/>
              <a:t>, the nylon sheet is placed against X-ray film and exposed for several days.</a:t>
            </a:r>
          </a:p>
          <a:p>
            <a:r>
              <a:rPr lang="en-US" dirty="0"/>
              <a:t>When the film is processed, bands appear where radioactive probes stuck to fragments on the nylon sheet.</a:t>
            </a:r>
          </a:p>
          <a:p>
            <a:r>
              <a:rPr lang="en-US" dirty="0"/>
              <a:t>A typical DNA fragment pattern will show two bands (one RFLP from each chromosome). </a:t>
            </a:r>
          </a:p>
          <a:p>
            <a:r>
              <a:rPr lang="en-US" dirty="0"/>
              <a:t>When comparing the DNA fragment patterns of two or more specimens, one merely looks for a match between the band sets.</a:t>
            </a:r>
          </a:p>
          <a:p>
            <a:r>
              <a:rPr lang="en-US" dirty="0"/>
              <a:t>A high degree of discrimination can be achieved by using a number of different probes and combining their frequencies. </a:t>
            </a:r>
          </a:p>
          <a:p>
            <a:endParaRPr lang="en-US" dirty="0"/>
          </a:p>
        </p:txBody>
      </p:sp>
    </p:spTree>
    <p:extLst>
      <p:ext uri="{BB962C8B-B14F-4D97-AF65-F5344CB8AC3E}">
        <p14:creationId xmlns:p14="http://schemas.microsoft.com/office/powerpoint/2010/main" val="238949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PCR Testing</a:t>
            </a:r>
          </a:p>
          <a:p>
            <a:r>
              <a:rPr lang="en-US" dirty="0"/>
              <a:t>Polymerase chain reaction is the outgrowth of knowledge gained from an understanding of how DNA strands naturally replicate within a cell. </a:t>
            </a:r>
          </a:p>
          <a:p>
            <a:r>
              <a:rPr lang="en-US" dirty="0"/>
              <a:t>For the forensic scientist, PCR offers a distinct advantage in that it can amplify minute quantities of DNA many millions of times. </a:t>
            </a:r>
          </a:p>
          <a:p>
            <a:r>
              <a:rPr lang="en-US" dirty="0"/>
              <a:t>First, the DNA is heated to separate it.</a:t>
            </a:r>
          </a:p>
          <a:p>
            <a:r>
              <a:rPr lang="en-US" dirty="0"/>
              <a:t>Second, primers (short strands of DNA used to target specific regions of DNA for replication) are added, which hybridize with the strands.</a:t>
            </a:r>
          </a:p>
          <a:p>
            <a:r>
              <a:rPr lang="en-US" dirty="0"/>
              <a:t>Third, DNA polymerase and free nucleotides are added to rebuild each of the separated strands.</a:t>
            </a:r>
          </a:p>
          <a:p>
            <a:r>
              <a:rPr lang="en-US" dirty="0"/>
              <a:t>Now, this process is repeated 25 to 30 times. </a:t>
            </a:r>
          </a:p>
          <a:p>
            <a:endParaRPr lang="en-US" dirty="0"/>
          </a:p>
        </p:txBody>
      </p:sp>
    </p:spTree>
    <p:extLst>
      <p:ext uri="{BB962C8B-B14F-4D97-AF65-F5344CB8AC3E}">
        <p14:creationId xmlns:p14="http://schemas.microsoft.com/office/powerpoint/2010/main" val="392502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PCR and RFLP</a:t>
            </a:r>
            <a:br>
              <a:rPr lang="en-US" dirty="0" smtClean="0"/>
            </a:br>
            <a:endParaRPr lang="en-US" dirty="0"/>
          </a:p>
        </p:txBody>
      </p:sp>
      <p:sp>
        <p:nvSpPr>
          <p:cNvPr id="3" name="Content Placeholder 2"/>
          <p:cNvSpPr>
            <a:spLocks noGrp="1"/>
          </p:cNvSpPr>
          <p:nvPr>
            <p:ph idx="1"/>
          </p:nvPr>
        </p:nvSpPr>
        <p:spPr/>
        <p:txBody>
          <a:bodyPr/>
          <a:lstStyle/>
          <a:p>
            <a:r>
              <a:rPr lang="en-US" dirty="0" smtClean="0"/>
              <a:t>PCR </a:t>
            </a:r>
            <a:r>
              <a:rPr lang="en-US" dirty="0"/>
              <a:t>technology cannot be applied to RFLP DNA typing. </a:t>
            </a:r>
          </a:p>
          <a:p>
            <a:r>
              <a:rPr lang="en-US" dirty="0"/>
              <a:t>The RFLP strands are too long, often numbering in the thousands of bases. </a:t>
            </a:r>
          </a:p>
          <a:p>
            <a:r>
              <a:rPr lang="en-US" dirty="0"/>
              <a:t>PCR is best used with DNA strands that are no longer than a couple of hundred bases.</a:t>
            </a:r>
          </a:p>
          <a:p>
            <a:endParaRPr lang="en-US" dirty="0"/>
          </a:p>
        </p:txBody>
      </p:sp>
    </p:spTree>
    <p:extLst>
      <p:ext uri="{BB962C8B-B14F-4D97-AF65-F5344CB8AC3E}">
        <p14:creationId xmlns:p14="http://schemas.microsoft.com/office/powerpoint/2010/main" val="1151810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PCR Advantages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a:t>
            </a:r>
            <a:r>
              <a:rPr lang="en-US" dirty="0"/>
              <a:t>advantage in moving to shorter DNA strands is that they would be expected to be more stable and less subject to degradation brought about by adverse environmental conditions. </a:t>
            </a:r>
          </a:p>
          <a:p>
            <a:r>
              <a:rPr lang="en-US" dirty="0"/>
              <a:t>The long RFLP strands tend to readily break apart under the adverse conditions not uncommon at crime scenes.</a:t>
            </a:r>
          </a:p>
          <a:p>
            <a:r>
              <a:rPr lang="en-US" dirty="0"/>
              <a:t>PCR also offers the advantage in that it can amplify minute quantities of DNA, thus overcoming the limited sample size problem often associated with crime scene evidence.</a:t>
            </a:r>
          </a:p>
          <a:p>
            <a:endParaRPr lang="en-US" dirty="0"/>
          </a:p>
        </p:txBody>
      </p:sp>
    </p:spTree>
    <p:extLst>
      <p:ext uri="{BB962C8B-B14F-4D97-AF65-F5344CB8AC3E}">
        <p14:creationId xmlns:p14="http://schemas.microsoft.com/office/powerpoint/2010/main" val="185743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 Tandem Repeats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latest method of DNA typing, short tandem repeat (STR) analysis, has emerged as the most successful and widely used DNA profiling procedure. </a:t>
            </a:r>
          </a:p>
          <a:p>
            <a:r>
              <a:rPr lang="en-US" dirty="0"/>
              <a:t>STRs are locations on the chromosome that contain short sequences that repeat themselves within the DNA molecule. </a:t>
            </a:r>
          </a:p>
          <a:p>
            <a:r>
              <a:rPr lang="en-US" dirty="0"/>
              <a:t>They serve as useful markers for identification because they are found in great abundance throughout the human genome</a:t>
            </a:r>
          </a:p>
        </p:txBody>
      </p:sp>
    </p:spTree>
    <p:extLst>
      <p:ext uri="{BB962C8B-B14F-4D97-AF65-F5344CB8AC3E}">
        <p14:creationId xmlns:p14="http://schemas.microsoft.com/office/powerpoint/2010/main" val="254157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 Advantages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STRs </a:t>
            </a:r>
            <a:r>
              <a:rPr lang="en-US" dirty="0"/>
              <a:t>normally consist of repeating sequences of 3 to 7 bases in length, and the entire strand of an STR is also very short, less than 450 bases in length. </a:t>
            </a:r>
          </a:p>
          <a:p>
            <a:r>
              <a:rPr lang="en-US" dirty="0"/>
              <a:t>This means that STRs are much less susceptible to degradation and may often be recovered from bodies or stains that have been subjected to extreme decomposition. </a:t>
            </a:r>
          </a:p>
          <a:p>
            <a:r>
              <a:rPr lang="en-US" dirty="0"/>
              <a:t>Also, because of their shortness, STRs are ideal candidates for multiplication by PCR, thus overcoming the previously mentioned limited-sample-size problem often associated with crime-scene evidence. </a:t>
            </a:r>
          </a:p>
          <a:p>
            <a:endParaRPr lang="en-US" dirty="0"/>
          </a:p>
        </p:txBody>
      </p:sp>
    </p:spTree>
    <p:extLst>
      <p:ext uri="{BB962C8B-B14F-4D97-AF65-F5344CB8AC3E}">
        <p14:creationId xmlns:p14="http://schemas.microsoft.com/office/powerpoint/2010/main" val="234822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gene is the fundamental unit of heredity. </a:t>
            </a:r>
          </a:p>
          <a:p>
            <a:r>
              <a:rPr lang="en-US" dirty="0"/>
              <a:t>DNA is constructed as a very large molecule made by linking a series of repeating units called nucleotides. </a:t>
            </a:r>
          </a:p>
          <a:p>
            <a:r>
              <a:rPr lang="en-US" dirty="0"/>
              <a:t>A nucleotide is composed of a sugar, a phosphorous-containing group, and a nitrogen-containing molecule called a base.</a:t>
            </a:r>
          </a:p>
          <a:p>
            <a:r>
              <a:rPr lang="en-US" dirty="0"/>
              <a:t>The Bases-Four types of bases are associated with the DNA structure: adenine (A), guanine (G), cytosine (C), and thymine (T). As a result, adenine pairs with thymine and guanine pairs with cytosine.  This concept is known as base pairing.  The order of the bases is what distinguishes different DNA strands.</a:t>
            </a:r>
          </a:p>
          <a:p>
            <a:endParaRPr lang="en-US" dirty="0"/>
          </a:p>
        </p:txBody>
      </p:sp>
    </p:spTree>
    <p:extLst>
      <p:ext uri="{BB962C8B-B14F-4D97-AF65-F5344CB8AC3E}">
        <p14:creationId xmlns:p14="http://schemas.microsoft.com/office/powerpoint/2010/main" val="144293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What </a:t>
            </a:r>
            <a:r>
              <a:rPr lang="en-US" dirty="0"/>
              <a:t>makes STRs so attractive to forensic scientists is that hundreds of different types of STRs are found in human genes. </a:t>
            </a:r>
          </a:p>
          <a:p>
            <a:r>
              <a:rPr lang="en-US" dirty="0"/>
              <a:t>The more STRs one can characterize, the smaller will be the percentage of the population from which a particular combination of STRs can emanate. </a:t>
            </a:r>
          </a:p>
          <a:p>
            <a:r>
              <a:rPr lang="en-US" dirty="0"/>
              <a:t>This gives rise to the concept of multiplexing. </a:t>
            </a:r>
          </a:p>
          <a:p>
            <a:r>
              <a:rPr lang="en-US" dirty="0"/>
              <a:t>Using the technology of PCR, one can simultaneously extract and amplify a combination of different STRs. </a:t>
            </a:r>
          </a:p>
          <a:p>
            <a:endParaRPr lang="en-US" dirty="0"/>
          </a:p>
        </p:txBody>
      </p:sp>
    </p:spTree>
    <p:extLst>
      <p:ext uri="{BB962C8B-B14F-4D97-AF65-F5344CB8AC3E}">
        <p14:creationId xmlns:p14="http://schemas.microsoft.com/office/powerpoint/2010/main" val="58569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Standardizing STR Testing</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a:t>
            </a:r>
            <a:r>
              <a:rPr lang="en-US" dirty="0"/>
              <a:t>, U.S. crime laboratories have standardized on 13 STRs for entry into a national database (CODIS).</a:t>
            </a:r>
          </a:p>
          <a:p>
            <a:r>
              <a:rPr lang="en-US" dirty="0"/>
              <a:t>A high degree of discrimination and even individualization can be attained by analyzing a combination of STRs (multiplexing) and determining the product of their frequencies. </a:t>
            </a:r>
          </a:p>
          <a:p>
            <a:r>
              <a:rPr lang="en-US" dirty="0"/>
              <a:t>With STR, as little as 125 </a:t>
            </a:r>
            <a:r>
              <a:rPr lang="en-US" dirty="0" err="1"/>
              <a:t>picograms</a:t>
            </a:r>
            <a:r>
              <a:rPr lang="en-US" dirty="0"/>
              <a:t> of DNA is required for analysis. </a:t>
            </a:r>
          </a:p>
          <a:p>
            <a:r>
              <a:rPr lang="en-US" dirty="0"/>
              <a:t>This is 100 times less than that normally required for RFLP analysis. </a:t>
            </a:r>
          </a:p>
          <a:p>
            <a:endParaRPr lang="en-US" dirty="0"/>
          </a:p>
        </p:txBody>
      </p:sp>
    </p:spTree>
    <p:extLst>
      <p:ext uri="{BB962C8B-B14F-4D97-AF65-F5344CB8AC3E}">
        <p14:creationId xmlns:p14="http://schemas.microsoft.com/office/powerpoint/2010/main" val="1179567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Mitochondrial DNA</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Another </a:t>
            </a:r>
            <a:r>
              <a:rPr lang="en-US" dirty="0"/>
              <a:t>type of DNA used for individual characterization is mitochondrial DNA. </a:t>
            </a:r>
          </a:p>
          <a:p>
            <a:r>
              <a:rPr lang="en-US" dirty="0"/>
              <a:t>Mitochondrial DNA (</a:t>
            </a:r>
            <a:r>
              <a:rPr lang="en-US" dirty="0" err="1"/>
              <a:t>mDNA</a:t>
            </a:r>
            <a:r>
              <a:rPr lang="en-US" dirty="0"/>
              <a:t>) is located outside the cell’s nucleus and is inherited from the mother. </a:t>
            </a:r>
          </a:p>
          <a:p>
            <a:r>
              <a:rPr lang="en-US" dirty="0"/>
              <a:t>Mitochondria are structures found in all our cells used to provide energy that our bodies need to function.</a:t>
            </a:r>
          </a:p>
          <a:p>
            <a:r>
              <a:rPr lang="en-US" dirty="0"/>
              <a:t>A single mitochondria contains several loops of DNA.</a:t>
            </a:r>
          </a:p>
          <a:p>
            <a:r>
              <a:rPr lang="en-US" dirty="0"/>
              <a:t>Mitochondrial DNA Testing</a:t>
            </a:r>
          </a:p>
          <a:p>
            <a:r>
              <a:rPr lang="en-US" dirty="0"/>
              <a:t>Mitochondrial DNA typing does not approach STR analysis in its discrimination power and thus is best reserved for samples, such as hair, for which STR analysis may not be possible.</a:t>
            </a:r>
          </a:p>
          <a:p>
            <a:endParaRPr lang="en-US" dirty="0"/>
          </a:p>
        </p:txBody>
      </p:sp>
    </p:spTree>
    <p:extLst>
      <p:ext uri="{BB962C8B-B14F-4D97-AF65-F5344CB8AC3E}">
        <p14:creationId xmlns:p14="http://schemas.microsoft.com/office/powerpoint/2010/main" val="3389399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Also, all individuals of the same maternal lineage will be indistinguishable by </a:t>
            </a:r>
            <a:r>
              <a:rPr lang="en-US" dirty="0" err="1"/>
              <a:t>mDNA</a:t>
            </a:r>
            <a:r>
              <a:rPr lang="en-US" dirty="0"/>
              <a:t> analysis.</a:t>
            </a:r>
          </a:p>
          <a:p>
            <a:r>
              <a:rPr lang="en-US" dirty="0"/>
              <a:t>Two regions of </a:t>
            </a:r>
            <a:r>
              <a:rPr lang="en-US" dirty="0" err="1"/>
              <a:t>mDNA</a:t>
            </a:r>
            <a:r>
              <a:rPr lang="en-US" dirty="0"/>
              <a:t> have been found to be highly variable and a procedure known as sequencing is used to determine the order of base pairs.</a:t>
            </a:r>
          </a:p>
          <a:p>
            <a:endParaRPr lang="en-US" dirty="0"/>
          </a:p>
        </p:txBody>
      </p:sp>
    </p:spTree>
    <p:extLst>
      <p:ext uri="{BB962C8B-B14F-4D97-AF65-F5344CB8AC3E}">
        <p14:creationId xmlns:p14="http://schemas.microsoft.com/office/powerpoint/2010/main" val="2844038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CODIS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Perhaps </a:t>
            </a:r>
            <a:r>
              <a:rPr lang="en-US" dirty="0"/>
              <a:t>the most significant tool to arise from DNA typing is the ability to compare DNA types recovered from crime scene evidence to those of convicted sex offenders and other convicted criminals.   </a:t>
            </a:r>
          </a:p>
          <a:p>
            <a:r>
              <a:rPr lang="en-US" dirty="0"/>
              <a:t>CODIS (Combined DNA Index System) is a computer software program developed by the FBI that maintains local, state, and national databases of DNA profiles from convicted offenders, unsolved crime scene evidence, and profiles of missing persons. </a:t>
            </a:r>
          </a:p>
          <a:p>
            <a:endParaRPr lang="en-US" dirty="0"/>
          </a:p>
        </p:txBody>
      </p:sp>
    </p:spTree>
    <p:extLst>
      <p:ext uri="{BB962C8B-B14F-4D97-AF65-F5344CB8AC3E}">
        <p14:creationId xmlns:p14="http://schemas.microsoft.com/office/powerpoint/2010/main" val="229825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Packaging Biological Evidence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Before </a:t>
            </a:r>
            <a:r>
              <a:rPr lang="en-US" dirty="0"/>
              <a:t>the collection of biological evidence begins, it is important that it be photographed and recorded on sketches.</a:t>
            </a:r>
          </a:p>
          <a:p>
            <a:r>
              <a:rPr lang="en-US" dirty="0"/>
              <a:t>Wearing disposable latex gloves while handling the evidence is required.</a:t>
            </a:r>
          </a:p>
          <a:p>
            <a:r>
              <a:rPr lang="en-US" dirty="0"/>
              <a:t>Clothing from victim and suspect with blood evidence must be collected.</a:t>
            </a:r>
          </a:p>
          <a:p>
            <a:r>
              <a:rPr lang="en-US" dirty="0"/>
              <a:t>The packaging of biological evidence in plastic or airtight containers must be avoided because the accumulation of residual moisture could contribute to the growth of DNA-destroying bacteria and fungi. </a:t>
            </a:r>
          </a:p>
          <a:p>
            <a:endParaRPr lang="en-US" dirty="0"/>
          </a:p>
        </p:txBody>
      </p:sp>
    </p:spTree>
    <p:extLst>
      <p:ext uri="{BB962C8B-B14F-4D97-AF65-F5344CB8AC3E}">
        <p14:creationId xmlns:p14="http://schemas.microsoft.com/office/powerpoint/2010/main" val="1324065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Each stained article should be packaged separately in a paper bag or in a well-ventilated box.</a:t>
            </a:r>
          </a:p>
          <a:p>
            <a:r>
              <a:rPr lang="en-US" dirty="0"/>
              <a:t>Dried blood is best removed from a surface by using a sterile cotton swab lightly moistened with distilled water that is air dried before being placed in a swab box, then a paper or manila envelope.</a:t>
            </a:r>
          </a:p>
          <a:p>
            <a:r>
              <a:rPr lang="en-US" dirty="0"/>
              <a:t>All biological evidence should be refrigerated or stored in a cool location until delivery to the laboratory.</a:t>
            </a:r>
          </a:p>
          <a:p>
            <a:r>
              <a:rPr lang="en-US" dirty="0"/>
              <a:t>Standard/reference DNA specimens must also be collected, such as blood or the buccal swab (swabbing the mouth and cheek). </a:t>
            </a:r>
          </a:p>
          <a:p>
            <a:endParaRPr lang="en-US" dirty="0"/>
          </a:p>
        </p:txBody>
      </p:sp>
    </p:spTree>
    <p:extLst>
      <p:ext uri="{BB962C8B-B14F-4D97-AF65-F5344CB8AC3E}">
        <p14:creationId xmlns:p14="http://schemas.microsoft.com/office/powerpoint/2010/main" val="3743696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5"/>
          <p:cNvSpPr>
            <a:spLocks noGrp="1" noChangeArrowheads="1"/>
          </p:cNvSpPr>
          <p:nvPr>
            <p:ph type="title"/>
          </p:nvPr>
        </p:nvSpPr>
        <p:spPr/>
        <p:txBody>
          <a:bodyPr/>
          <a:lstStyle/>
          <a:p>
            <a:pPr eaLnBrk="1" hangingPunct="1"/>
            <a:endParaRPr lang="en-US" altLang="en-US" smtClean="0"/>
          </a:p>
        </p:txBody>
      </p:sp>
      <p:graphicFrame>
        <p:nvGraphicFramePr>
          <p:cNvPr id="5148" name="Group 28"/>
          <p:cNvGraphicFramePr>
            <a:graphicFrameLocks noGrp="1"/>
          </p:cNvGraphicFramePr>
          <p:nvPr>
            <p:ph sz="half" idx="1"/>
          </p:nvPr>
        </p:nvGraphicFramePr>
        <p:xfrm>
          <a:off x="4572000" y="5943600"/>
          <a:ext cx="914400" cy="518048"/>
        </p:xfrm>
        <a:graphic>
          <a:graphicData uri="http://schemas.openxmlformats.org/drawingml/2006/table">
            <a:tbl>
              <a:tblPr/>
              <a:tblGrid>
                <a:gridCol w="457200"/>
                <a:gridCol w="457200"/>
              </a:tblGrid>
              <a:tr h="51752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083" name="Picture 4" descr="MC90043823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038600"/>
            <a:ext cx="1501775"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5" descr="MC90023291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3810000"/>
            <a:ext cx="13287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147" name="Group 27"/>
          <p:cNvGraphicFramePr>
            <a:graphicFrameLocks noGrp="1"/>
          </p:cNvGraphicFramePr>
          <p:nvPr>
            <p:ph sz="half" idx="2"/>
          </p:nvPr>
        </p:nvGraphicFramePr>
        <p:xfrm>
          <a:off x="7239000" y="6019800"/>
          <a:ext cx="1066800" cy="518048"/>
        </p:xfrm>
        <a:graphic>
          <a:graphicData uri="http://schemas.openxmlformats.org/drawingml/2006/table">
            <a:tbl>
              <a:tblPr/>
              <a:tblGrid>
                <a:gridCol w="533400"/>
                <a:gridCol w="533400"/>
              </a:tblGrid>
              <a:tr h="51752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34003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3"/>
          <p:cNvSpPr>
            <a:spLocks noGrp="1" noChangeArrowheads="1"/>
          </p:cNvSpPr>
          <p:nvPr>
            <p:ph type="title" sz="quarter"/>
          </p:nvPr>
        </p:nvSpPr>
        <p:spPr/>
        <p:txBody>
          <a:bodyPr/>
          <a:lstStyle/>
          <a:p>
            <a:pPr eaLnBrk="1" hangingPunct="1"/>
            <a:endParaRPr lang="en-US" altLang="en-US" smtClean="0"/>
          </a:p>
        </p:txBody>
      </p:sp>
      <p:graphicFrame>
        <p:nvGraphicFramePr>
          <p:cNvPr id="11309" name="Group 45"/>
          <p:cNvGraphicFramePr>
            <a:graphicFrameLocks noGrp="1"/>
          </p:cNvGraphicFramePr>
          <p:nvPr>
            <p:ph sz="quarter" idx="1"/>
          </p:nvPr>
        </p:nvGraphicFramePr>
        <p:xfrm>
          <a:off x="3733800" y="3733800"/>
          <a:ext cx="1066800" cy="609600"/>
        </p:xfrm>
        <a:graphic>
          <a:graphicData uri="http://schemas.openxmlformats.org/drawingml/2006/table">
            <a:tbl>
              <a:tblPr/>
              <a:tblGrid>
                <a:gridCol w="533400"/>
                <a:gridCol w="533400"/>
              </a:tblGrid>
              <a:tr h="60960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77" name="Group 13"/>
          <p:cNvGraphicFramePr>
            <a:graphicFrameLocks noGrp="1"/>
          </p:cNvGraphicFramePr>
          <p:nvPr>
            <p:ph sz="quarter" idx="2"/>
          </p:nvPr>
        </p:nvGraphicFramePr>
        <p:xfrm>
          <a:off x="6705600" y="3810000"/>
          <a:ext cx="990600" cy="533400"/>
        </p:xfrm>
        <a:graphic>
          <a:graphicData uri="http://schemas.openxmlformats.org/drawingml/2006/table">
            <a:tbl>
              <a:tblPr/>
              <a:tblGrid>
                <a:gridCol w="495300"/>
                <a:gridCol w="495300"/>
              </a:tblGrid>
              <a:tr h="53340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96" name="Group 32"/>
          <p:cNvGraphicFramePr>
            <a:graphicFrameLocks noGrp="1"/>
          </p:cNvGraphicFramePr>
          <p:nvPr>
            <p:ph sz="quarter" idx="3"/>
          </p:nvPr>
        </p:nvGraphicFramePr>
        <p:xfrm>
          <a:off x="2362200" y="3733800"/>
          <a:ext cx="1066800" cy="633413"/>
        </p:xfrm>
        <a:graphic>
          <a:graphicData uri="http://schemas.openxmlformats.org/drawingml/2006/table">
            <a:tbl>
              <a:tblPr/>
              <a:tblGrid>
                <a:gridCol w="533400"/>
                <a:gridCol w="533400"/>
              </a:tblGrid>
              <a:tr h="633413">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67" name="Picture 11" descr="MC90043823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828800"/>
            <a:ext cx="1501775"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8" name="Picture 12" descr="MC90023291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676400"/>
            <a:ext cx="12398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299" name="Group 35"/>
          <p:cNvGraphicFramePr>
            <a:graphicFrameLocks noGrp="1"/>
          </p:cNvGraphicFramePr>
          <p:nvPr>
            <p:ph sz="quarter" idx="4"/>
          </p:nvPr>
        </p:nvGraphicFramePr>
        <p:xfrm>
          <a:off x="5486400" y="3810000"/>
          <a:ext cx="990600" cy="481013"/>
        </p:xfrm>
        <a:graphic>
          <a:graphicData uri="http://schemas.openxmlformats.org/drawingml/2006/table">
            <a:tbl>
              <a:tblPr/>
              <a:tblGrid>
                <a:gridCol w="495300"/>
                <a:gridCol w="495300"/>
              </a:tblGrid>
              <a:tr h="481013">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7" name="Oval 46"/>
          <p:cNvSpPr>
            <a:spLocks noChangeArrowheads="1"/>
          </p:cNvSpPr>
          <p:nvPr/>
        </p:nvSpPr>
        <p:spPr bwMode="auto">
          <a:xfrm>
            <a:off x="1447800" y="4876800"/>
            <a:ext cx="914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sp>
        <p:nvSpPr>
          <p:cNvPr id="10278" name="Oval 47"/>
          <p:cNvSpPr>
            <a:spLocks noChangeArrowheads="1"/>
          </p:cNvSpPr>
          <p:nvPr/>
        </p:nvSpPr>
        <p:spPr bwMode="auto">
          <a:xfrm>
            <a:off x="2286000" y="4876800"/>
            <a:ext cx="914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sp>
        <p:nvSpPr>
          <p:cNvPr id="10279" name="Oval 48"/>
          <p:cNvSpPr>
            <a:spLocks noChangeArrowheads="1"/>
          </p:cNvSpPr>
          <p:nvPr/>
        </p:nvSpPr>
        <p:spPr bwMode="auto">
          <a:xfrm>
            <a:off x="3276600" y="4876800"/>
            <a:ext cx="914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sp>
        <p:nvSpPr>
          <p:cNvPr id="10280" name="Oval 49"/>
          <p:cNvSpPr>
            <a:spLocks noChangeArrowheads="1"/>
          </p:cNvSpPr>
          <p:nvPr/>
        </p:nvSpPr>
        <p:spPr bwMode="auto">
          <a:xfrm>
            <a:off x="4191000" y="4876800"/>
            <a:ext cx="9144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p>
        </p:txBody>
      </p:sp>
      <p:pic>
        <p:nvPicPr>
          <p:cNvPr id="10281" name="Picture 51" descr="5010374-funny-cartoon-spe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343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2" name="Picture 53" descr="5010374-funny-cartoon-spe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5105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3" name="Picture 54" descr="5010374-funny-cartoon-spe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2578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4" name="Picture 55" descr="5010374-funny-cartoon-spe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419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6664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DNA directs the production of proteins, which are made by combining amino acids. Each group of three nucleotides in a DNA sequence codes for a particular amino acid.</a:t>
            </a:r>
          </a:p>
          <a:p>
            <a:endParaRPr lang="en-US" dirty="0"/>
          </a:p>
        </p:txBody>
      </p:sp>
    </p:spTree>
    <p:extLst>
      <p:ext uri="{BB962C8B-B14F-4D97-AF65-F5344CB8AC3E}">
        <p14:creationId xmlns:p14="http://schemas.microsoft.com/office/powerpoint/2010/main" val="2512612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0597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6"/>
          <p:cNvSpPr>
            <a:spLocks noGrp="1" noChangeArrowheads="1"/>
          </p:cNvSpPr>
          <p:nvPr>
            <p:ph type="title"/>
          </p:nvPr>
        </p:nvSpPr>
        <p:spPr/>
        <p:txBody>
          <a:bodyPr/>
          <a:lstStyle/>
          <a:p>
            <a:pPr eaLnBrk="1" hangingPunct="1"/>
            <a:endParaRPr lang="en-US" altLang="en-US" smtClean="0"/>
          </a:p>
        </p:txBody>
      </p:sp>
      <p:graphicFrame>
        <p:nvGraphicFramePr>
          <p:cNvPr id="4201" name="Group 105"/>
          <p:cNvGraphicFramePr>
            <a:graphicFrameLocks noGrp="1"/>
          </p:cNvGraphicFramePr>
          <p:nvPr>
            <p:ph idx="1"/>
          </p:nvPr>
        </p:nvGraphicFramePr>
        <p:xfrm>
          <a:off x="3657600" y="3124200"/>
          <a:ext cx="5257800" cy="3581400"/>
        </p:xfrm>
        <a:graphic>
          <a:graphicData uri="http://schemas.openxmlformats.org/drawingml/2006/table">
            <a:tbl>
              <a:tblPr/>
              <a:tblGrid>
                <a:gridCol w="1314450"/>
                <a:gridCol w="1314450"/>
                <a:gridCol w="1314450"/>
                <a:gridCol w="1314450"/>
              </a:tblGrid>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350">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cs typeface="Arial" charset="0"/>
                        </a:rPr>
                        <a:t> </a:t>
                      </a:r>
                      <a:endParaRPr kumimoji="0" lang="en-US" alt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8865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24998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234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Recombinant DNA</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Recombinant </a:t>
            </a:r>
            <a:r>
              <a:rPr lang="en-US" dirty="0"/>
              <a:t>DNA relies on the ability of certain chemicals, known as restriction enzymes, to cut DNA into fragments that can later be incorporated into another DNA strand.</a:t>
            </a:r>
          </a:p>
          <a:p>
            <a:r>
              <a:rPr lang="en-US" dirty="0"/>
              <a:t>Restriction enzymes can be thought of as highly specialized scissors that cut a DNA molecule when it recognizes a specific sequence of bases</a:t>
            </a:r>
          </a:p>
        </p:txBody>
      </p:sp>
    </p:spTree>
    <p:extLst>
      <p:ext uri="{BB962C8B-B14F-4D97-AF65-F5344CB8AC3E}">
        <p14:creationId xmlns:p14="http://schemas.microsoft.com/office/powerpoint/2010/main" val="63613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Once a portion of the DNA strand has been cut out with the aid of a restriction enzyme, the next step in the recombinant DNA process is to insert the isolated DNA segment into a foreign DNA strand, usually that of a bacterium.</a:t>
            </a:r>
          </a:p>
          <a:p>
            <a:r>
              <a:rPr lang="en-US" dirty="0"/>
              <a:t>As the bacteria multiply rapidly, copies of the altered DNA are passed on to all descendants.  </a:t>
            </a:r>
          </a:p>
          <a:p>
            <a:endParaRPr lang="en-US" dirty="0"/>
          </a:p>
        </p:txBody>
      </p:sp>
    </p:spTree>
    <p:extLst>
      <p:ext uri="{BB962C8B-B14F-4D97-AF65-F5344CB8AC3E}">
        <p14:creationId xmlns:p14="http://schemas.microsoft.com/office/powerpoint/2010/main" val="215886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DNA </a:t>
            </a:r>
            <a:r>
              <a:rPr lang="en-US" dirty="0"/>
              <a:t>duplicates itself prior to cell division.</a:t>
            </a:r>
          </a:p>
          <a:p>
            <a:r>
              <a:rPr lang="en-US" dirty="0"/>
              <a:t>DNA replication begins with the unwinding of the DNA strands of the double helix.</a:t>
            </a:r>
          </a:p>
          <a:p>
            <a:r>
              <a:rPr lang="en-US" dirty="0"/>
              <a:t>Each strand is now exposed to a collection of free nucleotides that will be used to recreate the double helix, letter by letter, using base pairing.</a:t>
            </a:r>
          </a:p>
          <a:p>
            <a:r>
              <a:rPr lang="en-US" dirty="0"/>
              <a:t>Many enzymes and proteins, such as DNA polymerases, are involved in unwinding the DNA, keeping the DNA strands apart, and assembling the new DNA strands.</a:t>
            </a:r>
          </a:p>
          <a:p>
            <a:endParaRPr lang="en-US" dirty="0"/>
          </a:p>
        </p:txBody>
      </p:sp>
    </p:spTree>
    <p:extLst>
      <p:ext uri="{BB962C8B-B14F-4D97-AF65-F5344CB8AC3E}">
        <p14:creationId xmlns:p14="http://schemas.microsoft.com/office/powerpoint/2010/main" val="3986419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p2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57200"/>
            <a:ext cx="8362950" cy="550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343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altLang="en-US" smtClean="0"/>
          </a:p>
        </p:txBody>
      </p:sp>
      <p:sp>
        <p:nvSpPr>
          <p:cNvPr id="16387" name="Content Placeholder 2"/>
          <p:cNvSpPr>
            <a:spLocks noGrp="1"/>
          </p:cNvSpPr>
          <p:nvPr>
            <p:ph sz="quarter" idx="1"/>
          </p:nvPr>
        </p:nvSpPr>
        <p:spPr>
          <a:xfrm>
            <a:off x="457200" y="1219200"/>
            <a:ext cx="8229600" cy="4937125"/>
          </a:xfrm>
        </p:spPr>
        <p:txBody>
          <a:bodyPr/>
          <a:lstStyle/>
          <a:p>
            <a:pPr eaLnBrk="1" hangingPunct="1"/>
            <a:r>
              <a:rPr lang="en-US" altLang="en-US" smtClean="0"/>
              <a:t>Hershey Chase </a:t>
            </a:r>
            <a:r>
              <a:rPr lang="en-US" altLang="en-US" smtClean="0">
                <a:hlinkClick r:id="rId2" action="ppaction://hlinkfile"/>
              </a:rPr>
              <a:t>experiment</a:t>
            </a:r>
            <a:endParaRPr lang="en-US" altLang="en-US" smtClean="0"/>
          </a:p>
        </p:txBody>
      </p:sp>
      <p:pic>
        <p:nvPicPr>
          <p:cNvPr id="1638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804863"/>
            <a:ext cx="9048750" cy="5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08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PCR</a:t>
            </a:r>
            <a:endParaRPr lang="en-US" dirty="0"/>
          </a:p>
        </p:txBody>
      </p:sp>
      <p:sp>
        <p:nvSpPr>
          <p:cNvPr id="3" name="Content Placeholder 2"/>
          <p:cNvSpPr>
            <a:spLocks noGrp="1"/>
          </p:cNvSpPr>
          <p:nvPr>
            <p:ph idx="1"/>
          </p:nvPr>
        </p:nvSpPr>
        <p:spPr/>
        <p:txBody>
          <a:bodyPr/>
          <a:lstStyle/>
          <a:p>
            <a:r>
              <a:rPr lang="en-US" dirty="0"/>
              <a:t>Polymerase chain reaction (PCR) is a technique for replicating small quantities of DNA or broken pieces of DNA found at a crime scene, outside a living cell.</a:t>
            </a:r>
          </a:p>
          <a:p>
            <a:r>
              <a:rPr lang="en-US" dirty="0"/>
              <a:t>The ability to multiply small bits of DNA now means that sample size is no longer a limitation in characterizing DNA recovered at a crime scene. </a:t>
            </a:r>
          </a:p>
          <a:p>
            <a:endParaRPr lang="en-US" dirty="0"/>
          </a:p>
        </p:txBody>
      </p:sp>
    </p:spTree>
    <p:extLst>
      <p:ext uri="{BB962C8B-B14F-4D97-AF65-F5344CB8AC3E}">
        <p14:creationId xmlns:p14="http://schemas.microsoft.com/office/powerpoint/2010/main" val="2655463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1748</Words>
  <Application>Microsoft Office PowerPoint</Application>
  <PresentationFormat>On-screen Show (4:3)</PresentationFormat>
  <Paragraphs>223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Ch 9 Forensics DNA</vt:lpstr>
      <vt:lpstr>PowerPoint Presentation</vt:lpstr>
      <vt:lpstr>PowerPoint Presentation</vt:lpstr>
      <vt:lpstr>Recombinant DNA </vt:lpstr>
      <vt:lpstr>PowerPoint Presentation</vt:lpstr>
      <vt:lpstr>DNA Replication </vt:lpstr>
      <vt:lpstr>PowerPoint Presentation</vt:lpstr>
      <vt:lpstr>PowerPoint Presentation</vt:lpstr>
      <vt:lpstr>PCR</vt:lpstr>
      <vt:lpstr>PowerPoint Presentation</vt:lpstr>
      <vt:lpstr>RFLP</vt:lpstr>
      <vt:lpstr>Electrophoresis </vt:lpstr>
      <vt:lpstr>PowerPoint Presentation</vt:lpstr>
      <vt:lpstr>PowerPoint Presentation</vt:lpstr>
      <vt:lpstr>PowerPoint Presentation</vt:lpstr>
      <vt:lpstr>PCR and RFLP </vt:lpstr>
      <vt:lpstr>PCR Advantages </vt:lpstr>
      <vt:lpstr>Short Tandem Repeats </vt:lpstr>
      <vt:lpstr>STR Advantages </vt:lpstr>
      <vt:lpstr>PowerPoint Presentation</vt:lpstr>
      <vt:lpstr>Standardizing STR Testing </vt:lpstr>
      <vt:lpstr>Mitochondrial DNA </vt:lpstr>
      <vt:lpstr>PowerPoint Presentation</vt:lpstr>
      <vt:lpstr>CODIS </vt:lpstr>
      <vt:lpstr>Packaging Biological Evidence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9 Forensics DNA</dc:title>
  <dc:creator>Michele Beneducci</dc:creator>
  <cp:lastModifiedBy>Michele Beneducci</cp:lastModifiedBy>
  <cp:revision>2</cp:revision>
  <dcterms:created xsi:type="dcterms:W3CDTF">2015-01-29T14:05:57Z</dcterms:created>
  <dcterms:modified xsi:type="dcterms:W3CDTF">2015-01-29T14:16:13Z</dcterms:modified>
</cp:coreProperties>
</file>