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307" r:id="rId4"/>
    <p:sldId id="267" r:id="rId5"/>
    <p:sldId id="308" r:id="rId6"/>
    <p:sldId id="355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  <p:sldId id="344" r:id="rId42"/>
    <p:sldId id="345" r:id="rId43"/>
    <p:sldId id="346" r:id="rId44"/>
    <p:sldId id="347" r:id="rId45"/>
    <p:sldId id="348" r:id="rId46"/>
    <p:sldId id="349" r:id="rId47"/>
    <p:sldId id="350" r:id="rId48"/>
    <p:sldId id="351" r:id="rId49"/>
    <p:sldId id="352" r:id="rId50"/>
    <p:sldId id="353" r:id="rId51"/>
    <p:sldId id="354" r:id="rId5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2787"/>
    <p:restoredTop sz="90929"/>
  </p:normalViewPr>
  <p:slideViewPr>
    <p:cSldViewPr>
      <p:cViewPr varScale="1">
        <p:scale>
          <a:sx n="48" d="100"/>
          <a:sy n="48" d="100"/>
        </p:scale>
        <p:origin x="-90" y="-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2EC7D6-8824-43F7-A20E-3CFD4D7BD9E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190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1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3D8231F-05C9-4818-B80D-D5091F59BC6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B533EF-1B48-4DE0-BEAE-0125C626C9D1}" type="slidenum">
              <a:rPr lang="en-US"/>
              <a:pPr/>
              <a:t>1</a:t>
            </a:fld>
            <a:endParaRPr lang="en-US"/>
          </a:p>
        </p:txBody>
      </p:sp>
      <p:sp>
        <p:nvSpPr>
          <p:cNvPr id="2539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71F541-91A2-44CF-AE89-ECC733ED8809}" type="slidenum">
              <a:rPr lang="en-US"/>
              <a:pPr/>
              <a:t>10</a:t>
            </a:fld>
            <a:endParaRPr lang="en-US"/>
          </a:p>
        </p:txBody>
      </p:sp>
      <p:sp>
        <p:nvSpPr>
          <p:cNvPr id="2631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839750-937B-4279-ACA1-1DEA4E05EB79}" type="slidenum">
              <a:rPr lang="en-US"/>
              <a:pPr/>
              <a:t>11</a:t>
            </a:fld>
            <a:endParaRPr lang="en-US"/>
          </a:p>
        </p:txBody>
      </p:sp>
      <p:sp>
        <p:nvSpPr>
          <p:cNvPr id="2641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EE6F1E-8227-40FA-9A99-D899465F8DB8}" type="slidenum">
              <a:rPr lang="en-US"/>
              <a:pPr/>
              <a:t>12</a:t>
            </a:fld>
            <a:endParaRPr lang="en-US"/>
          </a:p>
        </p:txBody>
      </p:sp>
      <p:sp>
        <p:nvSpPr>
          <p:cNvPr id="2652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DE0D0C-3C8A-4C67-A77B-C59D6619B19F}" type="slidenum">
              <a:rPr lang="en-US"/>
              <a:pPr/>
              <a:t>13</a:t>
            </a:fld>
            <a:endParaRPr lang="en-US"/>
          </a:p>
        </p:txBody>
      </p:sp>
      <p:sp>
        <p:nvSpPr>
          <p:cNvPr id="2662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43D576-C135-4A97-BD9B-53A46AE04E57}" type="slidenum">
              <a:rPr lang="en-US"/>
              <a:pPr/>
              <a:t>14</a:t>
            </a:fld>
            <a:endParaRPr lang="en-US"/>
          </a:p>
        </p:txBody>
      </p:sp>
      <p:sp>
        <p:nvSpPr>
          <p:cNvPr id="2672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C34987-27D5-4300-8703-C91C9DB8F4F9}" type="slidenum">
              <a:rPr lang="en-US"/>
              <a:pPr/>
              <a:t>15</a:t>
            </a:fld>
            <a:endParaRPr lang="en-US"/>
          </a:p>
        </p:txBody>
      </p:sp>
      <p:sp>
        <p:nvSpPr>
          <p:cNvPr id="2682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E032C7-114C-4A8F-834E-165C5A618E55}" type="slidenum">
              <a:rPr lang="en-US"/>
              <a:pPr/>
              <a:t>16</a:t>
            </a:fld>
            <a:endParaRPr lang="en-US"/>
          </a:p>
        </p:txBody>
      </p:sp>
      <p:sp>
        <p:nvSpPr>
          <p:cNvPr id="2693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400DF7-851A-4EC6-9BED-58DE92F1AF8A}" type="slidenum">
              <a:rPr lang="en-US"/>
              <a:pPr/>
              <a:t>17</a:t>
            </a:fld>
            <a:endParaRPr lang="en-US"/>
          </a:p>
        </p:txBody>
      </p:sp>
      <p:sp>
        <p:nvSpPr>
          <p:cNvPr id="2703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91876D-5B79-483B-8811-6DD52337741D}" type="slidenum">
              <a:rPr lang="en-US"/>
              <a:pPr/>
              <a:t>18</a:t>
            </a:fld>
            <a:endParaRPr lang="en-US"/>
          </a:p>
        </p:txBody>
      </p:sp>
      <p:sp>
        <p:nvSpPr>
          <p:cNvPr id="2713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B8C832-9215-4881-82D2-251EC1945EDD}" type="slidenum">
              <a:rPr lang="en-US"/>
              <a:pPr/>
              <a:t>19</a:t>
            </a:fld>
            <a:endParaRPr lang="en-US"/>
          </a:p>
        </p:txBody>
      </p:sp>
      <p:sp>
        <p:nvSpPr>
          <p:cNvPr id="272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2A3C11-4F84-484C-9D4C-49EFBBD069C3}" type="slidenum">
              <a:rPr lang="en-US"/>
              <a:pPr/>
              <a:t>2</a:t>
            </a:fld>
            <a:endParaRPr lang="en-US"/>
          </a:p>
        </p:txBody>
      </p:sp>
      <p:sp>
        <p:nvSpPr>
          <p:cNvPr id="2549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E48A62-C719-4169-995A-FC6AD975DCFE}" type="slidenum">
              <a:rPr lang="en-US"/>
              <a:pPr/>
              <a:t>20</a:t>
            </a:fld>
            <a:endParaRPr lang="en-US"/>
          </a:p>
        </p:txBody>
      </p:sp>
      <p:sp>
        <p:nvSpPr>
          <p:cNvPr id="2734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9A3B1A-F744-4DEC-AB4D-F5689B3362C9}" type="slidenum">
              <a:rPr lang="en-US"/>
              <a:pPr/>
              <a:t>21</a:t>
            </a:fld>
            <a:endParaRPr lang="en-US"/>
          </a:p>
        </p:txBody>
      </p:sp>
      <p:sp>
        <p:nvSpPr>
          <p:cNvPr id="274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144A37-5D2B-409A-B0B0-DB7FBCC4C87E}" type="slidenum">
              <a:rPr lang="en-US"/>
              <a:pPr/>
              <a:t>22</a:t>
            </a:fld>
            <a:endParaRPr lang="en-US"/>
          </a:p>
        </p:txBody>
      </p:sp>
      <p:sp>
        <p:nvSpPr>
          <p:cNvPr id="2754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13312F-47C7-4FC8-A581-F3BD49791912}" type="slidenum">
              <a:rPr lang="en-US"/>
              <a:pPr/>
              <a:t>23</a:t>
            </a:fld>
            <a:endParaRPr lang="en-US"/>
          </a:p>
        </p:txBody>
      </p:sp>
      <p:sp>
        <p:nvSpPr>
          <p:cNvPr id="276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AA0C55-F8A3-4824-BB28-98B945E9AF47}" type="slidenum">
              <a:rPr lang="en-US"/>
              <a:pPr/>
              <a:t>24</a:t>
            </a:fld>
            <a:endParaRPr lang="en-US"/>
          </a:p>
        </p:txBody>
      </p:sp>
      <p:sp>
        <p:nvSpPr>
          <p:cNvPr id="2775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6E803E-2870-4048-96FE-D39AAC0195CD}" type="slidenum">
              <a:rPr lang="en-US"/>
              <a:pPr/>
              <a:t>25</a:t>
            </a:fld>
            <a:endParaRPr lang="en-US"/>
          </a:p>
        </p:txBody>
      </p:sp>
      <p:sp>
        <p:nvSpPr>
          <p:cNvPr id="278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A711E9-851C-4EFB-AA31-8C1280FC8865}" type="slidenum">
              <a:rPr lang="en-US"/>
              <a:pPr/>
              <a:t>26</a:t>
            </a:fld>
            <a:endParaRPr lang="en-US"/>
          </a:p>
        </p:txBody>
      </p:sp>
      <p:sp>
        <p:nvSpPr>
          <p:cNvPr id="279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057FD8-8B8F-49AA-A77E-1D688E6EA1AC}" type="slidenum">
              <a:rPr lang="en-US"/>
              <a:pPr/>
              <a:t>27</a:t>
            </a:fld>
            <a:endParaRPr lang="en-US"/>
          </a:p>
        </p:txBody>
      </p:sp>
      <p:sp>
        <p:nvSpPr>
          <p:cNvPr id="280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B25B87-6839-422F-8036-241C13CC1E09}" type="slidenum">
              <a:rPr lang="en-US"/>
              <a:pPr/>
              <a:t>28</a:t>
            </a:fld>
            <a:endParaRPr lang="en-US"/>
          </a:p>
        </p:txBody>
      </p:sp>
      <p:sp>
        <p:nvSpPr>
          <p:cNvPr id="2816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894770-F01A-4A8A-8308-820885525945}" type="slidenum">
              <a:rPr lang="en-US"/>
              <a:pPr/>
              <a:t>29</a:t>
            </a:fld>
            <a:endParaRPr lang="en-US"/>
          </a:p>
        </p:txBody>
      </p:sp>
      <p:sp>
        <p:nvSpPr>
          <p:cNvPr id="282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393A6D-E5D7-4E04-BF25-EC4A881C0AAA}" type="slidenum">
              <a:rPr lang="en-US"/>
              <a:pPr/>
              <a:t>3</a:t>
            </a:fld>
            <a:endParaRPr lang="en-US"/>
          </a:p>
        </p:txBody>
      </p:sp>
      <p:sp>
        <p:nvSpPr>
          <p:cNvPr id="2560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D27405-8E6B-41D3-AB4E-7CBD3CEE7472}" type="slidenum">
              <a:rPr lang="en-US"/>
              <a:pPr/>
              <a:t>30</a:t>
            </a:fld>
            <a:endParaRPr lang="en-US"/>
          </a:p>
        </p:txBody>
      </p:sp>
      <p:sp>
        <p:nvSpPr>
          <p:cNvPr id="2836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40E5B3-D893-4BF0-8A22-CB3B418B73E1}" type="slidenum">
              <a:rPr lang="en-US"/>
              <a:pPr/>
              <a:t>31</a:t>
            </a:fld>
            <a:endParaRPr lang="en-US"/>
          </a:p>
        </p:txBody>
      </p:sp>
      <p:sp>
        <p:nvSpPr>
          <p:cNvPr id="284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F9299C-17D9-465F-AFAD-974C5CBB06A7}" type="slidenum">
              <a:rPr lang="en-US"/>
              <a:pPr/>
              <a:t>32</a:t>
            </a:fld>
            <a:endParaRPr lang="en-US"/>
          </a:p>
        </p:txBody>
      </p:sp>
      <p:sp>
        <p:nvSpPr>
          <p:cNvPr id="285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823679-2719-4D06-B3A1-0120049CAC0B}" type="slidenum">
              <a:rPr lang="en-US"/>
              <a:pPr/>
              <a:t>33</a:t>
            </a:fld>
            <a:endParaRPr lang="en-US"/>
          </a:p>
        </p:txBody>
      </p:sp>
      <p:sp>
        <p:nvSpPr>
          <p:cNvPr id="286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3828F2-2AF8-400E-AEB8-B58F237339EA}" type="slidenum">
              <a:rPr lang="en-US"/>
              <a:pPr/>
              <a:t>34</a:t>
            </a:fld>
            <a:endParaRPr lang="en-US"/>
          </a:p>
        </p:txBody>
      </p:sp>
      <p:sp>
        <p:nvSpPr>
          <p:cNvPr id="2877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1808A9-221C-437C-BBB3-9348D0318720}" type="slidenum">
              <a:rPr lang="en-US"/>
              <a:pPr/>
              <a:t>35</a:t>
            </a:fld>
            <a:endParaRPr lang="en-US"/>
          </a:p>
        </p:txBody>
      </p:sp>
      <p:sp>
        <p:nvSpPr>
          <p:cNvPr id="288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79C7F1-FB39-4A74-B2D7-11EA5A40EC0D}" type="slidenum">
              <a:rPr lang="en-US"/>
              <a:pPr/>
              <a:t>36</a:t>
            </a:fld>
            <a:endParaRPr lang="en-US"/>
          </a:p>
        </p:txBody>
      </p:sp>
      <p:sp>
        <p:nvSpPr>
          <p:cNvPr id="2897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479B93-9208-4290-8287-3DF4CAE62FD5}" type="slidenum">
              <a:rPr lang="en-US"/>
              <a:pPr/>
              <a:t>37</a:t>
            </a:fld>
            <a:endParaRPr lang="en-US"/>
          </a:p>
        </p:txBody>
      </p:sp>
      <p:sp>
        <p:nvSpPr>
          <p:cNvPr id="290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7A0786-097B-42D0-AFD8-C69D04CC505A}" type="slidenum">
              <a:rPr lang="en-US"/>
              <a:pPr/>
              <a:t>38</a:t>
            </a:fld>
            <a:endParaRPr lang="en-US"/>
          </a:p>
        </p:txBody>
      </p:sp>
      <p:sp>
        <p:nvSpPr>
          <p:cNvPr id="2918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2BB26D-0629-45AC-B7C1-93A0BEADEE3D}" type="slidenum">
              <a:rPr lang="en-US"/>
              <a:pPr/>
              <a:t>39</a:t>
            </a:fld>
            <a:endParaRPr lang="en-US"/>
          </a:p>
        </p:txBody>
      </p:sp>
      <p:sp>
        <p:nvSpPr>
          <p:cNvPr id="292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2CA0CB-3666-402F-83D0-158A449A1CFF}" type="slidenum">
              <a:rPr lang="en-US"/>
              <a:pPr/>
              <a:t>4</a:t>
            </a:fld>
            <a:endParaRPr lang="en-US"/>
          </a:p>
        </p:txBody>
      </p:sp>
      <p:sp>
        <p:nvSpPr>
          <p:cNvPr id="2570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9B4D48-1FE5-491A-97B2-3A330A8CF820}" type="slidenum">
              <a:rPr lang="en-US"/>
              <a:pPr/>
              <a:t>40</a:t>
            </a:fld>
            <a:endParaRPr lang="en-US"/>
          </a:p>
        </p:txBody>
      </p:sp>
      <p:sp>
        <p:nvSpPr>
          <p:cNvPr id="2938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473122-E23A-455F-A53D-7BF7F7ACCD29}" type="slidenum">
              <a:rPr lang="en-US"/>
              <a:pPr/>
              <a:t>41</a:t>
            </a:fld>
            <a:endParaRPr lang="en-US"/>
          </a:p>
        </p:txBody>
      </p:sp>
      <p:sp>
        <p:nvSpPr>
          <p:cNvPr id="294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C00A72-982B-4D48-BB09-C5185F462EEF}" type="slidenum">
              <a:rPr lang="en-US"/>
              <a:pPr/>
              <a:t>42</a:t>
            </a:fld>
            <a:endParaRPr lang="en-US"/>
          </a:p>
        </p:txBody>
      </p:sp>
      <p:sp>
        <p:nvSpPr>
          <p:cNvPr id="2959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9B1211-1087-4571-8F77-9D3292B66D44}" type="slidenum">
              <a:rPr lang="en-US"/>
              <a:pPr/>
              <a:t>43</a:t>
            </a:fld>
            <a:endParaRPr lang="en-US"/>
          </a:p>
        </p:txBody>
      </p:sp>
      <p:sp>
        <p:nvSpPr>
          <p:cNvPr id="296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36C9B7-8913-45CC-AA4B-FDE620BFD98E}" type="slidenum">
              <a:rPr lang="en-US"/>
              <a:pPr/>
              <a:t>44</a:t>
            </a:fld>
            <a:endParaRPr lang="en-US"/>
          </a:p>
        </p:txBody>
      </p:sp>
      <p:sp>
        <p:nvSpPr>
          <p:cNvPr id="2979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2652B3-8CC5-4E72-8DBB-C98E21487328}" type="slidenum">
              <a:rPr lang="en-US"/>
              <a:pPr/>
              <a:t>45</a:t>
            </a:fld>
            <a:endParaRPr lang="en-US"/>
          </a:p>
        </p:txBody>
      </p:sp>
      <p:sp>
        <p:nvSpPr>
          <p:cNvPr id="299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F85D88-55AA-475C-B7FC-C1E9218AAD22}" type="slidenum">
              <a:rPr lang="en-US"/>
              <a:pPr/>
              <a:t>46</a:t>
            </a:fld>
            <a:endParaRPr lang="en-US"/>
          </a:p>
        </p:txBody>
      </p:sp>
      <p:sp>
        <p:nvSpPr>
          <p:cNvPr id="3000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0AF951-A219-4CB1-AD96-FFAD3A240208}" type="slidenum">
              <a:rPr lang="en-US"/>
              <a:pPr/>
              <a:t>47</a:t>
            </a:fld>
            <a:endParaRPr lang="en-US"/>
          </a:p>
        </p:txBody>
      </p:sp>
      <p:sp>
        <p:nvSpPr>
          <p:cNvPr id="301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ACAF52-BB75-4D2F-91A9-8A78868D24B9}" type="slidenum">
              <a:rPr lang="en-US"/>
              <a:pPr/>
              <a:t>48</a:t>
            </a:fld>
            <a:endParaRPr lang="en-US"/>
          </a:p>
        </p:txBody>
      </p:sp>
      <p:sp>
        <p:nvSpPr>
          <p:cNvPr id="3020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7C086E-C165-4F95-974C-BC664120BD62}" type="slidenum">
              <a:rPr lang="en-US"/>
              <a:pPr/>
              <a:t>49</a:t>
            </a:fld>
            <a:endParaRPr lang="en-US"/>
          </a:p>
        </p:txBody>
      </p:sp>
      <p:sp>
        <p:nvSpPr>
          <p:cNvPr id="303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72F24C-B320-4C5D-BBD2-02DD875154D2}" type="slidenum">
              <a:rPr lang="en-US"/>
              <a:pPr/>
              <a:t>5</a:t>
            </a:fld>
            <a:endParaRPr lang="en-US"/>
          </a:p>
        </p:txBody>
      </p:sp>
      <p:sp>
        <p:nvSpPr>
          <p:cNvPr id="2580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25108C-726C-4D8A-9CDE-9A1E33ECB767}" type="slidenum">
              <a:rPr lang="en-US"/>
              <a:pPr/>
              <a:t>50</a:t>
            </a:fld>
            <a:endParaRPr lang="en-US"/>
          </a:p>
        </p:txBody>
      </p:sp>
      <p:sp>
        <p:nvSpPr>
          <p:cNvPr id="3041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A2D1A0-5B30-4328-A629-D0AB74F6C661}" type="slidenum">
              <a:rPr lang="en-US"/>
              <a:pPr/>
              <a:t>51</a:t>
            </a:fld>
            <a:endParaRPr lang="en-US"/>
          </a:p>
        </p:txBody>
      </p:sp>
      <p:sp>
        <p:nvSpPr>
          <p:cNvPr id="305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587EBE-3EAF-46B7-82D3-A9CC839FA031}" type="slidenum">
              <a:rPr lang="en-US"/>
              <a:pPr/>
              <a:t>6</a:t>
            </a:fld>
            <a:endParaRPr lang="en-US"/>
          </a:p>
        </p:txBody>
      </p:sp>
      <p:sp>
        <p:nvSpPr>
          <p:cNvPr id="2590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587D50-6C32-45D6-952B-C17B8DD45771}" type="slidenum">
              <a:rPr lang="en-US"/>
              <a:pPr/>
              <a:t>7</a:t>
            </a:fld>
            <a:endParaRPr lang="en-US"/>
          </a:p>
        </p:txBody>
      </p:sp>
      <p:sp>
        <p:nvSpPr>
          <p:cNvPr id="2600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5D1816-7268-43CE-962A-5EAE18D9ACAD}" type="slidenum">
              <a:rPr lang="en-US"/>
              <a:pPr/>
              <a:t>8</a:t>
            </a:fld>
            <a:endParaRPr lang="en-US"/>
          </a:p>
        </p:txBody>
      </p:sp>
      <p:sp>
        <p:nvSpPr>
          <p:cNvPr id="2611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E88071-5794-4562-A38D-FF5A0CC4F1EC}" type="slidenum">
              <a:rPr lang="en-US"/>
              <a:pPr/>
              <a:t>9</a:t>
            </a:fld>
            <a:endParaRPr lang="en-US"/>
          </a:p>
        </p:txBody>
      </p:sp>
      <p:sp>
        <p:nvSpPr>
          <p:cNvPr id="2621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864DF-3FE1-429F-ACCF-A0494307E4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9D54D-2AA5-4FF4-9D36-EE9E92BFC0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6A06A-91A3-4D33-86B8-B14AFEDA56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96578-2CD8-4960-A6B6-785D38225B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7BF66-F34C-4A32-9030-A1E27F344F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502B93-B0F2-4143-89E3-5D994E4C7F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343C9-7FC0-4231-8146-B97C540551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E2EC4-6E6C-4188-BB27-399EC0947A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46AB09-4640-412D-9834-939457C6F4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AFB41-284D-416F-B681-16CD1B28E1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F9D407-D0F7-4591-9DCF-7DCDEBB67B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4483B9D-0CB2-418C-A947-61212A74DBE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4.xml"/><Relationship Id="rId18" Type="http://schemas.openxmlformats.org/officeDocument/2006/relationships/slide" Target="slide34.xml"/><Relationship Id="rId26" Type="http://schemas.openxmlformats.org/officeDocument/2006/relationships/slide" Target="slide50.xml"/><Relationship Id="rId3" Type="http://schemas.openxmlformats.org/officeDocument/2006/relationships/slide" Target="slide4.xml"/><Relationship Id="rId21" Type="http://schemas.openxmlformats.org/officeDocument/2006/relationships/slide" Target="slide40.xml"/><Relationship Id="rId7" Type="http://schemas.openxmlformats.org/officeDocument/2006/relationships/slide" Target="slide12.xml"/><Relationship Id="rId12" Type="http://schemas.openxmlformats.org/officeDocument/2006/relationships/slide" Target="slide22.xml"/><Relationship Id="rId17" Type="http://schemas.openxmlformats.org/officeDocument/2006/relationships/slide" Target="slide32.xml"/><Relationship Id="rId25" Type="http://schemas.openxmlformats.org/officeDocument/2006/relationships/slide" Target="slide48.xml"/><Relationship Id="rId2" Type="http://schemas.openxmlformats.org/officeDocument/2006/relationships/notesSlide" Target="../notesSlides/notesSlide1.xml"/><Relationship Id="rId16" Type="http://schemas.openxmlformats.org/officeDocument/2006/relationships/slide" Target="slide30.xml"/><Relationship Id="rId20" Type="http://schemas.openxmlformats.org/officeDocument/2006/relationships/slide" Target="slide3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20.xml"/><Relationship Id="rId24" Type="http://schemas.openxmlformats.org/officeDocument/2006/relationships/slide" Target="slide46.xml"/><Relationship Id="rId5" Type="http://schemas.openxmlformats.org/officeDocument/2006/relationships/slide" Target="slide8.xml"/><Relationship Id="rId15" Type="http://schemas.openxmlformats.org/officeDocument/2006/relationships/slide" Target="slide28.xml"/><Relationship Id="rId23" Type="http://schemas.openxmlformats.org/officeDocument/2006/relationships/slide" Target="slide44.xml"/><Relationship Id="rId10" Type="http://schemas.openxmlformats.org/officeDocument/2006/relationships/slide" Target="slide18.xml"/><Relationship Id="rId19" Type="http://schemas.openxmlformats.org/officeDocument/2006/relationships/slide" Target="slide36.xml"/><Relationship Id="rId4" Type="http://schemas.openxmlformats.org/officeDocument/2006/relationships/slide" Target="slide6.xml"/><Relationship Id="rId9" Type="http://schemas.openxmlformats.org/officeDocument/2006/relationships/slide" Target="slide16.xml"/><Relationship Id="rId14" Type="http://schemas.openxmlformats.org/officeDocument/2006/relationships/slide" Target="slide26.xml"/><Relationship Id="rId22" Type="http://schemas.openxmlformats.org/officeDocument/2006/relationships/slide" Target="slide42.xml"/><Relationship Id="rId27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" name="AutoShape 8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200</a:t>
            </a:r>
            <a:endParaRPr lang="en-US" sz="3600" b="1"/>
          </a:p>
        </p:txBody>
      </p:sp>
      <p:sp>
        <p:nvSpPr>
          <p:cNvPr id="2138" name="AutoShape 9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4" action="ppaction://hlinksldjump"/>
              </a:rPr>
              <a:t>300</a:t>
            </a:r>
            <a:endParaRPr lang="en-US" sz="3600" b="1">
              <a:hlinkClick r:id="rId4" action="ppaction://hlinksldjump"/>
            </a:endParaRPr>
          </a:p>
        </p:txBody>
      </p:sp>
      <p:sp>
        <p:nvSpPr>
          <p:cNvPr id="2139" name="AutoShape 9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5" action="ppaction://hlinksldjump"/>
              </a:rPr>
              <a:t>400</a:t>
            </a:r>
            <a:endParaRPr lang="en-US" sz="3600" b="1">
              <a:hlinkClick r:id="rId5" action="ppaction://hlinksldjump"/>
            </a:endParaRPr>
          </a:p>
        </p:txBody>
      </p:sp>
      <p:sp>
        <p:nvSpPr>
          <p:cNvPr id="2140" name="AutoShape 9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6" action="ppaction://hlinksldjump"/>
              </a:rPr>
              <a:t>500</a:t>
            </a:r>
            <a:endParaRPr lang="en-US" sz="3600" b="1"/>
          </a:p>
        </p:txBody>
      </p:sp>
      <p:sp>
        <p:nvSpPr>
          <p:cNvPr id="2149" name="AutoShape 10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7" action="ppaction://hlinksldjump"/>
              </a:rPr>
              <a:t>100</a:t>
            </a:r>
            <a:endParaRPr lang="en-US" sz="3600" b="1"/>
          </a:p>
        </p:txBody>
      </p:sp>
      <p:sp>
        <p:nvSpPr>
          <p:cNvPr id="2150" name="AutoShape 10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8" action="ppaction://hlinksldjump"/>
              </a:rPr>
              <a:t>200</a:t>
            </a:r>
            <a:endParaRPr lang="en-US" sz="3600" b="1">
              <a:hlinkClick r:id="rId8" action="ppaction://hlinksldjump"/>
            </a:endParaRPr>
          </a:p>
        </p:txBody>
      </p:sp>
      <p:sp>
        <p:nvSpPr>
          <p:cNvPr id="2151" name="AutoShape 103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9" action="ppaction://hlinksldjump"/>
              </a:rPr>
              <a:t>300</a:t>
            </a:r>
            <a:endParaRPr lang="en-US" sz="3600" b="1"/>
          </a:p>
        </p:txBody>
      </p:sp>
      <p:sp>
        <p:nvSpPr>
          <p:cNvPr id="2152" name="AutoShape 104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0" action="ppaction://hlinksldjump"/>
              </a:rPr>
              <a:t>400</a:t>
            </a:r>
            <a:endParaRPr lang="en-US" sz="3600" b="1"/>
          </a:p>
        </p:txBody>
      </p:sp>
      <p:sp>
        <p:nvSpPr>
          <p:cNvPr id="2153" name="AutoShape 105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1" action="ppaction://hlinksldjump"/>
              </a:rPr>
              <a:t>500</a:t>
            </a:r>
            <a:endParaRPr lang="en-US" sz="3600" b="1"/>
          </a:p>
        </p:txBody>
      </p:sp>
      <p:sp>
        <p:nvSpPr>
          <p:cNvPr id="2154" name="AutoShape 106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2" action="ppaction://hlinksldjump"/>
              </a:rPr>
              <a:t>100</a:t>
            </a:r>
            <a:endParaRPr lang="en-US" sz="3600" b="1"/>
          </a:p>
        </p:txBody>
      </p:sp>
      <p:sp>
        <p:nvSpPr>
          <p:cNvPr id="2155" name="AutoShape 10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3" action="ppaction://hlinksldjump"/>
              </a:rPr>
              <a:t>200</a:t>
            </a:r>
            <a:endParaRPr lang="en-US" sz="3600" b="1"/>
          </a:p>
        </p:txBody>
      </p:sp>
      <p:sp>
        <p:nvSpPr>
          <p:cNvPr id="2156" name="AutoShape 10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4" action="ppaction://hlinksldjump"/>
              </a:rPr>
              <a:t>300</a:t>
            </a:r>
            <a:endParaRPr lang="en-US" sz="3600" b="1"/>
          </a:p>
        </p:txBody>
      </p:sp>
      <p:sp>
        <p:nvSpPr>
          <p:cNvPr id="2157" name="AutoShape 109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5" action="ppaction://hlinksldjump"/>
              </a:rPr>
              <a:t>400</a:t>
            </a:r>
            <a:endParaRPr lang="en-US" sz="3600" b="1"/>
          </a:p>
        </p:txBody>
      </p:sp>
      <p:sp>
        <p:nvSpPr>
          <p:cNvPr id="2158" name="AutoShape 110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6" action="ppaction://hlinksldjump"/>
              </a:rPr>
              <a:t>500</a:t>
            </a:r>
            <a:endParaRPr lang="en-US" sz="3600" b="1"/>
          </a:p>
        </p:txBody>
      </p:sp>
      <p:sp>
        <p:nvSpPr>
          <p:cNvPr id="2159" name="AutoShape 111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7" action="ppaction://hlinksldjump"/>
              </a:rPr>
              <a:t>100</a:t>
            </a:r>
            <a:endParaRPr lang="en-US" sz="3600" b="1"/>
          </a:p>
        </p:txBody>
      </p:sp>
      <p:sp>
        <p:nvSpPr>
          <p:cNvPr id="2160" name="AutoShape 112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8" action="ppaction://hlinksldjump"/>
              </a:rPr>
              <a:t>200</a:t>
            </a:r>
            <a:endParaRPr lang="en-US" sz="3600" b="1"/>
          </a:p>
        </p:txBody>
      </p:sp>
      <p:sp>
        <p:nvSpPr>
          <p:cNvPr id="2161" name="AutoShape 113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9" action="ppaction://hlinksldjump"/>
              </a:rPr>
              <a:t>300</a:t>
            </a:r>
            <a:endParaRPr lang="en-US" sz="3600" b="1"/>
          </a:p>
        </p:txBody>
      </p:sp>
      <p:sp>
        <p:nvSpPr>
          <p:cNvPr id="2162" name="AutoShape 114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0" action="ppaction://hlinksldjump"/>
              </a:rPr>
              <a:t>400</a:t>
            </a:r>
            <a:endParaRPr lang="en-US" sz="3600" b="1"/>
          </a:p>
        </p:txBody>
      </p:sp>
      <p:sp>
        <p:nvSpPr>
          <p:cNvPr id="2163" name="AutoShape 115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1" action="ppaction://hlinksldjump"/>
              </a:rPr>
              <a:t>500</a:t>
            </a:r>
            <a:endParaRPr lang="en-US" sz="3600" b="1"/>
          </a:p>
        </p:txBody>
      </p:sp>
      <p:sp>
        <p:nvSpPr>
          <p:cNvPr id="2164" name="AutoShape 116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2" action="ppaction://hlinksldjump"/>
              </a:rPr>
              <a:t>100</a:t>
            </a:r>
            <a:endParaRPr lang="en-US" sz="3600" b="1"/>
          </a:p>
        </p:txBody>
      </p:sp>
      <p:sp>
        <p:nvSpPr>
          <p:cNvPr id="2165" name="AutoShape 117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3" action="ppaction://hlinksldjump"/>
              </a:rPr>
              <a:t>200</a:t>
            </a:r>
            <a:endParaRPr lang="en-US" sz="3600" b="1"/>
          </a:p>
        </p:txBody>
      </p:sp>
      <p:sp>
        <p:nvSpPr>
          <p:cNvPr id="2166" name="AutoShape 118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4" action="ppaction://hlinksldjump"/>
              </a:rPr>
              <a:t>300</a:t>
            </a:r>
            <a:endParaRPr lang="en-US" sz="3600" b="1"/>
          </a:p>
        </p:txBody>
      </p:sp>
      <p:sp>
        <p:nvSpPr>
          <p:cNvPr id="2167" name="AutoShape 119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5" action="ppaction://hlinksldjump"/>
              </a:rPr>
              <a:t>400</a:t>
            </a:r>
            <a:endParaRPr lang="en-US" sz="3600" b="1"/>
          </a:p>
        </p:txBody>
      </p:sp>
      <p:sp>
        <p:nvSpPr>
          <p:cNvPr id="2168" name="AutoShape 120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6" action="ppaction://hlinksldjump"/>
              </a:rPr>
              <a:t>500</a:t>
            </a:r>
            <a:endParaRPr lang="en-US" sz="3600" b="1"/>
          </a:p>
        </p:txBody>
      </p:sp>
      <p:sp>
        <p:nvSpPr>
          <p:cNvPr id="2088" name="AutoShape 40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" action="ppaction://hlinkshowjump?jump=nextslide"/>
              </a:rPr>
              <a:t>100</a:t>
            </a:r>
            <a:endParaRPr lang="en-US" sz="3600" b="1"/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>
                <a:solidFill>
                  <a:schemeClr val="bg1"/>
                </a:solidFill>
                <a:latin typeface="Garamond" pitchFamily="18" charset="0"/>
              </a:rPr>
              <a:t>Category</a:t>
            </a:r>
          </a:p>
          <a:p>
            <a:r>
              <a:rPr lang="en-US" sz="2800" b="1">
                <a:solidFill>
                  <a:schemeClr val="bg1"/>
                </a:solidFill>
                <a:latin typeface="Garamond" pitchFamily="18" charset="0"/>
              </a:rPr>
              <a:t>Heading</a:t>
            </a:r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>
                <a:solidFill>
                  <a:schemeClr val="bg1"/>
                </a:solidFill>
              </a:rPr>
              <a:t>Category</a:t>
            </a:r>
          </a:p>
          <a:p>
            <a:r>
              <a:rPr lang="en-US" sz="2800" b="1">
                <a:solidFill>
                  <a:schemeClr val="bg1"/>
                </a:solidFill>
              </a:rPr>
              <a:t>Heading</a:t>
            </a:r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>
                <a:solidFill>
                  <a:schemeClr val="bg1"/>
                </a:solidFill>
              </a:rPr>
              <a:t>Category</a:t>
            </a:r>
          </a:p>
          <a:p>
            <a:r>
              <a:rPr lang="en-US" sz="2800" b="1">
                <a:solidFill>
                  <a:schemeClr val="bg1"/>
                </a:solidFill>
              </a:rPr>
              <a:t>Heading</a:t>
            </a:r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>
                <a:solidFill>
                  <a:schemeClr val="bg1"/>
                </a:solidFill>
              </a:rPr>
              <a:t>Category</a:t>
            </a:r>
          </a:p>
          <a:p>
            <a:r>
              <a:rPr lang="en-US" sz="2800" b="1">
                <a:solidFill>
                  <a:schemeClr val="bg1"/>
                </a:solidFill>
              </a:rPr>
              <a:t>Heading</a:t>
            </a:r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>
                <a:solidFill>
                  <a:schemeClr val="bg1"/>
                </a:solidFill>
              </a:rPr>
              <a:t>Category</a:t>
            </a:r>
          </a:p>
          <a:p>
            <a:r>
              <a:rPr lang="en-US" sz="2800" b="1">
                <a:solidFill>
                  <a:schemeClr val="bg1"/>
                </a:solidFill>
              </a:rPr>
              <a:t>Heading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4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Loss of a species</a:t>
            </a:r>
            <a:endParaRPr lang="en-US" dirty="0"/>
          </a:p>
        </p:txBody>
      </p:sp>
      <p:sp>
        <p:nvSpPr>
          <p:cNvPr id="114695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AutoShape 102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5" name="Rectangle 103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extinction</a:t>
            </a:r>
            <a:endParaRPr lang="en-US" dirty="0"/>
          </a:p>
        </p:txBody>
      </p:sp>
      <p:sp>
        <p:nvSpPr>
          <p:cNvPr id="116746" name="Rectangle 103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occurs when numbers increase by a certain factor in each </a:t>
            </a: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successive 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time period.</a:t>
            </a:r>
            <a:endParaRPr lang="en-US" dirty="0"/>
          </a:p>
        </p:txBody>
      </p:sp>
      <p:sp>
        <p:nvSpPr>
          <p:cNvPr id="118791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40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Exponential growth</a:t>
            </a:r>
            <a:endParaRPr lang="en-US" dirty="0"/>
          </a:p>
        </p:txBody>
      </p:sp>
      <p:sp>
        <p:nvSpPr>
          <p:cNvPr id="120841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population growth that starts with a minimum number of </a:t>
            </a:r>
            <a:r>
              <a:rPr lang="en-US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indiiduals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and reaches a maximum depending on the carrying capacity of the habitat</a:t>
            </a:r>
            <a:endParaRPr lang="en-US" dirty="0"/>
          </a:p>
        </p:txBody>
      </p:sp>
      <p:sp>
        <p:nvSpPr>
          <p:cNvPr id="122888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5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Logistic growth</a:t>
            </a:r>
            <a:endParaRPr lang="en-US" dirty="0"/>
          </a:p>
        </p:txBody>
      </p:sp>
      <p:sp>
        <p:nvSpPr>
          <p:cNvPr id="124936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 role that the organism plays in the community. This role affects the other organisms in the community.</a:t>
            </a:r>
            <a:endParaRPr lang="en-US" dirty="0"/>
          </a:p>
        </p:txBody>
      </p:sp>
      <p:sp>
        <p:nvSpPr>
          <p:cNvPr id="12698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1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A niche</a:t>
            </a:r>
            <a:endParaRPr lang="en-US" dirty="0"/>
          </a:p>
        </p:txBody>
      </p:sp>
      <p:sp>
        <p:nvSpPr>
          <p:cNvPr id="129032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often helps make an ecosystem more resilient</a:t>
            </a:r>
            <a:endParaRPr lang="en-US" dirty="0"/>
          </a:p>
        </p:txBody>
      </p:sp>
      <p:sp>
        <p:nvSpPr>
          <p:cNvPr id="13107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2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Higher biodiversity</a:t>
            </a:r>
            <a:endParaRPr lang="en-US" dirty="0"/>
          </a:p>
        </p:txBody>
      </p:sp>
      <p:sp>
        <p:nvSpPr>
          <p:cNvPr id="133128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A nonrenewable resource from organism remains</a:t>
            </a:r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 species that is critical to an ecosystem because the species affects the survival and number of many other species in its community</a:t>
            </a:r>
            <a:endParaRPr lang="en-US" dirty="0"/>
          </a:p>
        </p:txBody>
      </p:sp>
      <p:sp>
        <p:nvSpPr>
          <p:cNvPr id="13517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3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Keystone species</a:t>
            </a:r>
            <a:endParaRPr lang="en-US" dirty="0"/>
          </a:p>
        </p:txBody>
      </p:sp>
      <p:sp>
        <p:nvSpPr>
          <p:cNvPr id="137224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7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process of clearing forests</a:t>
            </a:r>
            <a:endParaRPr lang="en-US" dirty="0"/>
          </a:p>
        </p:txBody>
      </p:sp>
      <p:sp>
        <p:nvSpPr>
          <p:cNvPr id="139271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19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deforestation</a:t>
            </a:r>
            <a:endParaRPr lang="en-US" dirty="0"/>
          </a:p>
        </p:txBody>
      </p:sp>
      <p:sp>
        <p:nvSpPr>
          <p:cNvPr id="141320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6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A group of organisms of different species living in a particular place</a:t>
            </a:r>
            <a:endParaRPr lang="en-US" dirty="0"/>
          </a:p>
        </p:txBody>
      </p:sp>
      <p:sp>
        <p:nvSpPr>
          <p:cNvPr id="143367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community</a:t>
            </a:r>
            <a:endParaRPr lang="en-US" dirty="0"/>
          </a:p>
        </p:txBody>
      </p:sp>
      <p:sp>
        <p:nvSpPr>
          <p:cNvPr id="145417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Animals that feed on plants exclusively</a:t>
            </a:r>
            <a:endParaRPr lang="en-US" dirty="0"/>
          </a:p>
        </p:txBody>
      </p:sp>
      <p:sp>
        <p:nvSpPr>
          <p:cNvPr id="14746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herbivores</a:t>
            </a:r>
            <a:endParaRPr lang="en-US" dirty="0"/>
          </a:p>
        </p:txBody>
      </p:sp>
      <p:sp>
        <p:nvSpPr>
          <p:cNvPr id="14951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loss of nutritive topsoil</a:t>
            </a:r>
            <a:endParaRPr lang="en-US" dirty="0"/>
          </a:p>
        </p:txBody>
      </p:sp>
      <p:sp>
        <p:nvSpPr>
          <p:cNvPr id="15155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erosion</a:t>
            </a:r>
            <a:endParaRPr lang="en-US" dirty="0"/>
          </a:p>
        </p:txBody>
      </p:sp>
      <p:sp>
        <p:nvSpPr>
          <p:cNvPr id="15360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4277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752975" y="2555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Fossil fuels</a:t>
            </a:r>
            <a:endParaRPr lang="en-US" dirty="0"/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process of reusing things instead of consuming more resources</a:t>
            </a:r>
            <a:endParaRPr lang="en-US" dirty="0"/>
          </a:p>
        </p:txBody>
      </p:sp>
      <p:sp>
        <p:nvSpPr>
          <p:cNvPr id="15565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recycling</a:t>
            </a:r>
            <a:endParaRPr lang="en-US" dirty="0"/>
          </a:p>
        </p:txBody>
      </p:sp>
      <p:sp>
        <p:nvSpPr>
          <p:cNvPr id="15770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4 renewable resources</a:t>
            </a:r>
            <a:endParaRPr lang="en-US" dirty="0"/>
          </a:p>
        </p:txBody>
      </p:sp>
      <p:sp>
        <p:nvSpPr>
          <p:cNvPr id="159751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Wind, solar energy, sea currents, geothermal energy, biomass fuels</a:t>
            </a:r>
            <a:endParaRPr lang="en-US" dirty="0"/>
          </a:p>
        </p:txBody>
      </p:sp>
      <p:sp>
        <p:nvSpPr>
          <p:cNvPr id="16180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energy harnessed from wind</a:t>
            </a:r>
            <a:endParaRPr lang="en-US" dirty="0"/>
          </a:p>
        </p:txBody>
      </p:sp>
      <p:sp>
        <p:nvSpPr>
          <p:cNvPr id="163847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89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err="1" smtClean="0"/>
              <a:t>eolic</a:t>
            </a:r>
            <a:endParaRPr lang="en-US" dirty="0"/>
          </a:p>
        </p:txBody>
      </p:sp>
      <p:sp>
        <p:nvSpPr>
          <p:cNvPr id="16589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The number of organisms of a particular species that a habitat can support</a:t>
            </a:r>
            <a:endParaRPr lang="en-US" dirty="0"/>
          </a:p>
        </p:txBody>
      </p:sp>
      <p:sp>
        <p:nvSpPr>
          <p:cNvPr id="16794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Carrying capacity</a:t>
            </a:r>
            <a:endParaRPr lang="en-US" dirty="0"/>
          </a:p>
        </p:txBody>
      </p:sp>
      <p:sp>
        <p:nvSpPr>
          <p:cNvPr id="16999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 interaction between two organisms in which one organism, the predator, kills and feeds on the other organism, the prey </a:t>
            </a:r>
            <a:endParaRPr lang="en-US" dirty="0"/>
          </a:p>
        </p:txBody>
      </p:sp>
      <p:sp>
        <p:nvSpPr>
          <p:cNvPr id="17203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predation</a:t>
            </a:r>
            <a:endParaRPr lang="en-US" dirty="0"/>
          </a:p>
        </p:txBody>
      </p:sp>
      <p:sp>
        <p:nvSpPr>
          <p:cNvPr id="17408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331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49775" y="3052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Warming of the earth temperature</a:t>
            </a:r>
            <a:endParaRPr lang="en-US" dirty="0"/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 evolution of two or more species that is due to mutual influence </a:t>
            </a:r>
            <a:endParaRPr lang="en-US" dirty="0"/>
          </a:p>
        </p:txBody>
      </p:sp>
      <p:sp>
        <p:nvSpPr>
          <p:cNvPr id="17613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err="1" smtClean="0"/>
              <a:t>coevolution</a:t>
            </a:r>
            <a:endParaRPr lang="en-US" dirty="0"/>
          </a:p>
        </p:txBody>
      </p:sp>
      <p:sp>
        <p:nvSpPr>
          <p:cNvPr id="17818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3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 relationship in which two different organisms live in close association with each other </a:t>
            </a:r>
            <a:endParaRPr lang="en-US" dirty="0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symbiosis</a:t>
            </a:r>
            <a:endParaRPr lang="en-US" dirty="0"/>
          </a:p>
        </p:txBody>
      </p:sp>
      <p:sp>
        <p:nvSpPr>
          <p:cNvPr id="18228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 relationship between two organisms in which one organism benefits and the other is unaffected </a:t>
            </a:r>
            <a:endParaRPr lang="en-US" dirty="0"/>
          </a:p>
        </p:txBody>
      </p:sp>
      <p:sp>
        <p:nvSpPr>
          <p:cNvPr id="184327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7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err="1" smtClean="0"/>
              <a:t>commensialism</a:t>
            </a:r>
            <a:endParaRPr lang="en-US" dirty="0"/>
          </a:p>
        </p:txBody>
      </p:sp>
      <p:sp>
        <p:nvSpPr>
          <p:cNvPr id="18637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A relationship between both organisms where both benefit</a:t>
            </a:r>
            <a:endParaRPr lang="en-US" dirty="0"/>
          </a:p>
        </p:txBody>
      </p:sp>
      <p:sp>
        <p:nvSpPr>
          <p:cNvPr id="18842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mutualism</a:t>
            </a:r>
            <a:endParaRPr lang="en-US" dirty="0"/>
          </a:p>
        </p:txBody>
      </p:sp>
      <p:sp>
        <p:nvSpPr>
          <p:cNvPr id="19047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 group of organisms of the same species that live in a specific geographical area and interbreed </a:t>
            </a:r>
            <a:endParaRPr lang="en-US" dirty="0"/>
          </a:p>
        </p:txBody>
      </p:sp>
      <p:sp>
        <p:nvSpPr>
          <p:cNvPr id="19251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6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population</a:t>
            </a:r>
            <a:endParaRPr lang="en-US" dirty="0"/>
          </a:p>
        </p:txBody>
      </p:sp>
      <p:sp>
        <p:nvSpPr>
          <p:cNvPr id="19456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56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Greenhouse effect</a:t>
            </a:r>
            <a:endParaRPr lang="en-US" dirty="0"/>
          </a:p>
        </p:txBody>
      </p:sp>
      <p:sp>
        <p:nvSpPr>
          <p:cNvPr id="104457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A way to educate people about the environment and support conservation</a:t>
            </a:r>
            <a:endParaRPr lang="en-US" dirty="0"/>
          </a:p>
        </p:txBody>
      </p:sp>
      <p:sp>
        <p:nvSpPr>
          <p:cNvPr id="19661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6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ecotourism</a:t>
            </a:r>
            <a:endParaRPr lang="en-US" dirty="0"/>
          </a:p>
        </p:txBody>
      </p:sp>
      <p:sp>
        <p:nvSpPr>
          <p:cNvPr id="19866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A destruction of the layer of atmosphere that shield UV radiation</a:t>
            </a:r>
            <a:endParaRPr lang="en-US" dirty="0"/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AutoShape 307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52" name="Rectangle 308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Hole in the ozone</a:t>
            </a:r>
            <a:endParaRPr lang="en-US" dirty="0"/>
          </a:p>
        </p:txBody>
      </p:sp>
      <p:sp>
        <p:nvSpPr>
          <p:cNvPr id="108553" name="Rectangle 308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8" name="Rectangle 307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Sulfuric acid mixed with precipitation</a:t>
            </a:r>
            <a:endParaRPr lang="en-US" dirty="0"/>
          </a:p>
        </p:txBody>
      </p:sp>
      <p:sp>
        <p:nvSpPr>
          <p:cNvPr id="110599" name="Rectangle 307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8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Acid rain</a:t>
            </a:r>
            <a:endParaRPr lang="en-US" dirty="0"/>
          </a:p>
        </p:txBody>
      </p:sp>
      <p:sp>
        <p:nvSpPr>
          <p:cNvPr id="112649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412</Words>
  <Application>Microsoft PowerPoint</Application>
  <PresentationFormat>On-screen Show (4:3)</PresentationFormat>
  <Paragraphs>136</Paragraphs>
  <Slides>51</Slides>
  <Notes>51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4" baseType="lpstr">
      <vt:lpstr>Times New Roman</vt:lpstr>
      <vt:lpstr>Garamond</vt:lpstr>
      <vt:lpstr>Default Design</vt:lpstr>
      <vt:lpstr>Slide 1</vt:lpstr>
      <vt:lpstr>A nonrenewable resource from organism remains</vt:lpstr>
      <vt:lpstr>Fossil fuels</vt:lpstr>
      <vt:lpstr>Warming of the earth temperature</vt:lpstr>
      <vt:lpstr>Greenhouse effect</vt:lpstr>
      <vt:lpstr>A destruction of the layer of atmosphere that shield UV radiation</vt:lpstr>
      <vt:lpstr>Hole in the ozone</vt:lpstr>
      <vt:lpstr>Sulfuric acid mixed with precipitation</vt:lpstr>
      <vt:lpstr>Acid rain</vt:lpstr>
      <vt:lpstr>Loss of a species</vt:lpstr>
      <vt:lpstr>extinction</vt:lpstr>
      <vt:lpstr>occurs when numbers increase by a certain factor in each successive time period.</vt:lpstr>
      <vt:lpstr>Exponential growth</vt:lpstr>
      <vt:lpstr>population growth that starts with a minimum number of indiiduals and reaches a maximum depending on the carrying capacity of the habitat</vt:lpstr>
      <vt:lpstr>Logistic growth</vt:lpstr>
      <vt:lpstr>the role that the organism plays in the community. This role affects the other organisms in the community.</vt:lpstr>
      <vt:lpstr>A niche</vt:lpstr>
      <vt:lpstr>often helps make an ecosystem more resilient</vt:lpstr>
      <vt:lpstr>Higher biodiversity</vt:lpstr>
      <vt:lpstr>a species that is critical to an ecosystem because the species affects the survival and number of many other species in its community</vt:lpstr>
      <vt:lpstr>Keystone species</vt:lpstr>
      <vt:lpstr>The process of clearing forests</vt:lpstr>
      <vt:lpstr>deforestation</vt:lpstr>
      <vt:lpstr>A group of organisms of different species living in a particular place</vt:lpstr>
      <vt:lpstr>community</vt:lpstr>
      <vt:lpstr>Animals that feed on plants exclusively</vt:lpstr>
      <vt:lpstr>herbivores</vt:lpstr>
      <vt:lpstr>The loss of nutritive topsoil</vt:lpstr>
      <vt:lpstr>erosion</vt:lpstr>
      <vt:lpstr>The process of reusing things instead of consuming more resources</vt:lpstr>
      <vt:lpstr>recycling</vt:lpstr>
      <vt:lpstr>4 renewable resources</vt:lpstr>
      <vt:lpstr>Wind, solar energy, sea currents, geothermal energy, biomass fuels</vt:lpstr>
      <vt:lpstr>The energy harnessed from wind</vt:lpstr>
      <vt:lpstr>eolic</vt:lpstr>
      <vt:lpstr>The number of organisms of a particular species that a habitat can support</vt:lpstr>
      <vt:lpstr>Carrying capacity</vt:lpstr>
      <vt:lpstr>an interaction between two organisms in which one organism, the predator, kills and feeds on the other organism, the prey </vt:lpstr>
      <vt:lpstr>predation</vt:lpstr>
      <vt:lpstr>the evolution of two or more species that is due to mutual influence </vt:lpstr>
      <vt:lpstr>coevolution</vt:lpstr>
      <vt:lpstr>a relationship in which two different organisms live in close association with each other </vt:lpstr>
      <vt:lpstr>symbiosis</vt:lpstr>
      <vt:lpstr>a relationship between two organisms in which one organism benefits and the other is unaffected </vt:lpstr>
      <vt:lpstr>commensialism</vt:lpstr>
      <vt:lpstr>A relationship between both organisms where both benefit</vt:lpstr>
      <vt:lpstr>mutualism</vt:lpstr>
      <vt:lpstr>a group of organisms of the same species that live in a specific geographical area and interbreed </vt:lpstr>
      <vt:lpstr>population</vt:lpstr>
      <vt:lpstr>A way to educate people about the environment and support conservation</vt:lpstr>
      <vt:lpstr>ecotourism</vt:lpstr>
    </vt:vector>
  </TitlesOfParts>
  <Company>Grant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Grant County High School</dc:creator>
  <cp:lastModifiedBy>michele</cp:lastModifiedBy>
  <cp:revision>37</cp:revision>
  <dcterms:created xsi:type="dcterms:W3CDTF">1998-08-19T17:45:48Z</dcterms:created>
  <dcterms:modified xsi:type="dcterms:W3CDTF">2009-05-06T14:07:40Z</dcterms:modified>
</cp:coreProperties>
</file>