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4" r:id="rId26"/>
    <p:sldId id="280" r:id="rId27"/>
    <p:sldId id="281" r:id="rId28"/>
    <p:sldId id="282" r:id="rId29"/>
    <p:sldId id="283"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9" r:id="rId50"/>
    <p:sldId id="304" r:id="rId51"/>
    <p:sldId id="305" r:id="rId52"/>
    <p:sldId id="306" r:id="rId53"/>
    <p:sldId id="307" r:id="rId54"/>
    <p:sldId id="308" r:id="rId5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4660"/>
  </p:normalViewPr>
  <p:slideViewPr>
    <p:cSldViewPr>
      <p:cViewPr varScale="1">
        <p:scale>
          <a:sx n="65" d="100"/>
          <a:sy n="65" d="100"/>
        </p:scale>
        <p:origin x="-133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79220E4-E201-4E97-8E07-A832A8A142F1}" type="datetimeFigureOut">
              <a:rPr lang="en-US"/>
              <a:pPr>
                <a:defRPr/>
              </a:pPr>
              <a:t>3/11/2013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4893128-4268-4995-AD25-6DD2690CB24C}"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4CAE12-F3A5-404E-8603-4DFFFA554BE4}" type="slidenum">
              <a:rPr lang="en-US"/>
              <a:pPr fontAlgn="base">
                <a:spcBef>
                  <a:spcPct val="0"/>
                </a:spcBef>
                <a:spcAft>
                  <a:spcPct val="0"/>
                </a:spcAft>
                <a:defRPr/>
              </a:pPr>
              <a:t>36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EA03D8C5-F542-4F36-95BE-1F5A8218C6DB}" type="datetimeFigureOut">
              <a:rPr lang="en-US"/>
              <a:pPr>
                <a:defRPr/>
              </a:pPr>
              <a:t>3/11/2013</a:t>
            </a:fld>
            <a:endParaRPr lang="en-US" dirty="0"/>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61D69C44-CAA9-4D59-A574-847CD83EB0D3}"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0862EDB-6308-4477-AE76-27464F151503}" type="datetimeFigureOut">
              <a:rPr lang="en-US"/>
              <a:pPr>
                <a:defRPr/>
              </a:pPr>
              <a:t>3/11/2013</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551AF69-78D9-41CD-9FA0-706EC16A5BB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4947A0A-12B0-419D-B7A8-90ACF2AB1DA9}" type="datetimeFigureOut">
              <a:rPr lang="en-US"/>
              <a:pPr>
                <a:defRPr/>
              </a:pPr>
              <a:t>3/11/2013</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8EAD35F-6B0D-43E0-AF39-E8DB836A5C7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4F89A27-17D5-4FEE-8B8A-140EC0633379}" type="datetimeFigureOut">
              <a:rPr lang="en-US"/>
              <a:pPr>
                <a:defRPr/>
              </a:pPr>
              <a:t>3/11/2013</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5222336-CD02-4E9B-A3EF-450DA2B416C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38CC212-DC01-4ABD-A66C-6B63D79DDA80}" type="datetimeFigureOut">
              <a:rPr lang="en-US"/>
              <a:pPr>
                <a:defRPr/>
              </a:pPr>
              <a:t>3/11/2013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DE1E24-F63D-408F-A1E1-EEC961E1C5AF}"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626D3719-F3F9-4BB4-9865-900D05612BDE}" type="datetimeFigureOut">
              <a:rPr lang="en-US"/>
              <a:pPr>
                <a:defRPr/>
              </a:pPr>
              <a:t>3/11/2013</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73ABD755-7412-4CB7-B43F-5FD1EE5D964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CA51261F-85D7-4F34-A5F6-306687856980}" type="datetimeFigureOut">
              <a:rPr lang="en-US"/>
              <a:pPr>
                <a:defRPr/>
              </a:pPr>
              <a:t>3/11/2013</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8B7AE88B-3A98-4980-8992-628ACE7839D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20A31A91-B7E4-4A1A-BD83-AC9F6ADF4336}" type="datetimeFigureOut">
              <a:rPr lang="en-US"/>
              <a:pPr>
                <a:defRPr/>
              </a:pPr>
              <a:t>3/11/2013</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EC462726-0555-43E6-B85F-0ACB8F0ED58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CF70DB3A-E6FE-42C2-A8C2-4ADA4B55160E}" type="datetimeFigureOut">
              <a:rPr lang="en-US"/>
              <a:pPr>
                <a:defRPr/>
              </a:pPr>
              <a:t>3/11/2013</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6162DBE3-8F61-49F4-9ED7-D68422333A6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D00B4350-9AFC-48E5-A98F-61994979B71D}" type="datetimeFigureOut">
              <a:rPr lang="en-US"/>
              <a:pPr>
                <a:defRPr/>
              </a:pPr>
              <a:t>3/11/2013</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7019D57F-F597-423E-8969-ABBAF8F9881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5EE5CCD3-114C-456E-97CD-049701C6D6BA}" type="datetimeFigureOut">
              <a:rPr lang="en-US"/>
              <a:pPr>
                <a:defRPr/>
              </a:pPr>
              <a:t>3/11/2013</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3E81DCED-14A7-46D5-995B-56482EB9CFA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6DE9C9AC-1CC6-4297-8BDA-5CB25B151E4D}" type="datetimeFigureOut">
              <a:rPr lang="en-US"/>
              <a:pPr>
                <a:defRPr/>
              </a:pPr>
              <a:t>3/11/2013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DE9370EB-EB10-4F5A-B7BB-E496F88B1F6C}"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gr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67" r:id="rId7"/>
    <p:sldLayoutId id="2147483666" r:id="rId8"/>
    <p:sldLayoutId id="2147483674" r:id="rId9"/>
    <p:sldLayoutId id="2147483665" r:id="rId10"/>
    <p:sldLayoutId id="2147483664"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21.wmf"/><Relationship Id="rId2" Type="http://schemas.openxmlformats.org/officeDocument/2006/relationships/image" Target="../media/image16.wmf"/><Relationship Id="rId1" Type="http://schemas.openxmlformats.org/officeDocument/2006/relationships/slideLayout" Target="../slideLayouts/slideLayout2.xml"/><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dirty="0" smtClean="0"/>
              <a:t>The Periodic Table</a:t>
            </a:r>
            <a:endParaRPr lang="en-US" dirty="0"/>
          </a:p>
        </p:txBody>
      </p:sp>
      <p:sp>
        <p:nvSpPr>
          <p:cNvPr id="14338" name="Subtitle 2"/>
          <p:cNvSpPr>
            <a:spLocks noGrp="1"/>
          </p:cNvSpPr>
          <p:nvPr>
            <p:ph type="subTitle" idx="1"/>
          </p:nvPr>
        </p:nvSpPr>
        <p:spPr>
          <a:xfrm>
            <a:off x="533400" y="3228975"/>
            <a:ext cx="7854950" cy="1752600"/>
          </a:xfrm>
        </p:spPr>
        <p:txBody>
          <a:bodyPr/>
          <a:lstStyle/>
          <a:p>
            <a:pPr marR="0" eaLnBrk="1" hangingPunct="1"/>
            <a:r>
              <a:rPr lang="en-US" smtClean="0"/>
              <a:t>Section 1:  Organizing the Elements</a:t>
            </a:r>
          </a:p>
          <a:p>
            <a:pPr marR="0" eaLnBrk="1" hangingPunct="1"/>
            <a:r>
              <a:rPr lang="en-US" smtClean="0"/>
              <a:t>Section 2:  Exploring the Periodic Table</a:t>
            </a:r>
          </a:p>
          <a:p>
            <a:pPr marR="0" eaLnBrk="1" hangingPunct="1"/>
            <a:r>
              <a:rPr lang="en-US" smtClean="0"/>
              <a:t>Section 3:  Families of Elements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2"/>
          <p:cNvSpPr>
            <a:spLocks noGrp="1"/>
          </p:cNvSpPr>
          <p:nvPr>
            <p:ph idx="1"/>
          </p:nvPr>
        </p:nvSpPr>
        <p:spPr>
          <a:xfrm>
            <a:off x="457200" y="990600"/>
            <a:ext cx="8229600" cy="5334000"/>
          </a:xfrm>
        </p:spPr>
        <p:txBody>
          <a:bodyPr/>
          <a:lstStyle/>
          <a:p>
            <a:pPr eaLnBrk="1" hangingPunct="1"/>
            <a:r>
              <a:rPr lang="en-US" smtClean="0">
                <a:solidFill>
                  <a:srgbClr val="0070C0"/>
                </a:solidFill>
              </a:rPr>
              <a:t>A few elements did not fit the pattern.</a:t>
            </a:r>
          </a:p>
          <a:p>
            <a:pPr eaLnBrk="1" hangingPunct="1"/>
            <a:r>
              <a:rPr lang="en-US" smtClean="0"/>
              <a:t>He had to reverse positions of the elements tellurium and iodine.  They were then in columns with similar elements.  However they were no longer in order of increasing atomic mass.</a:t>
            </a:r>
          </a:p>
        </p:txBody>
      </p:sp>
      <p:pic>
        <p:nvPicPr>
          <p:cNvPr id="23554" name="Picture 2" descr="C:\Users\Kim\AppData\Local\Microsoft\Windows\Temporary Internet Files\Content.IE5\XSEG17WC\MC900226558[1].wmf"/>
          <p:cNvPicPr>
            <a:picLocks noChangeAspect="1" noChangeArrowheads="1"/>
          </p:cNvPicPr>
          <p:nvPr/>
        </p:nvPicPr>
        <p:blipFill>
          <a:blip r:embed="rId2"/>
          <a:srcRect/>
          <a:stretch>
            <a:fillRect/>
          </a:stretch>
        </p:blipFill>
        <p:spPr bwMode="auto">
          <a:xfrm>
            <a:off x="4953000" y="3886200"/>
            <a:ext cx="2559050" cy="1827213"/>
          </a:xfrm>
          <a:prstGeom prst="rect">
            <a:avLst/>
          </a:prstGeom>
          <a:noFill/>
          <a:ln w="9525">
            <a:noFill/>
            <a:miter lim="800000"/>
            <a:headEnd/>
            <a:tailEnd/>
          </a:ln>
        </p:spPr>
      </p:pic>
      <p:pic>
        <p:nvPicPr>
          <p:cNvPr id="23555" name="Picture 3" descr="C:\Users\Kim\AppData\Local\Microsoft\Windows\Temporary Internet Files\Content.IE5\8EXLZH8B\MC900226548[1].wmf"/>
          <p:cNvPicPr>
            <a:picLocks noChangeAspect="1" noChangeArrowheads="1"/>
          </p:cNvPicPr>
          <p:nvPr/>
        </p:nvPicPr>
        <p:blipFill>
          <a:blip r:embed="rId3"/>
          <a:srcRect/>
          <a:stretch>
            <a:fillRect/>
          </a:stretch>
        </p:blipFill>
        <p:spPr bwMode="auto">
          <a:xfrm>
            <a:off x="1676400" y="3886200"/>
            <a:ext cx="2559050" cy="1827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algn="ctr" eaLnBrk="1" hangingPunct="1"/>
            <a:r>
              <a:rPr lang="en-US" smtClean="0">
                <a:solidFill>
                  <a:srgbClr val="C00000"/>
                </a:solidFill>
              </a:rPr>
              <a:t>Changing the Arrangement</a:t>
            </a:r>
          </a:p>
        </p:txBody>
      </p:sp>
      <p:sp>
        <p:nvSpPr>
          <p:cNvPr id="24578" name="Content Placeholder 2"/>
          <p:cNvSpPr>
            <a:spLocks noGrp="1"/>
          </p:cNvSpPr>
          <p:nvPr>
            <p:ph idx="1"/>
          </p:nvPr>
        </p:nvSpPr>
        <p:spPr/>
        <p:txBody>
          <a:bodyPr/>
          <a:lstStyle/>
          <a:p>
            <a:pPr eaLnBrk="1" hangingPunct="1"/>
            <a:r>
              <a:rPr lang="en-US" smtClean="0"/>
              <a:t>As more information is learned about the structure of the atom, scientists are then able to improve on Mendeleev’s table.</a:t>
            </a:r>
          </a:p>
          <a:p>
            <a:pPr eaLnBrk="1" hangingPunct="1"/>
            <a:r>
              <a:rPr lang="en-US" smtClean="0"/>
              <a:t>About 40 years after Mendeleev  published his table, the English chemist Henry Moseley arranged the elements by atomic number rather than by atomic mass.  Most elements did not change their placement in the table, but some did.  This new arrangement fixed discrepancies with the elements tellurium and iodine.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2"/>
          <p:cNvSpPr>
            <a:spLocks noGrp="1"/>
          </p:cNvSpPr>
          <p:nvPr>
            <p:ph idx="1"/>
          </p:nvPr>
        </p:nvSpPr>
        <p:spPr>
          <a:xfrm>
            <a:off x="457200" y="990600"/>
            <a:ext cx="8229600" cy="5334000"/>
          </a:xfrm>
        </p:spPr>
        <p:txBody>
          <a:bodyPr/>
          <a:lstStyle/>
          <a:p>
            <a:pPr eaLnBrk="1" hangingPunct="1"/>
            <a:r>
              <a:rPr lang="en-US" smtClean="0">
                <a:solidFill>
                  <a:srgbClr val="0070C0"/>
                </a:solidFill>
              </a:rPr>
              <a:t>The modern periodic table organizes elements by atomic number.  When the elements are arranged in this way, elements that have similar properties appear at regular intervals.  This principle is known as the </a:t>
            </a:r>
            <a:r>
              <a:rPr lang="en-US" smtClean="0">
                <a:solidFill>
                  <a:srgbClr val="C00000"/>
                </a:solidFill>
              </a:rPr>
              <a:t>periodic law.</a:t>
            </a:r>
          </a:p>
          <a:p>
            <a:pPr eaLnBrk="1" hangingPunct="1"/>
            <a:r>
              <a:rPr lang="en-US" smtClean="0">
                <a:solidFill>
                  <a:srgbClr val="C00000"/>
                </a:solidFill>
              </a:rPr>
              <a:t>Periodic law--</a:t>
            </a:r>
            <a:r>
              <a:rPr lang="en-US" smtClean="0"/>
              <a:t>the law that states that the repeating chemical and physical properties of elements change periodically with the atomic number of the elements.</a:t>
            </a:r>
            <a:endParaRPr lang="en-US" smtClean="0">
              <a:solidFill>
                <a:srgbClr val="0070C0"/>
              </a:solidFill>
            </a:endParaRPr>
          </a:p>
          <a:p>
            <a:pPr eaLnBrk="1" hangingPunct="1"/>
            <a:endParaRPr lang="en-US" smtClean="0">
              <a:solidFill>
                <a:srgbClr val="0070C0"/>
              </a:solidFill>
            </a:endParaRPr>
          </a:p>
        </p:txBody>
      </p:sp>
      <p:pic>
        <p:nvPicPr>
          <p:cNvPr id="25602" name="Picture 2" descr="C:\Users\Kim\AppData\Local\Microsoft\Windows\Temporary Internet Files\Content.IE5\KHYDLHOQ\MP900175000[1].jpg"/>
          <p:cNvPicPr>
            <a:picLocks noChangeAspect="1" noChangeArrowheads="1"/>
          </p:cNvPicPr>
          <p:nvPr/>
        </p:nvPicPr>
        <p:blipFill>
          <a:blip r:embed="rId2"/>
          <a:srcRect/>
          <a:stretch>
            <a:fillRect/>
          </a:stretch>
        </p:blipFill>
        <p:spPr bwMode="auto">
          <a:xfrm>
            <a:off x="3314700" y="4572000"/>
            <a:ext cx="251460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2"/>
          <p:cNvSpPr>
            <a:spLocks noGrp="1"/>
          </p:cNvSpPr>
          <p:nvPr>
            <p:ph idx="1"/>
          </p:nvPr>
        </p:nvSpPr>
        <p:spPr>
          <a:xfrm>
            <a:off x="457200" y="990600"/>
            <a:ext cx="8229600" cy="5334000"/>
          </a:xfrm>
        </p:spPr>
        <p:txBody>
          <a:bodyPr/>
          <a:lstStyle/>
          <a:p>
            <a:pPr eaLnBrk="1" hangingPunct="1"/>
            <a:r>
              <a:rPr lang="en-US" smtClean="0">
                <a:solidFill>
                  <a:srgbClr val="0070C0"/>
                </a:solidFill>
              </a:rPr>
              <a:t>Elements become less metallic across each period.</a:t>
            </a:r>
          </a:p>
          <a:p>
            <a:pPr eaLnBrk="1" hangingPunct="1"/>
            <a:r>
              <a:rPr lang="en-US" smtClean="0"/>
              <a:t>Each row of the periodic table is a </a:t>
            </a:r>
            <a:r>
              <a:rPr lang="en-US" smtClean="0">
                <a:solidFill>
                  <a:srgbClr val="C00000"/>
                </a:solidFill>
              </a:rPr>
              <a:t>period</a:t>
            </a:r>
            <a:r>
              <a:rPr lang="en-US" smtClean="0"/>
              <a:t>.  It has seven periods.  As you move left to right across a period, properties such as reactivity and conductivity change, and the elements become less metallic.</a:t>
            </a:r>
          </a:p>
          <a:p>
            <a:pPr eaLnBrk="1" hangingPunct="1"/>
            <a:r>
              <a:rPr lang="en-US" smtClean="0">
                <a:solidFill>
                  <a:srgbClr val="C00000"/>
                </a:solidFill>
              </a:rPr>
              <a:t>Period--</a:t>
            </a:r>
            <a:r>
              <a:rPr lang="en-US" smtClean="0"/>
              <a:t>a horizontal row of elements in the periodic table.</a:t>
            </a:r>
            <a:endParaRPr lang="en-US" smtClean="0">
              <a:solidFill>
                <a:srgbClr val="C00000"/>
              </a:solidFill>
            </a:endParaRPr>
          </a:p>
        </p:txBody>
      </p:sp>
      <p:pic>
        <p:nvPicPr>
          <p:cNvPr id="26626" name="Picture 2" descr="C:\Users\Kim\AppData\Local\Microsoft\Windows\Temporary Internet Files\Content.IE5\YLUU3M50\MP900387697[1].jpg"/>
          <p:cNvPicPr>
            <a:picLocks noChangeAspect="1" noChangeArrowheads="1"/>
          </p:cNvPicPr>
          <p:nvPr/>
        </p:nvPicPr>
        <p:blipFill>
          <a:blip r:embed="rId2"/>
          <a:srcRect/>
          <a:stretch>
            <a:fillRect/>
          </a:stretch>
        </p:blipFill>
        <p:spPr bwMode="auto">
          <a:xfrm>
            <a:off x="3124200" y="4038600"/>
            <a:ext cx="2895600" cy="2065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2"/>
          <p:cNvSpPr>
            <a:spLocks noGrp="1"/>
          </p:cNvSpPr>
          <p:nvPr>
            <p:ph idx="1"/>
          </p:nvPr>
        </p:nvSpPr>
        <p:spPr>
          <a:xfrm>
            <a:off x="533400" y="1143000"/>
            <a:ext cx="8229600" cy="5334000"/>
          </a:xfrm>
        </p:spPr>
        <p:txBody>
          <a:bodyPr/>
          <a:lstStyle/>
          <a:p>
            <a:pPr eaLnBrk="1" hangingPunct="1"/>
            <a:r>
              <a:rPr lang="en-US" smtClean="0">
                <a:solidFill>
                  <a:srgbClr val="0070C0"/>
                </a:solidFill>
              </a:rPr>
              <a:t>Elements in a group have similar properties</a:t>
            </a:r>
          </a:p>
          <a:p>
            <a:pPr eaLnBrk="1" hangingPunct="1"/>
            <a:r>
              <a:rPr lang="en-US" smtClean="0"/>
              <a:t>Each column of the periodic table is a </a:t>
            </a:r>
            <a:r>
              <a:rPr lang="en-US" smtClean="0">
                <a:solidFill>
                  <a:srgbClr val="C00000"/>
                </a:solidFill>
              </a:rPr>
              <a:t>group</a:t>
            </a:r>
            <a:r>
              <a:rPr lang="en-US" smtClean="0"/>
              <a:t>.  All the elements in that group have similar chemical properties.</a:t>
            </a:r>
          </a:p>
          <a:p>
            <a:pPr eaLnBrk="1" hangingPunct="1"/>
            <a:r>
              <a:rPr lang="en-US" smtClean="0"/>
              <a:t>There are 18 groups across the periodic table.</a:t>
            </a:r>
          </a:p>
          <a:p>
            <a:pPr eaLnBrk="1" hangingPunct="1"/>
            <a:r>
              <a:rPr lang="en-US" smtClean="0">
                <a:solidFill>
                  <a:srgbClr val="C00000"/>
                </a:solidFill>
              </a:rPr>
              <a:t>Group--</a:t>
            </a:r>
            <a:r>
              <a:rPr lang="en-US" smtClean="0"/>
              <a:t>a vertical column of elements in the periodic table, elements in a group share chemical properties.</a:t>
            </a:r>
            <a:endParaRPr lang="en-US" smtClean="0">
              <a:solidFill>
                <a:srgbClr val="C00000"/>
              </a:solidFill>
            </a:endParaRPr>
          </a:p>
        </p:txBody>
      </p:sp>
      <p:pic>
        <p:nvPicPr>
          <p:cNvPr id="27650" name="Picture 2" descr="C:\Users\Kim\AppData\Local\Microsoft\Windows\Temporary Internet Files\Content.IE5\8EXLZH8B\MC900226562[1].wmf"/>
          <p:cNvPicPr>
            <a:picLocks noChangeAspect="1" noChangeArrowheads="1"/>
          </p:cNvPicPr>
          <p:nvPr/>
        </p:nvPicPr>
        <p:blipFill>
          <a:blip r:embed="rId2"/>
          <a:srcRect/>
          <a:stretch>
            <a:fillRect/>
          </a:stretch>
        </p:blipFill>
        <p:spPr bwMode="auto">
          <a:xfrm>
            <a:off x="-5703888" y="4140200"/>
            <a:ext cx="2559050" cy="1827213"/>
          </a:xfrm>
          <a:prstGeom prst="rect">
            <a:avLst/>
          </a:prstGeom>
          <a:noFill/>
          <a:ln w="9525">
            <a:noFill/>
            <a:miter lim="800000"/>
            <a:headEnd/>
            <a:tailEnd/>
          </a:ln>
        </p:spPr>
      </p:pic>
      <p:pic>
        <p:nvPicPr>
          <p:cNvPr id="27651" name="Picture 4" descr="C:\Users\Kim\AppData\Local\Microsoft\Windows\Temporary Internet Files\Content.IE5\8EXLZH8B\MC900226562[1].wmf"/>
          <p:cNvPicPr>
            <a:picLocks noChangeAspect="1" noChangeArrowheads="1"/>
          </p:cNvPicPr>
          <p:nvPr/>
        </p:nvPicPr>
        <p:blipFill>
          <a:blip r:embed="rId2"/>
          <a:srcRect/>
          <a:stretch>
            <a:fillRect/>
          </a:stretch>
        </p:blipFill>
        <p:spPr bwMode="auto">
          <a:xfrm>
            <a:off x="914400" y="4572000"/>
            <a:ext cx="1112838" cy="795338"/>
          </a:xfrm>
          <a:prstGeom prst="rect">
            <a:avLst/>
          </a:prstGeom>
          <a:noFill/>
          <a:ln w="9525">
            <a:noFill/>
            <a:miter lim="800000"/>
            <a:headEnd/>
            <a:tailEnd/>
          </a:ln>
        </p:spPr>
      </p:pic>
      <p:pic>
        <p:nvPicPr>
          <p:cNvPr id="27652" name="Picture 3" descr="C:\Users\Kim\AppData\Local\Microsoft\Windows\Temporary Internet Files\Content.IE5\KHYDLHOQ\MC900226564[1].wmf"/>
          <p:cNvPicPr>
            <a:picLocks noChangeAspect="1" noChangeArrowheads="1"/>
          </p:cNvPicPr>
          <p:nvPr/>
        </p:nvPicPr>
        <p:blipFill>
          <a:blip r:embed="rId3"/>
          <a:srcRect/>
          <a:stretch>
            <a:fillRect/>
          </a:stretch>
        </p:blipFill>
        <p:spPr bwMode="auto">
          <a:xfrm>
            <a:off x="2090738" y="4572000"/>
            <a:ext cx="1143000" cy="815975"/>
          </a:xfrm>
          <a:prstGeom prst="rect">
            <a:avLst/>
          </a:prstGeom>
          <a:noFill/>
          <a:ln w="9525">
            <a:noFill/>
            <a:miter lim="800000"/>
            <a:headEnd/>
            <a:tailEnd/>
          </a:ln>
        </p:spPr>
      </p:pic>
      <p:pic>
        <p:nvPicPr>
          <p:cNvPr id="27653" name="Picture 5" descr="C:\Users\Kim\AppData\Local\Microsoft\Windows\Temporary Internet Files\Content.IE5\YLUU3M50\MC900226568[1].wmf"/>
          <p:cNvPicPr>
            <a:picLocks noChangeAspect="1" noChangeArrowheads="1"/>
          </p:cNvPicPr>
          <p:nvPr/>
        </p:nvPicPr>
        <p:blipFill>
          <a:blip r:embed="rId4"/>
          <a:srcRect/>
          <a:stretch>
            <a:fillRect/>
          </a:stretch>
        </p:blipFill>
        <p:spPr bwMode="auto">
          <a:xfrm>
            <a:off x="4503738" y="4572000"/>
            <a:ext cx="1143000" cy="815975"/>
          </a:xfrm>
          <a:prstGeom prst="rect">
            <a:avLst/>
          </a:prstGeom>
          <a:noFill/>
          <a:ln w="9525">
            <a:noFill/>
            <a:miter lim="800000"/>
            <a:headEnd/>
            <a:tailEnd/>
          </a:ln>
        </p:spPr>
      </p:pic>
      <p:pic>
        <p:nvPicPr>
          <p:cNvPr id="27654" name="Picture 6" descr="C:\Users\Kim\AppData\Local\Microsoft\Windows\Temporary Internet Files\Content.IE5\XSEG17WC\MC900226566[1].wmf"/>
          <p:cNvPicPr>
            <a:picLocks noChangeAspect="1" noChangeArrowheads="1"/>
          </p:cNvPicPr>
          <p:nvPr/>
        </p:nvPicPr>
        <p:blipFill>
          <a:blip r:embed="rId5"/>
          <a:srcRect/>
          <a:stretch>
            <a:fillRect/>
          </a:stretch>
        </p:blipFill>
        <p:spPr bwMode="auto">
          <a:xfrm>
            <a:off x="3297238" y="4572000"/>
            <a:ext cx="1143000" cy="815975"/>
          </a:xfrm>
          <a:prstGeom prst="rect">
            <a:avLst/>
          </a:prstGeom>
          <a:noFill/>
          <a:ln w="9525">
            <a:noFill/>
            <a:miter lim="800000"/>
            <a:headEnd/>
            <a:tailEnd/>
          </a:ln>
        </p:spPr>
      </p:pic>
      <p:pic>
        <p:nvPicPr>
          <p:cNvPr id="27655" name="Picture 7" descr="C:\Users\Kim\AppData\Local\Microsoft\Windows\Temporary Internet Files\Content.IE5\8EXLZH8B\MC900226570[1].wmf"/>
          <p:cNvPicPr>
            <a:picLocks noChangeAspect="1" noChangeArrowheads="1"/>
          </p:cNvPicPr>
          <p:nvPr/>
        </p:nvPicPr>
        <p:blipFill>
          <a:blip r:embed="rId6"/>
          <a:srcRect/>
          <a:stretch>
            <a:fillRect/>
          </a:stretch>
        </p:blipFill>
        <p:spPr bwMode="auto">
          <a:xfrm>
            <a:off x="5710238" y="4572000"/>
            <a:ext cx="1084262" cy="762000"/>
          </a:xfrm>
          <a:prstGeom prst="rect">
            <a:avLst/>
          </a:prstGeom>
          <a:noFill/>
          <a:ln w="9525">
            <a:noFill/>
            <a:miter lim="800000"/>
            <a:headEnd/>
            <a:tailEnd/>
          </a:ln>
        </p:spPr>
      </p:pic>
      <p:pic>
        <p:nvPicPr>
          <p:cNvPr id="27656" name="Picture 8" descr="C:\Users\Kim\AppData\Local\Microsoft\Windows\Temporary Internet Files\Content.IE5\KHYDLHOQ\MC900226572[1].wmf"/>
          <p:cNvPicPr>
            <a:picLocks noChangeAspect="1" noChangeArrowheads="1"/>
          </p:cNvPicPr>
          <p:nvPr/>
        </p:nvPicPr>
        <p:blipFill>
          <a:blip r:embed="rId7"/>
          <a:srcRect/>
          <a:stretch>
            <a:fillRect/>
          </a:stretch>
        </p:blipFill>
        <p:spPr bwMode="auto">
          <a:xfrm>
            <a:off x="6858000" y="4540250"/>
            <a:ext cx="1143000" cy="815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algn="ctr" eaLnBrk="1" hangingPunct="1"/>
            <a:r>
              <a:rPr lang="en-US" smtClean="0"/>
              <a:t>Exploring the Periodic Table</a:t>
            </a:r>
          </a:p>
        </p:txBody>
      </p:sp>
      <p:sp>
        <p:nvSpPr>
          <p:cNvPr id="28674" name="Content Placeholder 2"/>
          <p:cNvSpPr>
            <a:spLocks noGrp="1"/>
          </p:cNvSpPr>
          <p:nvPr>
            <p:ph idx="1"/>
          </p:nvPr>
        </p:nvSpPr>
        <p:spPr/>
        <p:txBody>
          <a:bodyPr/>
          <a:lstStyle/>
          <a:p>
            <a:pPr eaLnBrk="1" hangingPunct="1"/>
            <a:r>
              <a:rPr lang="en-US" smtClean="0"/>
              <a:t>Section 2</a:t>
            </a:r>
          </a:p>
          <a:p>
            <a:pPr algn="ctr" eaLnBrk="1" hangingPunct="1">
              <a:buFont typeface="Wingdings 2" pitchFamily="18" charset="2"/>
              <a:buNone/>
            </a:pPr>
            <a:r>
              <a:rPr lang="en-US" smtClean="0"/>
              <a:t>Why It Matters</a:t>
            </a:r>
          </a:p>
          <a:p>
            <a:pPr algn="ctr" eaLnBrk="1" hangingPunct="1">
              <a:buFont typeface="Wingdings 2" pitchFamily="18" charset="2"/>
              <a:buNone/>
            </a:pPr>
            <a:r>
              <a:rPr lang="en-US" smtClean="0"/>
              <a:t>The properties of metals make metals useful for conducting electricity .  For example, wires that carry electricity are made of metal.</a:t>
            </a:r>
          </a:p>
        </p:txBody>
      </p:sp>
      <p:pic>
        <p:nvPicPr>
          <p:cNvPr id="28675" name="Picture 4" descr="C:\Users\Kim\AppData\Local\Microsoft\Windows\Temporary Internet Files\Content.IE5\XSEG17WC\MP900401378[1].jpg"/>
          <p:cNvPicPr>
            <a:picLocks noChangeAspect="1" noChangeArrowheads="1"/>
          </p:cNvPicPr>
          <p:nvPr/>
        </p:nvPicPr>
        <p:blipFill>
          <a:blip r:embed="rId2"/>
          <a:srcRect/>
          <a:stretch>
            <a:fillRect/>
          </a:stretch>
        </p:blipFill>
        <p:spPr bwMode="auto">
          <a:xfrm>
            <a:off x="3771900" y="4343400"/>
            <a:ext cx="16002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lstStyle/>
          <a:p>
            <a:pPr eaLnBrk="1" hangingPunct="1"/>
            <a:r>
              <a:rPr lang="en-US" smtClean="0"/>
              <a:t>Why is neon an unreactive element?</a:t>
            </a:r>
          </a:p>
          <a:p>
            <a:pPr eaLnBrk="1" hangingPunct="1"/>
            <a:r>
              <a:rPr lang="en-US" smtClean="0"/>
              <a:t>Why is sodium so reactive that it reacts violently with moisture and oxygen in the air?</a:t>
            </a:r>
          </a:p>
          <a:p>
            <a:pPr eaLnBrk="1" hangingPunct="1"/>
            <a:r>
              <a:rPr lang="en-US" smtClean="0"/>
              <a:t>These chemical properties are related to the number of electrons in each element.</a:t>
            </a:r>
          </a:p>
        </p:txBody>
      </p:sp>
      <p:pic>
        <p:nvPicPr>
          <p:cNvPr id="29698" name="Picture 2" descr="C:\Users\Kim\AppData\Local\Microsoft\Windows\Temporary Internet Files\Content.IE5\8EXLZH8B\MC900436917[2].png"/>
          <p:cNvPicPr>
            <a:picLocks noChangeAspect="1" noChangeArrowheads="1"/>
          </p:cNvPicPr>
          <p:nvPr/>
        </p:nvPicPr>
        <p:blipFill>
          <a:blip r:embed="rId2"/>
          <a:srcRect/>
          <a:stretch>
            <a:fillRect/>
          </a:stretch>
        </p:blipFill>
        <p:spPr bwMode="auto">
          <a:xfrm>
            <a:off x="3028950" y="3390900"/>
            <a:ext cx="3086100" cy="3086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algn="ctr" eaLnBrk="1" hangingPunct="1"/>
            <a:r>
              <a:rPr lang="en-US" smtClean="0">
                <a:solidFill>
                  <a:srgbClr val="C00000"/>
                </a:solidFill>
              </a:rPr>
              <a:t>The role of electrons</a:t>
            </a:r>
          </a:p>
        </p:txBody>
      </p:sp>
      <p:sp>
        <p:nvSpPr>
          <p:cNvPr id="30722" name="Content Placeholder 2"/>
          <p:cNvSpPr>
            <a:spLocks noGrp="1"/>
          </p:cNvSpPr>
          <p:nvPr>
            <p:ph idx="1"/>
          </p:nvPr>
        </p:nvSpPr>
        <p:spPr/>
        <p:txBody>
          <a:bodyPr/>
          <a:lstStyle/>
          <a:p>
            <a:pPr eaLnBrk="1" hangingPunct="1"/>
            <a:r>
              <a:rPr lang="en-US" smtClean="0"/>
              <a:t>The periodic table is arranged by atomic number.</a:t>
            </a:r>
          </a:p>
          <a:p>
            <a:pPr eaLnBrk="1" hangingPunct="1"/>
            <a:r>
              <a:rPr lang="en-US" smtClean="0"/>
              <a:t>For a neutral atom, the number of protons equals the number of electrons.</a:t>
            </a:r>
          </a:p>
          <a:p>
            <a:pPr eaLnBrk="1" hangingPunct="1"/>
            <a:r>
              <a:rPr lang="en-US" smtClean="0">
                <a:solidFill>
                  <a:srgbClr val="C00000"/>
                </a:solidFill>
              </a:rPr>
              <a:t>The periodic trends in the periodic table are a result of  electron arrangement.</a:t>
            </a:r>
          </a:p>
          <a:p>
            <a:pPr eaLnBrk="1" hangingPunct="1"/>
            <a:r>
              <a:rPr lang="en-US" smtClean="0"/>
              <a:t>The chemical properties of each group are largely determined by the number of valence electrons.</a:t>
            </a:r>
          </a:p>
          <a:p>
            <a:pPr eaLnBrk="1" hangingPunct="1"/>
            <a:r>
              <a:rPr lang="en-US" smtClean="0"/>
              <a:t>They are considered part of the outer “shell” of electrons.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2"/>
          <p:cNvSpPr>
            <a:spLocks noGrp="1"/>
          </p:cNvSpPr>
          <p:nvPr>
            <p:ph idx="1"/>
          </p:nvPr>
        </p:nvSpPr>
        <p:spPr>
          <a:xfrm>
            <a:off x="457200" y="990600"/>
            <a:ext cx="8229600" cy="5334000"/>
          </a:xfrm>
        </p:spPr>
        <p:txBody>
          <a:bodyPr/>
          <a:lstStyle/>
          <a:p>
            <a:pPr eaLnBrk="1" hangingPunct="1"/>
            <a:r>
              <a:rPr lang="en-US" smtClean="0">
                <a:solidFill>
                  <a:srgbClr val="0070C0"/>
                </a:solidFill>
              </a:rPr>
              <a:t>Valence electrons account for similar properties</a:t>
            </a:r>
          </a:p>
          <a:p>
            <a:pPr eaLnBrk="1" hangingPunct="1"/>
            <a:r>
              <a:rPr lang="en-US" smtClean="0"/>
              <a:t>The number of valence electrons determines many of the chemical properties of the element.</a:t>
            </a:r>
          </a:p>
          <a:p>
            <a:pPr eaLnBrk="1" hangingPunct="1"/>
            <a:r>
              <a:rPr lang="en-US" smtClean="0"/>
              <a:t>Example:  look at 2 elements from Group 1, lithium and sodium.  Both have one valence electron, so they have similar chemical properties.  </a:t>
            </a:r>
          </a:p>
          <a:p>
            <a:pPr eaLnBrk="1" hangingPunct="1"/>
            <a:r>
              <a:rPr lang="en-US" smtClean="0"/>
              <a:t>In general elements in a group have chemical and physical properties in common because they have the same number of valence electrons. </a:t>
            </a:r>
          </a:p>
          <a:p>
            <a:pPr eaLnBrk="1" hangingPunct="1"/>
            <a:r>
              <a:rPr lang="en-US" smtClean="0"/>
              <a:t>They do however differ in the number of protons they have, and the number of electrons in their filled inner energy levels.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p:cNvSpPr>
            <a:spLocks noGrp="1"/>
          </p:cNvSpPr>
          <p:nvPr>
            <p:ph idx="1"/>
          </p:nvPr>
        </p:nvSpPr>
        <p:spPr>
          <a:xfrm>
            <a:off x="457200" y="990600"/>
            <a:ext cx="8229600" cy="5334000"/>
          </a:xfrm>
        </p:spPr>
        <p:txBody>
          <a:bodyPr/>
          <a:lstStyle/>
          <a:p>
            <a:pPr eaLnBrk="1" hangingPunct="1"/>
            <a:r>
              <a:rPr lang="en-US" smtClean="0">
                <a:solidFill>
                  <a:srgbClr val="0070C0"/>
                </a:solidFill>
              </a:rPr>
              <a:t>An element’s location in the periodic table is related to electron arrangement.</a:t>
            </a:r>
            <a:endParaRPr lang="en-US" smtClean="0"/>
          </a:p>
          <a:p>
            <a:pPr eaLnBrk="1" hangingPunct="1"/>
            <a:r>
              <a:rPr lang="en-US" smtClean="0"/>
              <a:t>You can find out how the electrons are arranged in atoms of an element if you know where the element is located in the periodic table.</a:t>
            </a:r>
          </a:p>
          <a:p>
            <a:pPr eaLnBrk="1" hangingPunct="1">
              <a:buFont typeface="Wingdings 2" pitchFamily="18" charset="2"/>
              <a:buNone/>
            </a:pPr>
            <a:endParaRPr lang="en-US" smtClean="0"/>
          </a:p>
          <a:p>
            <a:pPr eaLnBrk="1" hangingPunct="1"/>
            <a:r>
              <a:rPr lang="en-US" smtClean="0"/>
              <a:t>Open your text book to page 152, and lets look at figure 2, and the charts discussing the s &amp; p orbitals by the number of electrons.</a:t>
            </a:r>
          </a:p>
          <a:p>
            <a:pPr eaLnBrk="1" hangingPunct="1"/>
            <a:endParaRPr lang="en-US" smtClean="0">
              <a:solidFill>
                <a:srgbClr val="0070C0"/>
              </a:solidFill>
            </a:endParaRPr>
          </a:p>
        </p:txBody>
      </p:sp>
      <p:pic>
        <p:nvPicPr>
          <p:cNvPr id="32770" name="Picture 3" descr="C:\Users\Kim\AppData\Local\Microsoft\Windows\Temporary Internet Files\Content.IE5\YLUU3M50\MC900268956[3].wmf"/>
          <p:cNvPicPr>
            <a:picLocks noChangeAspect="1" noChangeArrowheads="1"/>
          </p:cNvPicPr>
          <p:nvPr/>
        </p:nvPicPr>
        <p:blipFill>
          <a:blip r:embed="rId2"/>
          <a:srcRect/>
          <a:stretch>
            <a:fillRect/>
          </a:stretch>
        </p:blipFill>
        <p:spPr bwMode="auto">
          <a:xfrm>
            <a:off x="4648200" y="4572000"/>
            <a:ext cx="1704975" cy="156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algn="ctr" eaLnBrk="1" hangingPunct="1"/>
            <a:r>
              <a:rPr lang="en-US" smtClean="0"/>
              <a:t>Organizing the Elements</a:t>
            </a:r>
          </a:p>
        </p:txBody>
      </p:sp>
      <p:sp>
        <p:nvSpPr>
          <p:cNvPr id="15362" name="Content Placeholder 2"/>
          <p:cNvSpPr>
            <a:spLocks noGrp="1"/>
          </p:cNvSpPr>
          <p:nvPr>
            <p:ph idx="1"/>
          </p:nvPr>
        </p:nvSpPr>
        <p:spPr/>
        <p:txBody>
          <a:bodyPr/>
          <a:lstStyle/>
          <a:p>
            <a:pPr algn="ctr" eaLnBrk="1" hangingPunct="1">
              <a:buFont typeface="Wingdings 2" pitchFamily="18" charset="2"/>
              <a:buNone/>
            </a:pPr>
            <a:r>
              <a:rPr lang="en-US" smtClean="0"/>
              <a:t>Why It Matters:  </a:t>
            </a:r>
          </a:p>
          <a:p>
            <a:pPr eaLnBrk="1" hangingPunct="1"/>
            <a:r>
              <a:rPr lang="en-US" smtClean="0"/>
              <a:t>Gold and silver—both used in jewelry –have similar properties and are, therefore, located in the same column of the periodic table.</a:t>
            </a:r>
          </a:p>
        </p:txBody>
      </p:sp>
      <p:pic>
        <p:nvPicPr>
          <p:cNvPr id="15363" name="Picture 2" descr="C:\Users\Kim\AppData\Local\Microsoft\Windows\Temporary Internet Files\Content.IE5\XSEG17WC\MP900341924[1].jpg"/>
          <p:cNvPicPr>
            <a:picLocks noChangeAspect="1" noChangeArrowheads="1"/>
          </p:cNvPicPr>
          <p:nvPr/>
        </p:nvPicPr>
        <p:blipFill>
          <a:blip r:embed="rId2"/>
          <a:srcRect/>
          <a:stretch>
            <a:fillRect/>
          </a:stretch>
        </p:blipFill>
        <p:spPr bwMode="auto">
          <a:xfrm>
            <a:off x="1295400" y="4114800"/>
            <a:ext cx="2743200" cy="1957388"/>
          </a:xfrm>
          <a:prstGeom prst="rect">
            <a:avLst/>
          </a:prstGeom>
          <a:noFill/>
          <a:ln w="9525">
            <a:noFill/>
            <a:miter lim="800000"/>
            <a:headEnd/>
            <a:tailEnd/>
          </a:ln>
        </p:spPr>
      </p:pic>
      <p:pic>
        <p:nvPicPr>
          <p:cNvPr id="15364" name="Picture 4" descr="C:\Users\Kim\AppData\Local\Microsoft\Windows\Temporary Internet Files\Content.IE5\8EXLZH8B\MP900448704[1].jpg"/>
          <p:cNvPicPr>
            <a:picLocks noChangeAspect="1" noChangeArrowheads="1"/>
          </p:cNvPicPr>
          <p:nvPr/>
        </p:nvPicPr>
        <p:blipFill>
          <a:blip r:embed="rId3"/>
          <a:srcRect/>
          <a:stretch>
            <a:fillRect/>
          </a:stretch>
        </p:blipFill>
        <p:spPr bwMode="auto">
          <a:xfrm>
            <a:off x="4876800" y="4114800"/>
            <a:ext cx="2895600" cy="1927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57200" y="838200"/>
            <a:ext cx="8229600" cy="1066800"/>
          </a:xfrm>
        </p:spPr>
        <p:txBody>
          <a:bodyPr/>
          <a:lstStyle/>
          <a:p>
            <a:pPr algn="ctr" eaLnBrk="1" hangingPunct="1"/>
            <a:r>
              <a:rPr lang="en-US" smtClean="0">
                <a:solidFill>
                  <a:srgbClr val="C00000"/>
                </a:solidFill>
              </a:rPr>
              <a:t>Ion Formation</a:t>
            </a:r>
          </a:p>
        </p:txBody>
      </p:sp>
      <p:sp>
        <p:nvSpPr>
          <p:cNvPr id="33794" name="Content Placeholder 2"/>
          <p:cNvSpPr>
            <a:spLocks noGrp="1"/>
          </p:cNvSpPr>
          <p:nvPr>
            <p:ph idx="1"/>
          </p:nvPr>
        </p:nvSpPr>
        <p:spPr/>
        <p:txBody>
          <a:bodyPr/>
          <a:lstStyle/>
          <a:p>
            <a:pPr eaLnBrk="1" hangingPunct="1"/>
            <a:r>
              <a:rPr lang="en-US" smtClean="0"/>
              <a:t>Atoms whose outermost orbitals are not filled may undergo a process called </a:t>
            </a:r>
            <a:r>
              <a:rPr lang="en-US" i="1" smtClean="0"/>
              <a:t>ionization. </a:t>
            </a:r>
            <a:r>
              <a:rPr lang="en-US" smtClean="0"/>
              <a:t>Atoms may gain or lose electrons so they have a filled outermost orbital.</a:t>
            </a:r>
          </a:p>
          <a:p>
            <a:pPr eaLnBrk="1" hangingPunct="1"/>
            <a:r>
              <a:rPr lang="en-US" smtClean="0">
                <a:solidFill>
                  <a:srgbClr val="C00000"/>
                </a:solidFill>
              </a:rPr>
              <a:t>If an atoms gains or loses electrons, it no longer has an equal number of electrons and protons.  Because these charges do not cancel completely, the atom has a net electric charge.</a:t>
            </a:r>
          </a:p>
          <a:p>
            <a:pPr eaLnBrk="1" hangingPunct="1"/>
            <a:r>
              <a:rPr lang="en-US" smtClean="0"/>
              <a:t>A charged atom is called an 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2"/>
          <p:cNvSpPr>
            <a:spLocks noGrp="1"/>
          </p:cNvSpPr>
          <p:nvPr>
            <p:ph idx="1"/>
          </p:nvPr>
        </p:nvSpPr>
        <p:spPr>
          <a:xfrm>
            <a:off x="457200" y="990600"/>
            <a:ext cx="8229600" cy="5334000"/>
          </a:xfrm>
        </p:spPr>
        <p:txBody>
          <a:bodyPr/>
          <a:lstStyle/>
          <a:p>
            <a:pPr eaLnBrk="1" hangingPunct="1"/>
            <a:r>
              <a:rPr lang="en-US" smtClean="0">
                <a:solidFill>
                  <a:srgbClr val="0070C0"/>
                </a:solidFill>
              </a:rPr>
              <a:t>Group 1 elements form positive ions</a:t>
            </a:r>
          </a:p>
          <a:p>
            <a:pPr eaLnBrk="1" hangingPunct="1"/>
            <a:r>
              <a:rPr lang="en-US" smtClean="0"/>
              <a:t>Lithium is a Group 1 elements.  It is reactive in air, water, and especially in acid.  The atomic structure of lithium explains lithium’s reactivity.  </a:t>
            </a:r>
          </a:p>
          <a:p>
            <a:pPr eaLnBrk="1" hangingPunct="1"/>
            <a:r>
              <a:rPr lang="en-US" smtClean="0"/>
              <a:t>It has three electrons—2 in the first energy level in the s orbital and only 1 occupies the second energy level. This single valence electron is easily removed which makes lithium reactive.</a:t>
            </a:r>
          </a:p>
          <a:p>
            <a:pPr eaLnBrk="1" hangingPunct="1"/>
            <a:r>
              <a:rPr lang="en-US" smtClean="0"/>
              <a:t>Removing the electron forms a positive ion, or </a:t>
            </a:r>
            <a:r>
              <a:rPr lang="en-US" i="1" smtClean="0"/>
              <a:t>cation.</a:t>
            </a:r>
          </a:p>
          <a:p>
            <a:pPr eaLnBrk="1" hangingPunct="1"/>
            <a:r>
              <a:rPr lang="en-US" smtClean="0"/>
              <a:t>Other atoms is Group 1 also have 1 valence electron and behave similar to lithium and are reactive.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2"/>
          <p:cNvSpPr>
            <a:spLocks noGrp="1"/>
          </p:cNvSpPr>
          <p:nvPr>
            <p:ph idx="1"/>
          </p:nvPr>
        </p:nvSpPr>
        <p:spPr>
          <a:xfrm>
            <a:off x="457200" y="914400"/>
            <a:ext cx="8229600" cy="5410200"/>
          </a:xfrm>
        </p:spPr>
        <p:txBody>
          <a:bodyPr/>
          <a:lstStyle/>
          <a:p>
            <a:pPr eaLnBrk="1" hangingPunct="1"/>
            <a:r>
              <a:rPr lang="en-US" smtClean="0">
                <a:solidFill>
                  <a:srgbClr val="0070C0"/>
                </a:solidFill>
              </a:rPr>
              <a:t>Group 17 elements form negative ions</a:t>
            </a:r>
          </a:p>
          <a:p>
            <a:pPr eaLnBrk="1" hangingPunct="1"/>
            <a:r>
              <a:rPr lang="en-US" smtClean="0"/>
              <a:t>Fluorine is also very reactive.  Each fluorine atom has 9 electrons, 2 of these are in the first energy level.  The other 7 are valence electrons and they are in the second energy level.</a:t>
            </a:r>
          </a:p>
          <a:p>
            <a:pPr eaLnBrk="1" hangingPunct="1"/>
            <a:r>
              <a:rPr lang="en-US" smtClean="0"/>
              <a:t>It needs only one more electron to have a filled outermost energy level.  An atom of fluorine easily gains this electron to form a negative ion, or anion.  Because an ion of fluorine has a filled outer energy level the ion is more stable and less reactive than a fluorine atom.</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lstStyle/>
          <a:p>
            <a:pPr eaLnBrk="1" hangingPunct="1"/>
            <a:r>
              <a:rPr lang="en-US" smtClean="0"/>
              <a:t>A positive ion is written Li+</a:t>
            </a:r>
            <a:r>
              <a:rPr lang="en-US" smtClean="0">
                <a:latin typeface="Century Schoolbook" pitchFamily="18" charset="0"/>
              </a:rPr>
              <a:t> and a negative ion is written Fˉ.</a:t>
            </a:r>
          </a:p>
          <a:p>
            <a:pPr eaLnBrk="1" hangingPunct="1"/>
            <a:endParaRPr lang="en-US" smtClean="0">
              <a:latin typeface="Century Schoolbook" pitchFamily="18" charset="0"/>
            </a:endParaRPr>
          </a:p>
          <a:p>
            <a:pPr eaLnBrk="1" hangingPunct="1"/>
            <a:r>
              <a:rPr lang="en-US" smtClean="0">
                <a:latin typeface="Century Schoolbook" pitchFamily="18" charset="0"/>
              </a:rPr>
              <a:t>Why do Group 1 and Group 17 elements easily form ions?</a:t>
            </a:r>
            <a:endParaRPr lang="en-US" smtClean="0"/>
          </a:p>
          <a:p>
            <a:pPr eaLnBrk="1" hangingPunct="1"/>
            <a:endParaRPr lang="en-US" smtClean="0">
              <a:latin typeface="Century Schoolbook" pitchFamily="18" charset="0"/>
            </a:endParaRPr>
          </a:p>
          <a:p>
            <a:pPr eaLnBrk="1" hangingPunct="1"/>
            <a:r>
              <a:rPr lang="en-US" smtClean="0">
                <a:latin typeface="Century Schoolbook" pitchFamily="18" charset="0"/>
              </a:rPr>
              <a:t>Because the addition or removal of a single electron creates a full outer energy level.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amond(in)">
                                      <p:cBhvr>
                                        <p:cTn id="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algn="ctr" eaLnBrk="1" hangingPunct="1"/>
            <a:r>
              <a:rPr lang="en-US" smtClean="0">
                <a:solidFill>
                  <a:srgbClr val="C00000"/>
                </a:solidFill>
              </a:rPr>
              <a:t>How are Elements Classified</a:t>
            </a: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r>
              <a:rPr lang="en-US" dirty="0" smtClean="0"/>
              <a:t>The elements of the 18 groups are classified into three main categories.  These three categories are based on general properties that the elements in the categories have in common.</a:t>
            </a:r>
          </a:p>
          <a:p>
            <a:pPr marL="274320" indent="-274320" eaLnBrk="1" fontAlgn="auto" hangingPunct="1">
              <a:spcAft>
                <a:spcPts val="0"/>
              </a:spcAft>
              <a:buClr>
                <a:schemeClr val="accent3"/>
              </a:buClr>
              <a:buFont typeface="Wingdings 2"/>
              <a:buChar char=""/>
              <a:defRPr/>
            </a:pPr>
            <a:endParaRPr lang="en-US" dirty="0" smtClean="0"/>
          </a:p>
          <a:p>
            <a:pPr marL="274320" indent="-274320" eaLnBrk="1" fontAlgn="auto" hangingPunct="1">
              <a:spcAft>
                <a:spcPts val="0"/>
              </a:spcAft>
              <a:buClr>
                <a:schemeClr val="accent3"/>
              </a:buClr>
              <a:buFont typeface="Wingdings 2"/>
              <a:buChar char=""/>
              <a:defRPr/>
            </a:pPr>
            <a:r>
              <a:rPr lang="en-US" dirty="0" smtClean="0">
                <a:solidFill>
                  <a:schemeClr val="tx1">
                    <a:lumMod val="65000"/>
                    <a:lumOff val="35000"/>
                  </a:schemeClr>
                </a:solidFill>
              </a:rPr>
              <a:t>All elements are either metals, nonmetals, or metalloids sometimes called semiconductors.</a:t>
            </a:r>
            <a:endParaRPr lang="en-US"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Content Placeholder 3" descr="classes.gif"/>
          <p:cNvPicPr>
            <a:picLocks noGrp="1" noChangeAspect="1"/>
          </p:cNvPicPr>
          <p:nvPr>
            <p:ph idx="1"/>
          </p:nvPr>
        </p:nvPicPr>
        <p:blipFill>
          <a:blip r:embed="rId2"/>
          <a:srcRect/>
          <a:stretch>
            <a:fillRect/>
          </a:stretch>
        </p:blipFill>
        <p:spPr>
          <a:xfrm>
            <a:off x="738188" y="1371600"/>
            <a:ext cx="7667625" cy="4456113"/>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2"/>
          <p:cNvSpPr>
            <a:spLocks noGrp="1"/>
          </p:cNvSpPr>
          <p:nvPr>
            <p:ph idx="1"/>
          </p:nvPr>
        </p:nvSpPr>
        <p:spPr>
          <a:xfrm>
            <a:off x="457200" y="1066800"/>
            <a:ext cx="8229600" cy="5257800"/>
          </a:xfrm>
        </p:spPr>
        <p:txBody>
          <a:bodyPr/>
          <a:lstStyle/>
          <a:p>
            <a:pPr eaLnBrk="1" hangingPunct="1"/>
            <a:r>
              <a:rPr lang="en-US" smtClean="0">
                <a:solidFill>
                  <a:srgbClr val="0070C0"/>
                </a:solidFill>
              </a:rPr>
              <a:t>Elements in each category have similar properties</a:t>
            </a:r>
          </a:p>
          <a:p>
            <a:pPr eaLnBrk="1" hangingPunct="1"/>
            <a:r>
              <a:rPr lang="en-US" smtClean="0"/>
              <a:t>Most elements are </a:t>
            </a:r>
            <a:r>
              <a:rPr lang="en-US" smtClean="0">
                <a:solidFill>
                  <a:srgbClr val="C00000"/>
                </a:solidFill>
              </a:rPr>
              <a:t>metals.</a:t>
            </a:r>
            <a:r>
              <a:rPr lang="en-US" smtClean="0"/>
              <a:t>  Most metals are shiny solids that can be stretched and shaped.  They are also good conductors of heat and electricity.</a:t>
            </a:r>
            <a:r>
              <a:rPr lang="en-US" smtClean="0">
                <a:solidFill>
                  <a:srgbClr val="C00000"/>
                </a:solidFill>
              </a:rPr>
              <a:t> </a:t>
            </a:r>
          </a:p>
          <a:p>
            <a:pPr eaLnBrk="1" hangingPunct="1"/>
            <a:r>
              <a:rPr lang="en-US" smtClean="0">
                <a:solidFill>
                  <a:srgbClr val="C00000"/>
                </a:solidFill>
              </a:rPr>
              <a:t>Nonmetals </a:t>
            </a:r>
            <a:r>
              <a:rPr lang="en-US" smtClean="0"/>
              <a:t>except for the hydrogen, are found on the right side of the periodic table.  They maybe solids, liquids or gases at room temperature.  Solid nonmetals are often dull and brittle. They are poor conductors of heat or electricity and are sometimes called </a:t>
            </a:r>
            <a:r>
              <a:rPr lang="en-US" i="1" smtClean="0"/>
              <a:t>insulators.</a:t>
            </a:r>
            <a:endParaRPr lang="en-US" i="1" smtClean="0">
              <a:solidFill>
                <a:srgbClr val="C00000"/>
              </a:solidFill>
            </a:endParaRPr>
          </a:p>
        </p:txBody>
      </p:sp>
      <p:pic>
        <p:nvPicPr>
          <p:cNvPr id="39938" name="Picture 2" descr="C:\Users\Kim\AppData\Local\Microsoft\Windows\Temporary Internet Files\Content.IE5\XSEG17WC\MP900316549[1].jpg"/>
          <p:cNvPicPr>
            <a:picLocks noChangeAspect="1" noChangeArrowheads="1"/>
          </p:cNvPicPr>
          <p:nvPr/>
        </p:nvPicPr>
        <p:blipFill>
          <a:blip r:embed="rId2"/>
          <a:srcRect/>
          <a:stretch>
            <a:fillRect/>
          </a:stretch>
        </p:blipFill>
        <p:spPr bwMode="auto">
          <a:xfrm>
            <a:off x="3505200" y="5029200"/>
            <a:ext cx="2057400" cy="1398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Content Placeholder 2"/>
          <p:cNvSpPr>
            <a:spLocks noGrp="1"/>
          </p:cNvSpPr>
          <p:nvPr>
            <p:ph idx="1"/>
          </p:nvPr>
        </p:nvSpPr>
        <p:spPr>
          <a:xfrm>
            <a:off x="457200" y="990600"/>
            <a:ext cx="8229600" cy="5334000"/>
          </a:xfrm>
        </p:spPr>
        <p:txBody>
          <a:bodyPr/>
          <a:lstStyle/>
          <a:p>
            <a:pPr eaLnBrk="1" hangingPunct="1"/>
            <a:r>
              <a:rPr lang="en-US" smtClean="0"/>
              <a:t>Semiconductors or metalloids can conduct electricity under certain conditions.</a:t>
            </a:r>
          </a:p>
          <a:p>
            <a:pPr eaLnBrk="1" hangingPunct="1"/>
            <a:endParaRPr lang="en-US" smtClean="0"/>
          </a:p>
          <a:p>
            <a:pPr eaLnBrk="1" hangingPunct="1"/>
            <a:r>
              <a:rPr lang="en-US" smtClean="0"/>
              <a:t>See the book chart on page 155 for the properties of each of the categories. </a:t>
            </a:r>
          </a:p>
        </p:txBody>
      </p:sp>
      <p:pic>
        <p:nvPicPr>
          <p:cNvPr id="40962" name="Picture 3" descr="C:\Users\Kim\AppData\Local\Microsoft\Windows\Temporary Internet Files\Content.IE5\KHYDLHOQ\MP900387696[2].jpg"/>
          <p:cNvPicPr>
            <a:picLocks noChangeAspect="1" noChangeArrowheads="1"/>
          </p:cNvPicPr>
          <p:nvPr/>
        </p:nvPicPr>
        <p:blipFill>
          <a:blip r:embed="rId2"/>
          <a:srcRect/>
          <a:stretch>
            <a:fillRect/>
          </a:stretch>
        </p:blipFill>
        <p:spPr bwMode="auto">
          <a:xfrm>
            <a:off x="3581400" y="3352800"/>
            <a:ext cx="1981200" cy="277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Content Placeholder 5" descr="14857026-periodic-table-of-the-elements.jpg"/>
          <p:cNvPicPr>
            <a:picLocks noGrp="1" noChangeAspect="1"/>
          </p:cNvPicPr>
          <p:nvPr>
            <p:ph idx="1"/>
          </p:nvPr>
        </p:nvPicPr>
        <p:blipFill>
          <a:blip r:embed="rId2"/>
          <a:srcRect/>
          <a:stretch>
            <a:fillRect/>
          </a:stretch>
        </p:blipFill>
        <p:spPr>
          <a:xfrm>
            <a:off x="681038" y="838200"/>
            <a:ext cx="7781925" cy="54864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algn="ctr" eaLnBrk="1" hangingPunct="1"/>
            <a:r>
              <a:rPr lang="en-US" b="1" smtClean="0">
                <a:solidFill>
                  <a:srgbClr val="C00000"/>
                </a:solidFill>
              </a:rPr>
              <a:t>Families of Elements</a:t>
            </a:r>
          </a:p>
        </p:txBody>
      </p:sp>
      <p:sp>
        <p:nvSpPr>
          <p:cNvPr id="43010" name="Content Placeholder 2"/>
          <p:cNvSpPr>
            <a:spLocks noGrp="1"/>
          </p:cNvSpPr>
          <p:nvPr>
            <p:ph idx="1"/>
          </p:nvPr>
        </p:nvSpPr>
        <p:spPr/>
        <p:txBody>
          <a:bodyPr/>
          <a:lstStyle/>
          <a:p>
            <a:pPr algn="ctr" eaLnBrk="1" hangingPunct="1">
              <a:buFont typeface="Wingdings 2" pitchFamily="18" charset="2"/>
              <a:buNone/>
            </a:pPr>
            <a:r>
              <a:rPr lang="en-US" smtClean="0"/>
              <a:t>Section 3</a:t>
            </a:r>
          </a:p>
          <a:p>
            <a:pPr algn="ctr" eaLnBrk="1" hangingPunct="1">
              <a:buFont typeface="Wingdings 2" pitchFamily="18" charset="2"/>
              <a:buNone/>
            </a:pPr>
            <a:r>
              <a:rPr lang="en-US" smtClean="0">
                <a:solidFill>
                  <a:srgbClr val="C00000"/>
                </a:solidFill>
              </a:rPr>
              <a:t>Why It Matters</a:t>
            </a:r>
          </a:p>
          <a:p>
            <a:pPr algn="ctr" eaLnBrk="1" hangingPunct="1">
              <a:buFont typeface="Wingdings 2" pitchFamily="18" charset="2"/>
              <a:buNone/>
            </a:pPr>
            <a:r>
              <a:rPr lang="en-US" smtClean="0"/>
              <a:t>The tiny chip in electronic devices contain semiconductors, such as silicon.  Semiconductors give chips properties that allow computers to work.</a:t>
            </a:r>
          </a:p>
          <a:p>
            <a:pPr algn="ctr" eaLnBrk="1" hangingPunct="1">
              <a:buFont typeface="Wingdings 2" pitchFamily="18" charset="2"/>
              <a:buNone/>
            </a:pPr>
            <a:endParaRPr lang="en-US" smtClean="0">
              <a:solidFill>
                <a:srgbClr val="C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algn="ctr" eaLnBrk="1" hangingPunct="1"/>
            <a:r>
              <a:rPr lang="en-US" smtClean="0">
                <a:solidFill>
                  <a:srgbClr val="C00000"/>
                </a:solidFill>
              </a:rPr>
              <a:t>Recognizing a Pattern</a:t>
            </a:r>
          </a:p>
        </p:txBody>
      </p:sp>
      <p:sp>
        <p:nvSpPr>
          <p:cNvPr id="16386" name="Content Placeholder 2"/>
          <p:cNvSpPr>
            <a:spLocks noGrp="1"/>
          </p:cNvSpPr>
          <p:nvPr>
            <p:ph idx="1"/>
          </p:nvPr>
        </p:nvSpPr>
        <p:spPr/>
        <p:txBody>
          <a:bodyPr/>
          <a:lstStyle/>
          <a:p>
            <a:pPr eaLnBrk="1" hangingPunct="1"/>
            <a:r>
              <a:rPr lang="en-US" smtClean="0"/>
              <a:t>Dmitri Mendeleev, a Russian chemist, was one of the first scientists to design a way of organizing the elements.</a:t>
            </a:r>
          </a:p>
          <a:p>
            <a:pPr eaLnBrk="1" hangingPunct="1"/>
            <a:r>
              <a:rPr lang="en-US" smtClean="0"/>
              <a:t>He studied the properties of the elements and looked for patterns among the properties.</a:t>
            </a:r>
          </a:p>
          <a:p>
            <a:pPr eaLnBrk="1" hangingPunct="1"/>
            <a:r>
              <a:rPr lang="en-US" smtClean="0"/>
              <a:t>He found that if the elements were listed by increasing atomic mass, certain properties appeared at certain intervals within the list.</a:t>
            </a:r>
          </a:p>
          <a:p>
            <a:pPr eaLnBrk="1" hangingPunct="1">
              <a:buFont typeface="Wingdings 2" pitchFamily="18" charset="2"/>
              <a:buNone/>
            </a:pPr>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Content Placeholder 2"/>
          <p:cNvSpPr>
            <a:spLocks noGrp="1"/>
          </p:cNvSpPr>
          <p:nvPr>
            <p:ph idx="1"/>
          </p:nvPr>
        </p:nvSpPr>
        <p:spPr>
          <a:xfrm>
            <a:off x="457200" y="990600"/>
            <a:ext cx="8229600" cy="5334000"/>
          </a:xfrm>
        </p:spPr>
        <p:txBody>
          <a:bodyPr/>
          <a:lstStyle/>
          <a:p>
            <a:pPr eaLnBrk="1" hangingPunct="1"/>
            <a:r>
              <a:rPr lang="en-US" smtClean="0"/>
              <a:t>Sometimes, one or more groups in the periodic table are categorized as being members of a unit called a family.</a:t>
            </a:r>
          </a:p>
          <a:p>
            <a:pPr eaLnBrk="1" hangingPunct="1"/>
            <a:r>
              <a:rPr lang="en-US" smtClean="0"/>
              <a:t>Consider  your own family.   Each member is unique, but you all share some features.  </a:t>
            </a:r>
          </a:p>
          <a:p>
            <a:pPr eaLnBrk="1" hangingPunct="1"/>
            <a:r>
              <a:rPr lang="en-US" smtClean="0"/>
              <a:t>Members of a family in the periodic table have properties in common as well.</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Content Placeholder 3" descr="family-members-1-1hf7pec.jpg"/>
          <p:cNvPicPr>
            <a:picLocks noGrp="1" noChangeAspect="1"/>
          </p:cNvPicPr>
          <p:nvPr>
            <p:ph idx="1"/>
          </p:nvPr>
        </p:nvPicPr>
        <p:blipFill>
          <a:blip r:embed="rId2"/>
          <a:srcRect/>
          <a:stretch>
            <a:fillRect/>
          </a:stretch>
        </p:blipFill>
        <p:spPr>
          <a:xfrm>
            <a:off x="1408113" y="990600"/>
            <a:ext cx="6327775" cy="53340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algn="ctr" eaLnBrk="1" hangingPunct="1"/>
            <a:r>
              <a:rPr lang="en-US" b="1" smtClean="0">
                <a:solidFill>
                  <a:srgbClr val="C00000"/>
                </a:solidFill>
              </a:rPr>
              <a:t>Classifying Elements Further</a:t>
            </a: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r>
              <a:rPr lang="en-US" b="1" dirty="0" smtClean="0"/>
              <a:t>The elements in a family have the same number of valence electrons.</a:t>
            </a:r>
          </a:p>
          <a:p>
            <a:pPr marL="274320" indent="-274320" eaLnBrk="1" fontAlgn="auto" hangingPunct="1">
              <a:spcAft>
                <a:spcPts val="0"/>
              </a:spcAft>
              <a:buClr>
                <a:schemeClr val="accent3"/>
              </a:buClr>
              <a:buFont typeface="Wingdings 2"/>
              <a:buChar char=""/>
              <a:defRPr/>
            </a:pPr>
            <a:endParaRPr lang="en-US" b="1" dirty="0" smtClean="0"/>
          </a:p>
          <a:p>
            <a:pPr marL="274320" indent="-274320" eaLnBrk="1" fontAlgn="auto" hangingPunct="1">
              <a:spcAft>
                <a:spcPts val="0"/>
              </a:spcAft>
              <a:buClr>
                <a:schemeClr val="accent3"/>
              </a:buClr>
              <a:buFont typeface="Wingdings 2"/>
              <a:buChar char=""/>
              <a:defRPr/>
            </a:pPr>
            <a:r>
              <a:rPr lang="en-US" dirty="0" smtClean="0">
                <a:solidFill>
                  <a:schemeClr val="bg1">
                    <a:lumMod val="50000"/>
                  </a:schemeClr>
                </a:solidFill>
              </a:rPr>
              <a:t>Elements are classified as Metals, Nonmetals, and Metalloids/Semiconductors.</a:t>
            </a:r>
            <a:endParaRPr lang="en-US"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Content Placeholder 3" descr="periodic_table.gif"/>
          <p:cNvPicPr>
            <a:picLocks noGrp="1" noChangeAspect="1"/>
          </p:cNvPicPr>
          <p:nvPr>
            <p:ph idx="1"/>
          </p:nvPr>
        </p:nvPicPr>
        <p:blipFill>
          <a:blip r:embed="rId2"/>
          <a:srcRect/>
          <a:stretch>
            <a:fillRect/>
          </a:stretch>
        </p:blipFill>
        <p:spPr>
          <a:xfrm>
            <a:off x="882650" y="914400"/>
            <a:ext cx="7378700" cy="542925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algn="ctr" eaLnBrk="1" hangingPunct="1"/>
            <a:r>
              <a:rPr lang="en-US" b="1" smtClean="0">
                <a:solidFill>
                  <a:srgbClr val="C00000"/>
                </a:solidFill>
              </a:rPr>
              <a:t>Metals</a:t>
            </a:r>
          </a:p>
        </p:txBody>
      </p:sp>
      <p:sp>
        <p:nvSpPr>
          <p:cNvPr id="48130" name="Content Placeholder 2"/>
          <p:cNvSpPr>
            <a:spLocks noGrp="1"/>
          </p:cNvSpPr>
          <p:nvPr>
            <p:ph idx="1"/>
          </p:nvPr>
        </p:nvSpPr>
        <p:spPr/>
        <p:txBody>
          <a:bodyPr/>
          <a:lstStyle/>
          <a:p>
            <a:pPr eaLnBrk="1" hangingPunct="1"/>
            <a:r>
              <a:rPr lang="en-US" smtClean="0"/>
              <a:t>Many elements are classified as metals.  All metals conduct heat and electricity.  Most metals can also be stretched and shaped into flat sheets, or pulled into wires.</a:t>
            </a:r>
          </a:p>
          <a:p>
            <a:pPr eaLnBrk="1" hangingPunct="1"/>
            <a:r>
              <a:rPr lang="en-US" smtClean="0">
                <a:solidFill>
                  <a:schemeClr val="tx2"/>
                </a:solidFill>
              </a:rPr>
              <a:t>Families of metals include the alkali metals, the alkaline-earth metals, and the transition metals.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Content Placeholder 2"/>
          <p:cNvSpPr>
            <a:spLocks noGrp="1"/>
          </p:cNvSpPr>
          <p:nvPr>
            <p:ph idx="1"/>
          </p:nvPr>
        </p:nvSpPr>
        <p:spPr>
          <a:xfrm>
            <a:off x="457200" y="990600"/>
            <a:ext cx="8229600" cy="5334000"/>
          </a:xfrm>
        </p:spPr>
        <p:txBody>
          <a:bodyPr/>
          <a:lstStyle/>
          <a:p>
            <a:pPr eaLnBrk="1" hangingPunct="1"/>
            <a:r>
              <a:rPr lang="en-US" smtClean="0">
                <a:solidFill>
                  <a:schemeClr val="tx2"/>
                </a:solidFill>
              </a:rPr>
              <a:t>The alkali metals are very reactive.</a:t>
            </a:r>
          </a:p>
          <a:p>
            <a:pPr eaLnBrk="1" hangingPunct="1"/>
            <a:r>
              <a:rPr lang="en-US" smtClean="0"/>
              <a:t>Sodium is found in Group 1, like other </a:t>
            </a:r>
            <a:r>
              <a:rPr lang="en-US" smtClean="0">
                <a:solidFill>
                  <a:srgbClr val="C00000"/>
                </a:solidFill>
              </a:rPr>
              <a:t>alkali metals </a:t>
            </a:r>
            <a:r>
              <a:rPr lang="en-US" smtClean="0"/>
              <a:t>it is soft and shiny and reacts violently with water.</a:t>
            </a:r>
          </a:p>
          <a:p>
            <a:pPr eaLnBrk="1" hangingPunct="1"/>
            <a:r>
              <a:rPr lang="en-US" smtClean="0"/>
              <a:t>Alkali metals are often stored in oil to prevent them from reacting with moisture in the air.</a:t>
            </a:r>
          </a:p>
          <a:p>
            <a:pPr eaLnBrk="1" hangingPunct="1"/>
            <a:r>
              <a:rPr lang="en-US" smtClean="0"/>
              <a:t>An atom of an alkali metal is very reactive because it has one valence electron that can easily be removed to  form a positive ion.</a:t>
            </a:r>
          </a:p>
          <a:p>
            <a:pPr eaLnBrk="1" hangingPunct="1"/>
            <a:r>
              <a:rPr lang="en-US" smtClean="0"/>
              <a:t>Because they are very active they are not found in nature as uncombined elements.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Content Placeholder 2"/>
          <p:cNvSpPr>
            <a:spLocks noGrp="1"/>
          </p:cNvSpPr>
          <p:nvPr>
            <p:ph idx="1"/>
          </p:nvPr>
        </p:nvSpPr>
        <p:spPr>
          <a:xfrm>
            <a:off x="457200" y="990600"/>
            <a:ext cx="8229600" cy="5334000"/>
          </a:xfrm>
        </p:spPr>
        <p:txBody>
          <a:bodyPr/>
          <a:lstStyle/>
          <a:p>
            <a:pPr eaLnBrk="1" hangingPunct="1"/>
            <a:r>
              <a:rPr lang="en-US" smtClean="0">
                <a:solidFill>
                  <a:schemeClr val="accent1"/>
                </a:solidFill>
              </a:rPr>
              <a:t>Alkaline-earth metals from compounds that are found in limestone and in the human body.</a:t>
            </a:r>
          </a:p>
          <a:p>
            <a:pPr eaLnBrk="1" hangingPunct="1"/>
            <a:r>
              <a:rPr lang="en-US" smtClean="0"/>
              <a:t>Calcium is in Group 2 of the periodic table.</a:t>
            </a:r>
          </a:p>
          <a:p>
            <a:pPr eaLnBrk="1" hangingPunct="1"/>
            <a:r>
              <a:rPr lang="en-US" smtClean="0"/>
              <a:t>Calcium is an </a:t>
            </a:r>
            <a:r>
              <a:rPr lang="en-US" smtClean="0">
                <a:solidFill>
                  <a:srgbClr val="C00000"/>
                </a:solidFill>
              </a:rPr>
              <a:t>alkaline-earth metal.</a:t>
            </a:r>
            <a:r>
              <a:rPr lang="en-US" smtClean="0"/>
              <a:t>  In general they are harder, denser, stronger, and have higher melting points than alkali metals.</a:t>
            </a:r>
          </a:p>
          <a:p>
            <a:pPr eaLnBrk="1" hangingPunct="1"/>
            <a:r>
              <a:rPr lang="en-US" smtClean="0"/>
              <a:t>They have two valence electrons, they are less reactive than alkali metals but they still react to form positive ions.</a:t>
            </a:r>
          </a:p>
          <a:p>
            <a:pPr eaLnBrk="1" hangingPunct="1"/>
            <a:r>
              <a:rPr lang="en-US" smtClean="0"/>
              <a:t>The ions have a plus 2+ charge, because it loses it’s two valence electrons.  Ca</a:t>
            </a:r>
            <a:r>
              <a:rPr lang="en-US" smtClean="0">
                <a:latin typeface="Book Antiqua" pitchFamily="18" charset="0"/>
              </a:rPr>
              <a:t>²+.  They combine with other elements to form compounds.</a:t>
            </a:r>
            <a:endParaRPr lang="en-US" smtClean="0"/>
          </a:p>
          <a:p>
            <a:pPr eaLnBrk="1" hangingPunct="1"/>
            <a:endParaRPr lang="en-US" smtClean="0">
              <a:solidFill>
                <a:schemeClr val="accent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Content Placeholder 2"/>
          <p:cNvSpPr>
            <a:spLocks noGrp="1"/>
          </p:cNvSpPr>
          <p:nvPr>
            <p:ph idx="1"/>
          </p:nvPr>
        </p:nvSpPr>
        <p:spPr>
          <a:xfrm>
            <a:off x="457200" y="1066800"/>
            <a:ext cx="8229600" cy="5257800"/>
          </a:xfrm>
        </p:spPr>
        <p:txBody>
          <a:bodyPr/>
          <a:lstStyle/>
          <a:p>
            <a:pPr eaLnBrk="1" hangingPunct="1"/>
            <a:r>
              <a:rPr lang="en-US" smtClean="0"/>
              <a:t>Calcium compounds make up the hard shells of many sea animals.  When the animal dies their shells settle to form large deposits that eventually become limestone or marble.</a:t>
            </a:r>
          </a:p>
          <a:p>
            <a:pPr eaLnBrk="1" hangingPunct="1"/>
            <a:r>
              <a:rPr lang="en-US" smtClean="0"/>
              <a:t>The coral reef is made of limestone.</a:t>
            </a:r>
          </a:p>
          <a:p>
            <a:pPr eaLnBrk="1" hangingPunct="1"/>
            <a:r>
              <a:rPr lang="en-US" smtClean="0"/>
              <a:t>Your bones and teeth get their strength from calcium compounds.</a:t>
            </a:r>
          </a:p>
          <a:p>
            <a:pPr eaLnBrk="1" hangingPunct="1"/>
            <a:r>
              <a:rPr lang="en-US" smtClean="0"/>
              <a:t>Magnesium is the lightest of all structural metals.</a:t>
            </a:r>
          </a:p>
          <a:p>
            <a:pPr eaLnBrk="1" hangingPunct="1"/>
            <a:r>
              <a:rPr lang="en-US" smtClean="0"/>
              <a:t>It activates many of the enzymes that speed up the processes in the human body.</a:t>
            </a:r>
          </a:p>
          <a:p>
            <a:pPr eaLnBrk="1" hangingPunct="1"/>
            <a:r>
              <a:rPr lang="en-US" smtClean="0"/>
              <a:t>In medicines we have milk of magnesia &amp; Epsom salts.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C:\Users\Kim\AppData\Local\Microsoft\Windows\Temporary Internet Files\Content.IE5\XSEG17WC\MP900409655[1].jpg"/>
          <p:cNvPicPr>
            <a:picLocks noGrp="1" noChangeAspect="1" noChangeArrowheads="1"/>
          </p:cNvPicPr>
          <p:nvPr>
            <p:ph idx="1"/>
          </p:nvPr>
        </p:nvPicPr>
        <p:blipFill>
          <a:blip r:embed="rId2"/>
          <a:srcRect/>
          <a:stretch>
            <a:fillRect/>
          </a:stretch>
        </p:blipFill>
        <p:spPr>
          <a:xfrm>
            <a:off x="1066800" y="1524000"/>
            <a:ext cx="2016125" cy="1344613"/>
          </a:xfrm>
        </p:spPr>
      </p:pic>
      <p:pic>
        <p:nvPicPr>
          <p:cNvPr id="53250" name="Picture 3" descr="C:\Users\Kim\AppData\Local\Microsoft\Windows\Temporary Internet Files\Content.IE5\8EXLZH8B\MP900305704[1].jpg"/>
          <p:cNvPicPr>
            <a:picLocks noChangeAspect="1" noChangeArrowheads="1"/>
          </p:cNvPicPr>
          <p:nvPr/>
        </p:nvPicPr>
        <p:blipFill>
          <a:blip r:embed="rId3"/>
          <a:srcRect/>
          <a:stretch>
            <a:fillRect/>
          </a:stretch>
        </p:blipFill>
        <p:spPr bwMode="auto">
          <a:xfrm>
            <a:off x="3581400" y="1295400"/>
            <a:ext cx="1800225" cy="1981200"/>
          </a:xfrm>
          <a:prstGeom prst="rect">
            <a:avLst/>
          </a:prstGeom>
          <a:noFill/>
          <a:ln w="9525">
            <a:noFill/>
            <a:miter lim="800000"/>
            <a:headEnd/>
            <a:tailEnd/>
          </a:ln>
        </p:spPr>
      </p:pic>
      <p:pic>
        <p:nvPicPr>
          <p:cNvPr id="53251" name="Picture 4" descr="C:\Users\Kim\AppData\Local\Microsoft\Windows\Temporary Internet Files\Content.IE5\XSEG17WC\MC900438049[1].png"/>
          <p:cNvPicPr>
            <a:picLocks noChangeAspect="1" noChangeArrowheads="1"/>
          </p:cNvPicPr>
          <p:nvPr/>
        </p:nvPicPr>
        <p:blipFill>
          <a:blip r:embed="rId4"/>
          <a:srcRect/>
          <a:stretch>
            <a:fillRect/>
          </a:stretch>
        </p:blipFill>
        <p:spPr bwMode="auto">
          <a:xfrm>
            <a:off x="1066800" y="3352800"/>
            <a:ext cx="2133600" cy="2133600"/>
          </a:xfrm>
          <a:prstGeom prst="rect">
            <a:avLst/>
          </a:prstGeom>
          <a:noFill/>
          <a:ln w="9525">
            <a:noFill/>
            <a:miter lim="800000"/>
            <a:headEnd/>
            <a:tailEnd/>
          </a:ln>
        </p:spPr>
      </p:pic>
      <p:pic>
        <p:nvPicPr>
          <p:cNvPr id="53252" name="Picture 5" descr="C:\Users\Kim\AppData\Local\Microsoft\Windows\Temporary Internet Files\Content.IE5\8EXLZH8B\MP900262529[1].jpg"/>
          <p:cNvPicPr>
            <a:picLocks noChangeAspect="1" noChangeArrowheads="1"/>
          </p:cNvPicPr>
          <p:nvPr/>
        </p:nvPicPr>
        <p:blipFill>
          <a:blip r:embed="rId5"/>
          <a:srcRect/>
          <a:stretch>
            <a:fillRect/>
          </a:stretch>
        </p:blipFill>
        <p:spPr bwMode="auto">
          <a:xfrm>
            <a:off x="6477000" y="1219200"/>
            <a:ext cx="1454150" cy="2174875"/>
          </a:xfrm>
          <a:prstGeom prst="rect">
            <a:avLst/>
          </a:prstGeom>
          <a:noFill/>
          <a:ln w="9525">
            <a:noFill/>
            <a:miter lim="800000"/>
            <a:headEnd/>
            <a:tailEnd/>
          </a:ln>
        </p:spPr>
      </p:pic>
      <p:pic>
        <p:nvPicPr>
          <p:cNvPr id="53253" name="Picture 7" descr="alkaline-earth-metals-how-it-works-3121.jpg"/>
          <p:cNvPicPr>
            <a:picLocks noChangeAspect="1"/>
          </p:cNvPicPr>
          <p:nvPr/>
        </p:nvPicPr>
        <p:blipFill>
          <a:blip r:embed="rId6"/>
          <a:srcRect/>
          <a:stretch>
            <a:fillRect/>
          </a:stretch>
        </p:blipFill>
        <p:spPr bwMode="auto">
          <a:xfrm>
            <a:off x="6172200" y="4114800"/>
            <a:ext cx="1965325" cy="1474788"/>
          </a:xfrm>
          <a:prstGeom prst="rect">
            <a:avLst/>
          </a:prstGeom>
          <a:noFill/>
          <a:ln w="9525">
            <a:noFill/>
            <a:miter lim="800000"/>
            <a:headEnd/>
            <a:tailEnd/>
          </a:ln>
        </p:spPr>
      </p:pic>
      <p:pic>
        <p:nvPicPr>
          <p:cNvPr id="53254" name="Picture 8" descr="4315577-calcium-form-periodic-table-of-elements.jpg"/>
          <p:cNvPicPr>
            <a:picLocks noChangeAspect="1"/>
          </p:cNvPicPr>
          <p:nvPr/>
        </p:nvPicPr>
        <p:blipFill>
          <a:blip r:embed="rId7"/>
          <a:srcRect/>
          <a:stretch>
            <a:fillRect/>
          </a:stretch>
        </p:blipFill>
        <p:spPr bwMode="auto">
          <a:xfrm>
            <a:off x="3505200" y="3429000"/>
            <a:ext cx="2354263" cy="196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Content Placeholder 2"/>
          <p:cNvSpPr>
            <a:spLocks noGrp="1"/>
          </p:cNvSpPr>
          <p:nvPr>
            <p:ph idx="1"/>
          </p:nvPr>
        </p:nvSpPr>
        <p:spPr>
          <a:xfrm>
            <a:off x="457200" y="990600"/>
            <a:ext cx="8229600" cy="5334000"/>
          </a:xfrm>
        </p:spPr>
        <p:txBody>
          <a:bodyPr/>
          <a:lstStyle/>
          <a:p>
            <a:pPr eaLnBrk="1" hangingPunct="1"/>
            <a:r>
              <a:rPr lang="en-US" smtClean="0">
                <a:solidFill>
                  <a:schemeClr val="accent1"/>
                </a:solidFill>
              </a:rPr>
              <a:t>Transition metals are in the middle of the periodic table.</a:t>
            </a:r>
          </a:p>
          <a:p>
            <a:pPr eaLnBrk="1" hangingPunct="1"/>
            <a:r>
              <a:rPr lang="en-US" smtClean="0"/>
              <a:t>Gold is a valuable </a:t>
            </a:r>
            <a:r>
              <a:rPr lang="en-US" smtClean="0">
                <a:solidFill>
                  <a:srgbClr val="C00000"/>
                </a:solidFill>
              </a:rPr>
              <a:t>transition metal</a:t>
            </a:r>
            <a:r>
              <a:rPr lang="en-US" smtClean="0"/>
              <a:t>.</a:t>
            </a:r>
          </a:p>
          <a:p>
            <a:pPr eaLnBrk="1" hangingPunct="1"/>
            <a:r>
              <a:rPr lang="en-US" smtClean="0"/>
              <a:t>These metals are found in Groups 3 -12 of the periodic table.</a:t>
            </a:r>
          </a:p>
          <a:p>
            <a:pPr eaLnBrk="1" hangingPunct="1"/>
            <a:r>
              <a:rPr lang="en-US" smtClean="0"/>
              <a:t>These metals such as gold are less reactive than sodium or calcium.</a:t>
            </a:r>
          </a:p>
          <a:p>
            <a:pPr eaLnBrk="1" hangingPunct="1"/>
            <a:r>
              <a:rPr lang="en-US" smtClean="0"/>
              <a:t>Unlike most transition metals, gold is not found in nature combined with other elements.</a:t>
            </a:r>
          </a:p>
          <a:p>
            <a:pPr eaLnBrk="1" hangingPunct="1"/>
            <a:r>
              <a:rPr lang="en-US" smtClean="0"/>
              <a:t>Transition metals can lose electrons to form positive ions.</a:t>
            </a:r>
            <a:r>
              <a:rPr lang="en-US" smtClean="0">
                <a:solidFill>
                  <a:srgbClr val="C00000"/>
                </a:solidFill>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2"/>
          <p:cNvSpPr>
            <a:spLocks noGrp="1"/>
          </p:cNvSpPr>
          <p:nvPr>
            <p:ph idx="1"/>
          </p:nvPr>
        </p:nvSpPr>
        <p:spPr>
          <a:xfrm>
            <a:off x="457200" y="990600"/>
            <a:ext cx="8229600" cy="5334000"/>
          </a:xfrm>
        </p:spPr>
        <p:txBody>
          <a:bodyPr/>
          <a:lstStyle/>
          <a:p>
            <a:pPr eaLnBrk="1" hangingPunct="1"/>
            <a:r>
              <a:rPr lang="en-US" smtClean="0"/>
              <a:t>In 1869, Mendeleev published the first periodic table of the elements.</a:t>
            </a:r>
          </a:p>
          <a:p>
            <a:pPr eaLnBrk="1" hangingPunct="1"/>
            <a:r>
              <a:rPr lang="en-US" smtClean="0">
                <a:solidFill>
                  <a:srgbClr val="C00000"/>
                </a:solidFill>
              </a:rPr>
              <a:t>In this periodic table, Mendeleev arranged the elements in rows by increasing atomic mass.</a:t>
            </a:r>
          </a:p>
          <a:p>
            <a:pPr eaLnBrk="1" hangingPunct="1"/>
            <a:r>
              <a:rPr lang="en-US" smtClean="0"/>
              <a:t>He started a new row each time the chemical properties of the elements repeated.  So, for any column, all of elements in that column had similar properties.</a:t>
            </a:r>
          </a:p>
        </p:txBody>
      </p:sp>
      <p:pic>
        <p:nvPicPr>
          <p:cNvPr id="17410" name="Picture 2" descr="C:\Users\Kim\AppData\Local\Microsoft\Windows\Temporary Internet Files\Content.IE5\KHYDLHOQ\MP900387696[1].jpg"/>
          <p:cNvPicPr>
            <a:picLocks noChangeAspect="1" noChangeArrowheads="1"/>
          </p:cNvPicPr>
          <p:nvPr/>
        </p:nvPicPr>
        <p:blipFill>
          <a:blip r:embed="rId2"/>
          <a:srcRect/>
          <a:stretch>
            <a:fillRect/>
          </a:stretch>
        </p:blipFill>
        <p:spPr bwMode="auto">
          <a:xfrm>
            <a:off x="4724400" y="4191000"/>
            <a:ext cx="2057400" cy="2060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Content Placeholder 2"/>
          <p:cNvSpPr>
            <a:spLocks noGrp="1"/>
          </p:cNvSpPr>
          <p:nvPr>
            <p:ph idx="1"/>
          </p:nvPr>
        </p:nvSpPr>
        <p:spPr>
          <a:xfrm>
            <a:off x="457200" y="990600"/>
            <a:ext cx="8229600" cy="5334000"/>
          </a:xfrm>
        </p:spPr>
        <p:txBody>
          <a:bodyPr/>
          <a:lstStyle/>
          <a:p>
            <a:pPr eaLnBrk="1" hangingPunct="1"/>
            <a:r>
              <a:rPr lang="en-US" smtClean="0"/>
              <a:t>These are two possible cations of gold, Au+ if it loses one valence electron and Au</a:t>
            </a:r>
            <a:r>
              <a:rPr lang="en-US" smtClean="0">
                <a:latin typeface="Book Antiqua" pitchFamily="18" charset="0"/>
              </a:rPr>
              <a:t>³+ if it loses 3 electrons.</a:t>
            </a:r>
          </a:p>
          <a:p>
            <a:pPr eaLnBrk="1" hangingPunct="1"/>
            <a:r>
              <a:rPr lang="en-US" smtClean="0">
                <a:latin typeface="Book Antiqua" pitchFamily="18" charset="0"/>
              </a:rPr>
              <a:t>Some transition metals can form as many as four differently charged cations because of their complex arrangement.</a:t>
            </a:r>
          </a:p>
          <a:p>
            <a:pPr eaLnBrk="1" hangingPunct="1"/>
            <a:r>
              <a:rPr lang="en-US" smtClean="0">
                <a:latin typeface="Book Antiqua" pitchFamily="18" charset="0"/>
              </a:rPr>
              <a:t>Mercury is the exception as it is a liquid at room temperature, transition metals are harder, more dense, and have higher melting points than alkali metals and alkaline-earth metals.</a:t>
            </a:r>
          </a:p>
          <a:p>
            <a:pPr eaLnBrk="1" hangingPunct="1"/>
            <a:r>
              <a:rPr lang="en-US" smtClean="0">
                <a:latin typeface="Book Antiqua" pitchFamily="18" charset="0"/>
              </a:rPr>
              <a:t>Gold, silver, and platinum are used in jewelry and copper is used in plumbing and wiring.</a:t>
            </a:r>
            <a:endParaRPr 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Content Placeholder 2"/>
          <p:cNvSpPr>
            <a:spLocks noGrp="1"/>
          </p:cNvSpPr>
          <p:nvPr>
            <p:ph idx="1"/>
          </p:nvPr>
        </p:nvSpPr>
        <p:spPr>
          <a:xfrm>
            <a:off x="457200" y="990600"/>
            <a:ext cx="8229600" cy="5334000"/>
          </a:xfrm>
        </p:spPr>
        <p:txBody>
          <a:bodyPr/>
          <a:lstStyle/>
          <a:p>
            <a:pPr eaLnBrk="1" hangingPunct="1"/>
            <a:r>
              <a:rPr lang="en-US" smtClean="0">
                <a:solidFill>
                  <a:schemeClr val="accent1"/>
                </a:solidFill>
              </a:rPr>
              <a:t>Some elements are synthetic</a:t>
            </a:r>
          </a:p>
          <a:p>
            <a:pPr eaLnBrk="1" hangingPunct="1"/>
            <a:r>
              <a:rPr lang="en-US" smtClean="0"/>
              <a:t>All elements that have an atomic number greater than 92 are synthetic.  Created in a lab.</a:t>
            </a:r>
          </a:p>
          <a:p>
            <a:pPr eaLnBrk="1" hangingPunct="1"/>
            <a:r>
              <a:rPr lang="en-US" smtClean="0"/>
              <a:t>These elements are radioactive which means the  nuclei of their atoms are continually decaying to produce different elements.</a:t>
            </a:r>
          </a:p>
          <a:p>
            <a:pPr eaLnBrk="1" hangingPunct="1"/>
            <a:endParaRPr lang="en-US" smtClean="0"/>
          </a:p>
        </p:txBody>
      </p:sp>
      <p:pic>
        <p:nvPicPr>
          <p:cNvPr id="56322" name="Picture 5" descr="C:\Users\Kim\AppData\Local\Microsoft\Windows\Temporary Internet Files\Content.IE5\XSEG17WC\MC900226624[1].wmf"/>
          <p:cNvPicPr>
            <a:picLocks noChangeAspect="1" noChangeArrowheads="1"/>
          </p:cNvPicPr>
          <p:nvPr/>
        </p:nvPicPr>
        <p:blipFill>
          <a:blip r:embed="rId2"/>
          <a:srcRect/>
          <a:stretch>
            <a:fillRect/>
          </a:stretch>
        </p:blipFill>
        <p:spPr bwMode="auto">
          <a:xfrm>
            <a:off x="1143000" y="4038600"/>
            <a:ext cx="2559050" cy="1827213"/>
          </a:xfrm>
          <a:prstGeom prst="rect">
            <a:avLst/>
          </a:prstGeom>
          <a:noFill/>
          <a:ln w="9525">
            <a:noFill/>
            <a:miter lim="800000"/>
            <a:headEnd/>
            <a:tailEnd/>
          </a:ln>
        </p:spPr>
      </p:pic>
      <p:pic>
        <p:nvPicPr>
          <p:cNvPr id="56323" name="Picture 49" descr="C:\Users\Kim\AppData\Local\Microsoft\Windows\Temporary Internet Files\Content.IE5\KHYDLHOQ\MC900226614[1].wmf"/>
          <p:cNvPicPr>
            <a:picLocks noChangeAspect="1" noChangeArrowheads="1"/>
          </p:cNvPicPr>
          <p:nvPr/>
        </p:nvPicPr>
        <p:blipFill>
          <a:blip r:embed="rId3"/>
          <a:srcRect/>
          <a:stretch>
            <a:fillRect/>
          </a:stretch>
        </p:blipFill>
        <p:spPr bwMode="auto">
          <a:xfrm>
            <a:off x="5105400" y="4114800"/>
            <a:ext cx="2559050" cy="1827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pPr algn="ctr" eaLnBrk="1" hangingPunct="1"/>
            <a:r>
              <a:rPr lang="en-US" b="1" smtClean="0">
                <a:solidFill>
                  <a:srgbClr val="C00000"/>
                </a:solidFill>
              </a:rPr>
              <a:t>Nonmetals</a:t>
            </a:r>
          </a:p>
        </p:txBody>
      </p:sp>
      <p:sp>
        <p:nvSpPr>
          <p:cNvPr id="57346" name="Content Placeholder 2"/>
          <p:cNvSpPr>
            <a:spLocks noGrp="1"/>
          </p:cNvSpPr>
          <p:nvPr>
            <p:ph idx="1"/>
          </p:nvPr>
        </p:nvSpPr>
        <p:spPr/>
        <p:txBody>
          <a:bodyPr/>
          <a:lstStyle/>
          <a:p>
            <a:pPr eaLnBrk="1" hangingPunct="1"/>
            <a:r>
              <a:rPr lang="en-US" smtClean="0"/>
              <a:t>Except for hydrogen, nonmetals are found on the right side of the periodic table.  </a:t>
            </a:r>
          </a:p>
          <a:p>
            <a:pPr eaLnBrk="1" hangingPunct="1"/>
            <a:r>
              <a:rPr lang="en-US" smtClean="0"/>
              <a:t>Nonmetals include some elements in Groups 13-16 and all of the elements in Group 17 and 18.</a:t>
            </a:r>
          </a:p>
          <a:p>
            <a:pPr eaLnBrk="1" hangingPunct="1"/>
            <a:r>
              <a:rPr lang="en-US" b="1" smtClean="0"/>
              <a:t>Families of nonmetals include the noble gases and the halogens.</a:t>
            </a:r>
          </a:p>
        </p:txBody>
      </p:sp>
      <p:pic>
        <p:nvPicPr>
          <p:cNvPr id="57347" name="Picture 3" descr="non-metals.jpg"/>
          <p:cNvPicPr>
            <a:picLocks noChangeAspect="1"/>
          </p:cNvPicPr>
          <p:nvPr/>
        </p:nvPicPr>
        <p:blipFill>
          <a:blip r:embed="rId2"/>
          <a:srcRect/>
          <a:stretch>
            <a:fillRect/>
          </a:stretch>
        </p:blipFill>
        <p:spPr bwMode="auto">
          <a:xfrm>
            <a:off x="4114800" y="4343400"/>
            <a:ext cx="3490913"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Content Placeholder 2"/>
          <p:cNvSpPr>
            <a:spLocks noGrp="1"/>
          </p:cNvSpPr>
          <p:nvPr>
            <p:ph idx="1"/>
          </p:nvPr>
        </p:nvSpPr>
        <p:spPr>
          <a:xfrm>
            <a:off x="457200" y="990600"/>
            <a:ext cx="8229600" cy="5334000"/>
          </a:xfrm>
        </p:spPr>
        <p:txBody>
          <a:bodyPr/>
          <a:lstStyle/>
          <a:p>
            <a:pPr eaLnBrk="1" hangingPunct="1"/>
            <a:r>
              <a:rPr lang="en-US" smtClean="0">
                <a:solidFill>
                  <a:schemeClr val="tx2"/>
                </a:solidFill>
              </a:rPr>
              <a:t>The noble gases are relatively inert</a:t>
            </a:r>
          </a:p>
          <a:p>
            <a:pPr eaLnBrk="1" hangingPunct="1"/>
            <a:r>
              <a:rPr lang="en-US" smtClean="0"/>
              <a:t>Neon is one of the </a:t>
            </a:r>
            <a:r>
              <a:rPr lang="en-US" smtClean="0">
                <a:solidFill>
                  <a:srgbClr val="C00000"/>
                </a:solidFill>
              </a:rPr>
              <a:t>noble gases </a:t>
            </a:r>
            <a:r>
              <a:rPr lang="en-US" smtClean="0"/>
              <a:t>that make up Group 18 of the periodic table.</a:t>
            </a:r>
          </a:p>
          <a:p>
            <a:pPr eaLnBrk="1" hangingPunct="1"/>
            <a:r>
              <a:rPr lang="en-US" smtClean="0"/>
              <a:t>Neon is responsible for the bright reddish orange light of neon signs and mixing neon with other substances can change the color.</a:t>
            </a:r>
          </a:p>
        </p:txBody>
      </p:sp>
      <p:pic>
        <p:nvPicPr>
          <p:cNvPr id="58370" name="Picture 3" descr="NeTube.jpg"/>
          <p:cNvPicPr>
            <a:picLocks noChangeAspect="1"/>
          </p:cNvPicPr>
          <p:nvPr/>
        </p:nvPicPr>
        <p:blipFill>
          <a:blip r:embed="rId2"/>
          <a:srcRect/>
          <a:stretch>
            <a:fillRect/>
          </a:stretch>
        </p:blipFill>
        <p:spPr bwMode="auto">
          <a:xfrm>
            <a:off x="3011488" y="3733800"/>
            <a:ext cx="3121025" cy="2341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Content Placeholder 2"/>
          <p:cNvSpPr>
            <a:spLocks noGrp="1"/>
          </p:cNvSpPr>
          <p:nvPr>
            <p:ph idx="1"/>
          </p:nvPr>
        </p:nvSpPr>
        <p:spPr>
          <a:xfrm>
            <a:off x="457200" y="990600"/>
            <a:ext cx="8229600" cy="5334000"/>
          </a:xfrm>
        </p:spPr>
        <p:txBody>
          <a:bodyPr/>
          <a:lstStyle/>
          <a:p>
            <a:pPr eaLnBrk="1" hangingPunct="1"/>
            <a:r>
              <a:rPr lang="en-US" smtClean="0"/>
              <a:t>Noble gases are different from most elements that are gases because noble gases exist as single atoms instead of as molecules.</a:t>
            </a:r>
          </a:p>
          <a:p>
            <a:pPr eaLnBrk="1" hangingPunct="1"/>
            <a:r>
              <a:rPr lang="en-US" smtClean="0"/>
              <a:t>Like other members of Group 18, neon is </a:t>
            </a:r>
            <a:r>
              <a:rPr lang="en-US" i="1" smtClean="0"/>
              <a:t>inert, </a:t>
            </a:r>
            <a:r>
              <a:rPr lang="en-US" smtClean="0"/>
              <a:t>or unreactive because its s and p orbitals are filled.  For this reason, neon and other neon gases do not gain or lose electrons to form ions.</a:t>
            </a:r>
          </a:p>
          <a:p>
            <a:pPr eaLnBrk="1" hangingPunct="1"/>
            <a:r>
              <a:rPr lang="en-US" smtClean="0"/>
              <a:t>Under most normal conditions, most noble gases do not join with other atoms to form compounds.</a:t>
            </a:r>
          </a:p>
          <a:p>
            <a:pPr eaLnBrk="1" hangingPunct="1"/>
            <a:r>
              <a:rPr lang="en-US" sz="2000" b="1" smtClean="0">
                <a:solidFill>
                  <a:schemeClr val="tx2"/>
                </a:solidFill>
              </a:rPr>
              <a:t>Examples:  helium is used in blimps and balloons and argon is used to fill light bulbs because its lack of reactivity prevents the bulbs’ filaments from burning.</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Content Placeholder 2"/>
          <p:cNvSpPr>
            <a:spLocks noGrp="1"/>
          </p:cNvSpPr>
          <p:nvPr>
            <p:ph idx="1"/>
          </p:nvPr>
        </p:nvSpPr>
        <p:spPr>
          <a:xfrm>
            <a:off x="457200" y="1066800"/>
            <a:ext cx="8229600" cy="5257800"/>
          </a:xfrm>
        </p:spPr>
        <p:txBody>
          <a:bodyPr/>
          <a:lstStyle/>
          <a:p>
            <a:pPr eaLnBrk="1" hangingPunct="1"/>
            <a:r>
              <a:rPr lang="en-US" smtClean="0">
                <a:solidFill>
                  <a:schemeClr val="tx2"/>
                </a:solidFill>
              </a:rPr>
              <a:t>The halogens combine easily with metals to form salts</a:t>
            </a:r>
          </a:p>
          <a:p>
            <a:pPr eaLnBrk="1" hangingPunct="1"/>
            <a:r>
              <a:rPr lang="en-US" smtClean="0"/>
              <a:t>Chlorine and other </a:t>
            </a:r>
            <a:r>
              <a:rPr lang="en-US" smtClean="0">
                <a:solidFill>
                  <a:srgbClr val="C00000"/>
                </a:solidFill>
              </a:rPr>
              <a:t>halogens </a:t>
            </a:r>
            <a:r>
              <a:rPr lang="en-US" smtClean="0"/>
              <a:t>belong to Group 17 of the periodic table.  The halogens are the most reactive nonmetals.  </a:t>
            </a:r>
          </a:p>
          <a:p>
            <a:pPr eaLnBrk="1" hangingPunct="1"/>
            <a:r>
              <a:rPr lang="en-US" smtClean="0"/>
              <a:t>Halogens have seven valence electrons and with the addition of a single electron, halogens become stable.</a:t>
            </a:r>
          </a:p>
          <a:p>
            <a:pPr eaLnBrk="1" hangingPunct="1"/>
            <a:r>
              <a:rPr lang="en-US" smtClean="0"/>
              <a:t>They combine easily with alkali metals and combine with other metals as well. Compounds that result from such combinations are called </a:t>
            </a:r>
            <a:r>
              <a:rPr lang="en-US" i="1" smtClean="0"/>
              <a:t>salts.</a:t>
            </a:r>
          </a:p>
          <a:p>
            <a:pPr eaLnBrk="1" hangingPunct="1"/>
            <a:r>
              <a:rPr lang="en-US" i="1" smtClean="0"/>
              <a:t>Example:  NaCl</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Content Placeholder 2"/>
          <p:cNvSpPr>
            <a:spLocks noGrp="1"/>
          </p:cNvSpPr>
          <p:nvPr>
            <p:ph idx="1"/>
          </p:nvPr>
        </p:nvSpPr>
        <p:spPr>
          <a:xfrm>
            <a:off x="457200" y="990600"/>
            <a:ext cx="8229600" cy="5334000"/>
          </a:xfrm>
        </p:spPr>
        <p:txBody>
          <a:bodyPr/>
          <a:lstStyle/>
          <a:p>
            <a:pPr eaLnBrk="1" hangingPunct="1"/>
            <a:r>
              <a:rPr lang="en-US" smtClean="0"/>
              <a:t>Halogens all have the same number of valence electrons, seven.  This configuration is one electron short of the complete octet found in noble gas atoms.  As a result, halogen elements react by gaining one electron to form ions with a 1- charge.</a:t>
            </a:r>
          </a:p>
        </p:txBody>
      </p:sp>
      <p:pic>
        <p:nvPicPr>
          <p:cNvPr id="61442" name="Picture 3" descr="neon_nights_by_sephrawolfe-d33m8hq.jpg"/>
          <p:cNvPicPr>
            <a:picLocks noChangeAspect="1"/>
          </p:cNvPicPr>
          <p:nvPr/>
        </p:nvPicPr>
        <p:blipFill>
          <a:blip r:embed="rId2"/>
          <a:srcRect/>
          <a:stretch>
            <a:fillRect/>
          </a:stretch>
        </p:blipFill>
        <p:spPr bwMode="auto">
          <a:xfrm>
            <a:off x="2511425" y="3352800"/>
            <a:ext cx="4121150" cy="2576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Content Placeholder 2"/>
          <p:cNvSpPr>
            <a:spLocks noGrp="1"/>
          </p:cNvSpPr>
          <p:nvPr>
            <p:ph idx="1"/>
          </p:nvPr>
        </p:nvSpPr>
        <p:spPr>
          <a:xfrm>
            <a:off x="457200" y="990600"/>
            <a:ext cx="8229600" cy="5334000"/>
          </a:xfrm>
        </p:spPr>
        <p:txBody>
          <a:bodyPr/>
          <a:lstStyle/>
          <a:p>
            <a:pPr eaLnBrk="1" hangingPunct="1"/>
            <a:r>
              <a:rPr lang="en-US" smtClean="0">
                <a:solidFill>
                  <a:schemeClr val="tx2"/>
                </a:solidFill>
              </a:rPr>
              <a:t>Nonmetals and their compounds are plentiful on Earth</a:t>
            </a:r>
          </a:p>
          <a:p>
            <a:pPr eaLnBrk="1" hangingPunct="1"/>
            <a:r>
              <a:rPr lang="en-US" smtClean="0"/>
              <a:t>Six other nonmetals are on the right side of the periodic table.</a:t>
            </a:r>
          </a:p>
          <a:p>
            <a:pPr eaLnBrk="1" hangingPunct="1"/>
            <a:r>
              <a:rPr lang="en-US" smtClean="0"/>
              <a:t>Oxygen, nitrogen, and sulfur are common nonmetals.</a:t>
            </a:r>
          </a:p>
          <a:p>
            <a:pPr eaLnBrk="1" hangingPunct="1"/>
            <a:r>
              <a:rPr lang="en-US" smtClean="0"/>
              <a:t>They may gain electrons to form negative ions.</a:t>
            </a:r>
          </a:p>
          <a:p>
            <a:pPr eaLnBrk="1" hangingPunct="1"/>
            <a:r>
              <a:rPr lang="en-US" smtClean="0"/>
              <a:t>Oxygen forms oxide, O</a:t>
            </a:r>
            <a:r>
              <a:rPr lang="en-US" smtClean="0">
                <a:latin typeface="Book Antiqua" pitchFamily="18" charset="0"/>
              </a:rPr>
              <a:t>²</a:t>
            </a:r>
            <a:r>
              <a:rPr lang="en-US" smtClean="0">
                <a:latin typeface="Century Schoolbook" pitchFamily="18" charset="0"/>
              </a:rPr>
              <a:t>ˉ, nitrogen forms nitride, N</a:t>
            </a:r>
            <a:r>
              <a:rPr lang="en-US" smtClean="0">
                <a:latin typeface="Book Antiqua" pitchFamily="18" charset="0"/>
              </a:rPr>
              <a:t>³</a:t>
            </a:r>
            <a:r>
              <a:rPr lang="en-US" smtClean="0">
                <a:latin typeface="Century Schoolbook" pitchFamily="18" charset="0"/>
              </a:rPr>
              <a:t>ˉ, and sulfur forms sulfide, S</a:t>
            </a:r>
            <a:r>
              <a:rPr lang="en-US" smtClean="0">
                <a:latin typeface="Book Antiqua" pitchFamily="18" charset="0"/>
              </a:rPr>
              <a:t>²</a:t>
            </a:r>
            <a:r>
              <a:rPr lang="en-US" smtClean="0">
                <a:latin typeface="Century Schoolbook" pitchFamily="18" charset="0"/>
              </a:rPr>
              <a:t>ˉ.</a:t>
            </a:r>
            <a:endParaRPr lang="en-US" smtClean="0"/>
          </a:p>
          <a:p>
            <a:pPr eaLnBrk="1" hangingPunct="1">
              <a:buFont typeface="Wingdings 2" pitchFamily="18" charset="2"/>
              <a:buNone/>
            </a:pPr>
            <a:endParaRPr lang="en-US" smtClean="0"/>
          </a:p>
        </p:txBody>
      </p:sp>
      <p:pic>
        <p:nvPicPr>
          <p:cNvPr id="62466" name="Picture 3" descr="oxygen.jpg"/>
          <p:cNvPicPr>
            <a:picLocks noChangeAspect="1"/>
          </p:cNvPicPr>
          <p:nvPr/>
        </p:nvPicPr>
        <p:blipFill>
          <a:blip r:embed="rId2"/>
          <a:srcRect/>
          <a:stretch>
            <a:fillRect/>
          </a:stretch>
        </p:blipFill>
        <p:spPr bwMode="auto">
          <a:xfrm>
            <a:off x="762000" y="4648200"/>
            <a:ext cx="1905000" cy="1524000"/>
          </a:xfrm>
          <a:prstGeom prst="rect">
            <a:avLst/>
          </a:prstGeom>
          <a:noFill/>
          <a:ln w="9525">
            <a:noFill/>
            <a:miter lim="800000"/>
            <a:headEnd/>
            <a:tailEnd/>
          </a:ln>
        </p:spPr>
      </p:pic>
      <p:pic>
        <p:nvPicPr>
          <p:cNvPr id="62467" name="Picture 4" descr="328530-39720-53.jpg"/>
          <p:cNvPicPr>
            <a:picLocks noChangeAspect="1"/>
          </p:cNvPicPr>
          <p:nvPr/>
        </p:nvPicPr>
        <p:blipFill>
          <a:blip r:embed="rId3"/>
          <a:srcRect/>
          <a:stretch>
            <a:fillRect/>
          </a:stretch>
        </p:blipFill>
        <p:spPr bwMode="auto">
          <a:xfrm>
            <a:off x="3590925" y="4419600"/>
            <a:ext cx="1962150" cy="1714500"/>
          </a:xfrm>
          <a:prstGeom prst="rect">
            <a:avLst/>
          </a:prstGeom>
          <a:noFill/>
          <a:ln w="9525">
            <a:noFill/>
            <a:miter lim="800000"/>
            <a:headEnd/>
            <a:tailEnd/>
          </a:ln>
        </p:spPr>
      </p:pic>
      <p:pic>
        <p:nvPicPr>
          <p:cNvPr id="62468" name="Picture 5" descr="1222339681QZss0h.jpg"/>
          <p:cNvPicPr>
            <a:picLocks noChangeAspect="1"/>
          </p:cNvPicPr>
          <p:nvPr/>
        </p:nvPicPr>
        <p:blipFill>
          <a:blip r:embed="rId4"/>
          <a:srcRect/>
          <a:stretch>
            <a:fillRect/>
          </a:stretch>
        </p:blipFill>
        <p:spPr bwMode="auto">
          <a:xfrm>
            <a:off x="6553200" y="4495800"/>
            <a:ext cx="1990725" cy="165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Content Placeholder 2"/>
          <p:cNvSpPr>
            <a:spLocks noGrp="1"/>
          </p:cNvSpPr>
          <p:nvPr>
            <p:ph idx="1"/>
          </p:nvPr>
        </p:nvSpPr>
        <p:spPr>
          <a:xfrm>
            <a:off x="381000" y="1066800"/>
            <a:ext cx="8305800" cy="5257800"/>
          </a:xfrm>
        </p:spPr>
        <p:txBody>
          <a:bodyPr/>
          <a:lstStyle/>
          <a:p>
            <a:pPr eaLnBrk="1" hangingPunct="1"/>
            <a:r>
              <a:rPr lang="en-US" smtClean="0">
                <a:solidFill>
                  <a:schemeClr val="tx2"/>
                </a:solidFill>
              </a:rPr>
              <a:t>Carbon can form many compounds.</a:t>
            </a:r>
          </a:p>
          <a:p>
            <a:pPr eaLnBrk="1" hangingPunct="1"/>
            <a:r>
              <a:rPr lang="en-US" smtClean="0"/>
              <a:t>In its pure  form it can be found as graphite (pencil lead) or as diamonds.</a:t>
            </a:r>
          </a:p>
          <a:p>
            <a:pPr eaLnBrk="1" hangingPunct="1"/>
            <a:r>
              <a:rPr lang="en-US" smtClean="0"/>
              <a:t>The existence of  </a:t>
            </a:r>
            <a:r>
              <a:rPr lang="en-US" i="1" smtClean="0"/>
              <a:t>fullerenes</a:t>
            </a:r>
            <a:r>
              <a:rPr lang="en-US" smtClean="0"/>
              <a:t>, a third form of carbon was confirmed in 1990.</a:t>
            </a:r>
          </a:p>
          <a:p>
            <a:pPr eaLnBrk="1" hangingPunct="1"/>
            <a:r>
              <a:rPr lang="en-US" smtClean="0"/>
              <a:t>Carbon can combined with other elements to form millions of carbon-containing compounds.  </a:t>
            </a:r>
          </a:p>
          <a:p>
            <a:pPr eaLnBrk="1" hangingPunct="1"/>
            <a:r>
              <a:rPr lang="en-US" smtClean="0"/>
              <a:t>Carbon compounds are found in both living and nonliving things.</a:t>
            </a:r>
          </a:p>
        </p:txBody>
      </p:sp>
      <p:pic>
        <p:nvPicPr>
          <p:cNvPr id="63490" name="Picture 3" descr="inclusion_carbon_pique.jpg"/>
          <p:cNvPicPr>
            <a:picLocks noChangeAspect="1"/>
          </p:cNvPicPr>
          <p:nvPr/>
        </p:nvPicPr>
        <p:blipFill>
          <a:blip r:embed="rId2"/>
          <a:srcRect/>
          <a:stretch>
            <a:fillRect/>
          </a:stretch>
        </p:blipFill>
        <p:spPr bwMode="auto">
          <a:xfrm>
            <a:off x="3810000" y="4800600"/>
            <a:ext cx="152400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Content Placeholder 2"/>
          <p:cNvSpPr>
            <a:spLocks noGrp="1"/>
          </p:cNvSpPr>
          <p:nvPr>
            <p:ph idx="1"/>
          </p:nvPr>
        </p:nvSpPr>
        <p:spPr>
          <a:xfrm>
            <a:off x="457200" y="990600"/>
            <a:ext cx="8229600" cy="5334000"/>
          </a:xfrm>
        </p:spPr>
        <p:txBody>
          <a:bodyPr/>
          <a:lstStyle/>
          <a:p>
            <a:pPr eaLnBrk="1" hangingPunct="1"/>
            <a:r>
              <a:rPr lang="en-US" smtClean="0"/>
              <a:t>There are many examples of carbon compounds such as glucose, chlorophyll, isooctanes.</a:t>
            </a:r>
          </a:p>
        </p:txBody>
      </p:sp>
      <p:pic>
        <p:nvPicPr>
          <p:cNvPr id="64514" name="Picture 3" descr="541Dglucose.gif"/>
          <p:cNvPicPr>
            <a:picLocks noChangeAspect="1"/>
          </p:cNvPicPr>
          <p:nvPr/>
        </p:nvPicPr>
        <p:blipFill>
          <a:blip r:embed="rId2"/>
          <a:srcRect/>
          <a:stretch>
            <a:fillRect/>
          </a:stretch>
        </p:blipFill>
        <p:spPr bwMode="auto">
          <a:xfrm>
            <a:off x="2952750" y="2667000"/>
            <a:ext cx="3238500" cy="34004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Content Placeholder 3" descr="dmitri-mendeleev-picture.jpg"/>
          <p:cNvPicPr>
            <a:picLocks noGrp="1" noChangeAspect="1"/>
          </p:cNvPicPr>
          <p:nvPr>
            <p:ph idx="1"/>
          </p:nvPr>
        </p:nvPicPr>
        <p:blipFill>
          <a:blip r:embed="rId2"/>
          <a:srcRect/>
          <a:stretch>
            <a:fillRect/>
          </a:stretch>
        </p:blipFill>
        <p:spPr>
          <a:xfrm>
            <a:off x="1828800" y="1219200"/>
            <a:ext cx="5715000" cy="4876800"/>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pPr algn="ctr" eaLnBrk="1" hangingPunct="1"/>
            <a:r>
              <a:rPr lang="en-US" b="1" smtClean="0">
                <a:solidFill>
                  <a:srgbClr val="C00000"/>
                </a:solidFill>
              </a:rPr>
              <a:t>Semiconductors</a:t>
            </a:r>
          </a:p>
        </p:txBody>
      </p:sp>
      <p:sp>
        <p:nvSpPr>
          <p:cNvPr id="65538" name="Content Placeholder 2"/>
          <p:cNvSpPr>
            <a:spLocks noGrp="1"/>
          </p:cNvSpPr>
          <p:nvPr>
            <p:ph idx="1"/>
          </p:nvPr>
        </p:nvSpPr>
        <p:spPr/>
        <p:txBody>
          <a:bodyPr/>
          <a:lstStyle/>
          <a:p>
            <a:pPr eaLnBrk="1" hangingPunct="1"/>
            <a:r>
              <a:rPr lang="en-US" smtClean="0"/>
              <a:t>Six elements that are referred to as metalloids or semiconductors are boron, silicon, germanium, arsenic, antimony, &amp; tellurium.</a:t>
            </a:r>
          </a:p>
          <a:p>
            <a:pPr eaLnBrk="1" hangingPunct="1"/>
            <a:r>
              <a:rPr lang="en-US" smtClean="0"/>
              <a:t>They are not metals but have some properties of metals.</a:t>
            </a:r>
            <a:endParaRPr lang="en-US" b="1" smtClean="0"/>
          </a:p>
          <a:p>
            <a:pPr eaLnBrk="1" hangingPunct="1"/>
            <a:r>
              <a:rPr lang="en-US" b="1" smtClean="0"/>
              <a:t>As their name suggests, semiconductors are elements that are able to conduct heat and electricity under certain conditions.</a:t>
            </a:r>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Content Placeholder 2"/>
          <p:cNvSpPr>
            <a:spLocks noGrp="1"/>
          </p:cNvSpPr>
          <p:nvPr>
            <p:ph idx="1"/>
          </p:nvPr>
        </p:nvSpPr>
        <p:spPr>
          <a:xfrm>
            <a:off x="457200" y="990600"/>
            <a:ext cx="8229600" cy="5334000"/>
          </a:xfrm>
        </p:spPr>
        <p:txBody>
          <a:bodyPr/>
          <a:lstStyle/>
          <a:p>
            <a:pPr eaLnBrk="1" hangingPunct="1"/>
            <a:r>
              <a:rPr lang="en-US" smtClean="0">
                <a:solidFill>
                  <a:schemeClr val="tx2"/>
                </a:solidFill>
              </a:rPr>
              <a:t>Hydrogen is in a class by itself</a:t>
            </a:r>
          </a:p>
          <a:p>
            <a:pPr eaLnBrk="1" hangingPunct="1"/>
            <a:r>
              <a:rPr lang="en-US" smtClean="0"/>
              <a:t>It has one proton and one electron.</a:t>
            </a:r>
          </a:p>
          <a:p>
            <a:pPr eaLnBrk="1" hangingPunct="1"/>
            <a:r>
              <a:rPr lang="en-US" smtClean="0"/>
              <a:t>It does not behave like the other elements and as a result it is in a class by itself in the periodic table.</a:t>
            </a:r>
          </a:p>
          <a:p>
            <a:pPr eaLnBrk="1" hangingPunct="1"/>
            <a:r>
              <a:rPr lang="en-US" smtClean="0"/>
              <a:t>It is the most abundant element in the universe.</a:t>
            </a:r>
          </a:p>
          <a:p>
            <a:pPr eaLnBrk="1" hangingPunct="1"/>
            <a:r>
              <a:rPr lang="en-US" smtClean="0"/>
              <a:t>For about every four atoms in the universe three are hydrogen.</a:t>
            </a:r>
          </a:p>
          <a:p>
            <a:pPr eaLnBrk="1" hangingPunct="1"/>
            <a:r>
              <a:rPr lang="en-US" smtClean="0"/>
              <a:t>With its one electron hydrogen can react with many other elements including oxygen.</a:t>
            </a:r>
          </a:p>
          <a:p>
            <a:pPr eaLnBrk="1" hangingPunct="1"/>
            <a:r>
              <a:rPr lang="en-US" smtClean="0"/>
              <a:t>The compound water is essential to life and is present in all living organism.</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Content Placeholder 2"/>
          <p:cNvSpPr>
            <a:spLocks noGrp="1"/>
          </p:cNvSpPr>
          <p:nvPr>
            <p:ph idx="1"/>
          </p:nvPr>
        </p:nvSpPr>
        <p:spPr>
          <a:xfrm>
            <a:off x="457200" y="990600"/>
            <a:ext cx="8229600" cy="5334000"/>
          </a:xfrm>
        </p:spPr>
        <p:txBody>
          <a:bodyPr/>
          <a:lstStyle/>
          <a:p>
            <a:pPr eaLnBrk="1" hangingPunct="1"/>
            <a:r>
              <a:rPr lang="en-US" smtClean="0"/>
              <a:t>Hydrogen bonding in water-- </a:t>
            </a:r>
          </a:p>
        </p:txBody>
      </p:sp>
      <p:pic>
        <p:nvPicPr>
          <p:cNvPr id="67586" name="Picture 3" descr="800px-Hydrogen-bonding-in-water-2D.png"/>
          <p:cNvPicPr>
            <a:picLocks noChangeAspect="1"/>
          </p:cNvPicPr>
          <p:nvPr/>
        </p:nvPicPr>
        <p:blipFill>
          <a:blip r:embed="rId2"/>
          <a:srcRect/>
          <a:stretch>
            <a:fillRect/>
          </a:stretch>
        </p:blipFill>
        <p:spPr bwMode="auto">
          <a:xfrm>
            <a:off x="762000" y="1600200"/>
            <a:ext cx="76200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229600" cy="5181600"/>
          </a:xfrm>
        </p:spPr>
        <p:txBody>
          <a:bodyPr/>
          <a:lstStyle/>
          <a:p>
            <a:pPr eaLnBrk="1" hangingPunct="1"/>
            <a:r>
              <a:rPr lang="en-US" smtClean="0"/>
              <a:t>Why are alkali metals very reactive?</a:t>
            </a:r>
          </a:p>
          <a:p>
            <a:pPr eaLnBrk="1" hangingPunct="1">
              <a:buFont typeface="Wingdings 2" pitchFamily="18" charset="2"/>
              <a:buNone/>
            </a:pPr>
            <a:endParaRPr lang="en-US" smtClean="0"/>
          </a:p>
          <a:p>
            <a:pPr eaLnBrk="1" hangingPunct="1"/>
            <a:r>
              <a:rPr lang="en-US" smtClean="0"/>
              <a:t>Because each atom has one valence electron that can easily be removed and this helps them form compounds very easily?</a:t>
            </a:r>
          </a:p>
          <a:p>
            <a:pPr eaLnBrk="1" hangingPunct="1">
              <a:buFont typeface="Wingdings 2" pitchFamily="18" charset="2"/>
              <a:buNone/>
            </a:pPr>
            <a:endParaRPr lang="en-US" smtClean="0"/>
          </a:p>
          <a:p>
            <a:pPr eaLnBrk="1" hangingPunct="1"/>
            <a:r>
              <a:rPr lang="en-US" smtClean="0"/>
              <a:t>What are some examples of transition metals?</a:t>
            </a:r>
          </a:p>
          <a:p>
            <a:pPr eaLnBrk="1" hangingPunct="1">
              <a:buFont typeface="Wingdings 2" pitchFamily="18" charset="2"/>
              <a:buNone/>
            </a:pPr>
            <a:endParaRPr lang="en-US" smtClean="0"/>
          </a:p>
          <a:p>
            <a:pPr eaLnBrk="1" hangingPunct="1"/>
            <a:r>
              <a:rPr lang="en-US" smtClean="0"/>
              <a:t>There are many some examples: gold, silver, platinum, and titanium.</a:t>
            </a:r>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checkerboard(across)">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lstStyle/>
          <a:p>
            <a:pPr eaLnBrk="1" hangingPunct="1"/>
            <a:r>
              <a:rPr lang="en-US" smtClean="0"/>
              <a:t>Why are the noble gases unreactive?</a:t>
            </a:r>
          </a:p>
          <a:p>
            <a:pPr eaLnBrk="1" hangingPunct="1"/>
            <a:endParaRPr lang="en-US" smtClean="0"/>
          </a:p>
          <a:p>
            <a:pPr eaLnBrk="1" hangingPunct="1"/>
            <a:r>
              <a:rPr lang="en-US" smtClean="0"/>
              <a:t>Because their s and p orbitals are full of electrons.</a:t>
            </a:r>
          </a:p>
          <a:p>
            <a:pPr eaLnBrk="1" hangingPunct="1"/>
            <a:endParaRPr lang="en-US" smtClean="0"/>
          </a:p>
          <a:p>
            <a:pPr eaLnBrk="1" hangingPunct="1"/>
            <a:r>
              <a:rPr lang="en-US" smtClean="0"/>
              <a:t>What are some examples of carbon compounds?</a:t>
            </a:r>
          </a:p>
          <a:p>
            <a:pPr eaLnBrk="1" hangingPunct="1"/>
            <a:endParaRPr lang="en-US" smtClean="0"/>
          </a:p>
          <a:p>
            <a:pPr eaLnBrk="1" hangingPunct="1"/>
            <a:r>
              <a:rPr lang="en-US" smtClean="0"/>
              <a:t>There are many examples some being glucose, chlorophyll, &amp; isooctane.</a:t>
            </a:r>
          </a:p>
          <a:p>
            <a:pPr eaLnBrk="1" hangingPunct="1"/>
            <a:endParaRPr lang="en-US" smtClean="0"/>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checkerboard(across)">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Content Placeholder 3" descr="D__Mendeleev's_Periodic_table_from_his_book.jpg"/>
          <p:cNvPicPr>
            <a:picLocks noGrp="1" noChangeAspect="1"/>
          </p:cNvPicPr>
          <p:nvPr>
            <p:ph idx="1"/>
          </p:nvPr>
        </p:nvPicPr>
        <p:blipFill>
          <a:blip r:embed="rId2"/>
          <a:srcRect/>
          <a:stretch>
            <a:fillRect/>
          </a:stretch>
        </p:blipFill>
        <p:spPr>
          <a:xfrm>
            <a:off x="838200" y="1219200"/>
            <a:ext cx="7696200" cy="5127625"/>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2"/>
          <p:cNvSpPr>
            <a:spLocks noGrp="1"/>
          </p:cNvSpPr>
          <p:nvPr>
            <p:ph idx="1"/>
          </p:nvPr>
        </p:nvSpPr>
        <p:spPr>
          <a:xfrm>
            <a:off x="457200" y="990600"/>
            <a:ext cx="8229600" cy="5334000"/>
          </a:xfrm>
        </p:spPr>
        <p:txBody>
          <a:bodyPr/>
          <a:lstStyle/>
          <a:p>
            <a:pPr eaLnBrk="1" hangingPunct="1"/>
            <a:r>
              <a:rPr lang="en-US" smtClean="0">
                <a:solidFill>
                  <a:srgbClr val="0070C0"/>
                </a:solidFill>
              </a:rPr>
              <a:t>Mendeleev was able to predict new elements.</a:t>
            </a:r>
          </a:p>
          <a:p>
            <a:pPr eaLnBrk="1" hangingPunct="1"/>
            <a:r>
              <a:rPr lang="en-US" smtClean="0"/>
              <a:t>He arranged the elements and made a list, he left gaps in the list.  He then constructed a table from the list and left gaps in the table as well.</a:t>
            </a:r>
          </a:p>
          <a:p>
            <a:pPr eaLnBrk="1" hangingPunct="1"/>
            <a:r>
              <a:rPr lang="en-US" smtClean="0"/>
              <a:t>He placed a question mark where there was no known element whose properties fit the pattern.</a:t>
            </a:r>
          </a:p>
          <a:p>
            <a:pPr eaLnBrk="1" hangingPunct="1"/>
            <a:r>
              <a:rPr lang="en-US" smtClean="0"/>
              <a:t>He predicted new elements would be discovered to fill those gaps.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2"/>
          <p:cNvSpPr>
            <a:spLocks noGrp="1"/>
          </p:cNvSpPr>
          <p:nvPr>
            <p:ph idx="1"/>
          </p:nvPr>
        </p:nvSpPr>
        <p:spPr>
          <a:xfrm>
            <a:off x="457200" y="990600"/>
            <a:ext cx="8229600" cy="5334000"/>
          </a:xfrm>
        </p:spPr>
        <p:txBody>
          <a:bodyPr/>
          <a:lstStyle/>
          <a:p>
            <a:pPr eaLnBrk="1" hangingPunct="1"/>
            <a:r>
              <a:rPr lang="en-US" smtClean="0"/>
              <a:t>He left a space for an element after silicon.  He predicted that this element would be a grey metal that has a high melting point.  </a:t>
            </a:r>
          </a:p>
          <a:p>
            <a:pPr eaLnBrk="1" hangingPunct="1"/>
            <a:r>
              <a:rPr lang="en-US" smtClean="0"/>
              <a:t>In 1886, the element germanium was discovered.  The properties of germanium were similar to those Mendeleev predicted.</a:t>
            </a:r>
          </a:p>
          <a:p>
            <a:pPr eaLnBrk="1" hangingPunct="1"/>
            <a:r>
              <a:rPr lang="en-US" smtClean="0"/>
              <a:t>Also discovered were two other elements that closely matched Mendeleev’s predictions. They were gallium and scandium.</a:t>
            </a:r>
          </a:p>
          <a:p>
            <a:pPr eaLnBrk="1" hangingPunct="1">
              <a:buFont typeface="Wingdings 2" pitchFamily="18" charset="2"/>
              <a:buNone/>
            </a:pPr>
            <a:endParaRPr lang="en-US" smtClean="0"/>
          </a:p>
        </p:txBody>
      </p:sp>
      <p:pic>
        <p:nvPicPr>
          <p:cNvPr id="21506" name="Picture 2" descr="C:\Users\Kim\AppData\Local\Microsoft\Windows\Temporary Internet Files\Content.IE5\YLUU3M50\MC900226522[1].wmf"/>
          <p:cNvPicPr>
            <a:picLocks noChangeAspect="1" noChangeArrowheads="1"/>
          </p:cNvPicPr>
          <p:nvPr/>
        </p:nvPicPr>
        <p:blipFill>
          <a:blip r:embed="rId2"/>
          <a:srcRect/>
          <a:stretch>
            <a:fillRect/>
          </a:stretch>
        </p:blipFill>
        <p:spPr bwMode="auto">
          <a:xfrm>
            <a:off x="762000" y="5029200"/>
            <a:ext cx="1752600" cy="1255713"/>
          </a:xfrm>
          <a:prstGeom prst="rect">
            <a:avLst/>
          </a:prstGeom>
          <a:noFill/>
          <a:ln w="9525">
            <a:noFill/>
            <a:miter lim="800000"/>
            <a:headEnd/>
            <a:tailEnd/>
          </a:ln>
        </p:spPr>
      </p:pic>
      <p:pic>
        <p:nvPicPr>
          <p:cNvPr id="21507" name="Picture 3" descr="C:\Users\Kim\AppData\Local\Microsoft\Windows\Temporary Internet Files\Content.IE5\XSEG17WC\MC900226452[1].wmf"/>
          <p:cNvPicPr>
            <a:picLocks noChangeAspect="1" noChangeArrowheads="1"/>
          </p:cNvPicPr>
          <p:nvPr/>
        </p:nvPicPr>
        <p:blipFill>
          <a:blip r:embed="rId3"/>
          <a:srcRect/>
          <a:stretch>
            <a:fillRect/>
          </a:stretch>
        </p:blipFill>
        <p:spPr bwMode="auto">
          <a:xfrm>
            <a:off x="4724400" y="5029200"/>
            <a:ext cx="1784350" cy="1254125"/>
          </a:xfrm>
          <a:prstGeom prst="rect">
            <a:avLst/>
          </a:prstGeom>
          <a:noFill/>
          <a:ln w="9525">
            <a:noFill/>
            <a:miter lim="800000"/>
            <a:headEnd/>
            <a:tailEnd/>
          </a:ln>
        </p:spPr>
      </p:pic>
      <p:pic>
        <p:nvPicPr>
          <p:cNvPr id="21508" name="Picture 4" descr="C:\Users\Kim\AppData\Local\Microsoft\Windows\Temporary Internet Files\Content.IE5\8EXLZH8B\MC900226516[1].wmf"/>
          <p:cNvPicPr>
            <a:picLocks noChangeAspect="1" noChangeArrowheads="1"/>
          </p:cNvPicPr>
          <p:nvPr/>
        </p:nvPicPr>
        <p:blipFill>
          <a:blip r:embed="rId4"/>
          <a:srcRect/>
          <a:stretch>
            <a:fillRect/>
          </a:stretch>
        </p:blipFill>
        <p:spPr bwMode="auto">
          <a:xfrm>
            <a:off x="6705600" y="4953000"/>
            <a:ext cx="1828800" cy="1311275"/>
          </a:xfrm>
          <a:prstGeom prst="rect">
            <a:avLst/>
          </a:prstGeom>
          <a:noFill/>
          <a:ln w="9525">
            <a:noFill/>
            <a:miter lim="800000"/>
            <a:headEnd/>
            <a:tailEnd/>
          </a:ln>
        </p:spPr>
      </p:pic>
      <p:pic>
        <p:nvPicPr>
          <p:cNvPr id="21509" name="Picture 5" descr="C:\Users\Kim\AppData\Local\Microsoft\Windows\Temporary Internet Files\Content.IE5\KHYDLHOQ\MC900226518[1].wmf"/>
          <p:cNvPicPr>
            <a:picLocks noChangeAspect="1" noChangeArrowheads="1"/>
          </p:cNvPicPr>
          <p:nvPr/>
        </p:nvPicPr>
        <p:blipFill>
          <a:blip r:embed="rId5"/>
          <a:srcRect/>
          <a:stretch>
            <a:fillRect/>
          </a:stretch>
        </p:blipFill>
        <p:spPr bwMode="auto">
          <a:xfrm>
            <a:off x="2667000" y="4953000"/>
            <a:ext cx="1844675" cy="1317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2"/>
          <p:cNvSpPr>
            <a:spLocks noGrp="1"/>
          </p:cNvSpPr>
          <p:nvPr>
            <p:ph idx="1"/>
          </p:nvPr>
        </p:nvSpPr>
        <p:spPr>
          <a:xfrm>
            <a:off x="457200" y="1066800"/>
            <a:ext cx="8229600" cy="5257800"/>
          </a:xfrm>
        </p:spPr>
        <p:txBody>
          <a:bodyPr/>
          <a:lstStyle/>
          <a:p>
            <a:pPr eaLnBrk="1" hangingPunct="1"/>
            <a:r>
              <a:rPr lang="en-US" smtClean="0"/>
              <a:t>Mendeleev was not the first person to develop a periodic table, but he was the first to use the table to make predictions.</a:t>
            </a:r>
          </a:p>
          <a:p>
            <a:pPr eaLnBrk="1" hangingPunct="1"/>
            <a:r>
              <a:rPr lang="en-US" smtClean="0"/>
              <a:t>He is considered the father of the periodic table.</a:t>
            </a:r>
          </a:p>
          <a:p>
            <a:pPr eaLnBrk="1" hangingPunct="1"/>
            <a:r>
              <a:rPr lang="en-US" smtClean="0"/>
              <a:t>The element mendelevium was named in his honor.</a:t>
            </a:r>
          </a:p>
          <a:p>
            <a:pPr eaLnBrk="1" hangingPunct="1"/>
            <a:endParaRPr lang="en-US" smtClean="0"/>
          </a:p>
        </p:txBody>
      </p:sp>
      <p:pic>
        <p:nvPicPr>
          <p:cNvPr id="22530" name="Picture 2" descr="C:\Users\Kim\AppData\Local\Microsoft\Windows\Temporary Internet Files\Content.IE5\YLUU3M50\MC900226622[1].wmf"/>
          <p:cNvPicPr>
            <a:picLocks noChangeAspect="1" noChangeArrowheads="1"/>
          </p:cNvPicPr>
          <p:nvPr/>
        </p:nvPicPr>
        <p:blipFill>
          <a:blip r:embed="rId2"/>
          <a:srcRect/>
          <a:stretch>
            <a:fillRect/>
          </a:stretch>
        </p:blipFill>
        <p:spPr bwMode="auto">
          <a:xfrm>
            <a:off x="2705100" y="3429000"/>
            <a:ext cx="37338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1064</TotalTime>
  <Words>2481</Words>
  <Application>Microsoft Office PowerPoint</Application>
  <PresentationFormat>On-screen Show (4:3)</PresentationFormat>
  <Paragraphs>184</Paragraphs>
  <Slides>54</Slides>
  <Notes>1</Notes>
  <HiddenSlides>0</HiddenSlides>
  <MMClips>0</MMClips>
  <ScaleCrop>false</ScaleCrop>
  <HeadingPairs>
    <vt:vector size="6" baseType="variant">
      <vt:variant>
        <vt:lpstr>Fonts Used</vt:lpstr>
      </vt:variant>
      <vt:variant>
        <vt:i4>6</vt:i4>
      </vt:variant>
      <vt:variant>
        <vt:lpstr>Design Template</vt:lpstr>
      </vt:variant>
      <vt:variant>
        <vt:i4>4</vt:i4>
      </vt:variant>
      <vt:variant>
        <vt:lpstr>Slide Titles</vt:lpstr>
      </vt:variant>
      <vt:variant>
        <vt:i4>54</vt:i4>
      </vt:variant>
    </vt:vector>
  </HeadingPairs>
  <TitlesOfParts>
    <vt:vector size="64" baseType="lpstr">
      <vt:lpstr>Arial</vt:lpstr>
      <vt:lpstr>Calibri</vt:lpstr>
      <vt:lpstr>Constantia</vt:lpstr>
      <vt:lpstr>Wingdings 2</vt:lpstr>
      <vt:lpstr>Century Schoolbook</vt:lpstr>
      <vt:lpstr>Book Antiqua</vt:lpstr>
      <vt:lpstr>Flow</vt:lpstr>
      <vt:lpstr>Flow</vt:lpstr>
      <vt:lpstr>Flow</vt:lpstr>
      <vt:lpstr>Flow</vt:lpstr>
      <vt:lpstr>Slide 1</vt:lpstr>
      <vt:lpstr>Organizing the Elements</vt:lpstr>
      <vt:lpstr>Recognizing a Pattern</vt:lpstr>
      <vt:lpstr>Slide 4</vt:lpstr>
      <vt:lpstr>Slide 5</vt:lpstr>
      <vt:lpstr>Slide 6</vt:lpstr>
      <vt:lpstr>Slide 7</vt:lpstr>
      <vt:lpstr>Slide 8</vt:lpstr>
      <vt:lpstr>Slide 9</vt:lpstr>
      <vt:lpstr>Slide 10</vt:lpstr>
      <vt:lpstr>Changing the Arrangement</vt:lpstr>
      <vt:lpstr>Slide 12</vt:lpstr>
      <vt:lpstr>Slide 13</vt:lpstr>
      <vt:lpstr>Slide 14</vt:lpstr>
      <vt:lpstr>Exploring the Periodic Table</vt:lpstr>
      <vt:lpstr>Slide 16</vt:lpstr>
      <vt:lpstr>The role of electrons</vt:lpstr>
      <vt:lpstr>Slide 18</vt:lpstr>
      <vt:lpstr>Slide 19</vt:lpstr>
      <vt:lpstr>Ion Formation</vt:lpstr>
      <vt:lpstr>Slide 21</vt:lpstr>
      <vt:lpstr>Slide 22</vt:lpstr>
      <vt:lpstr>Slide 23</vt:lpstr>
      <vt:lpstr>How are Elements Classified</vt:lpstr>
      <vt:lpstr>Slide 25</vt:lpstr>
      <vt:lpstr>Slide 26</vt:lpstr>
      <vt:lpstr>Slide 27</vt:lpstr>
      <vt:lpstr>Slide 28</vt:lpstr>
      <vt:lpstr>Families of Elements</vt:lpstr>
      <vt:lpstr>Slide 30</vt:lpstr>
      <vt:lpstr>Slide 31</vt:lpstr>
      <vt:lpstr>Classifying Elements Further</vt:lpstr>
      <vt:lpstr>Slide 33</vt:lpstr>
      <vt:lpstr>Metals</vt:lpstr>
      <vt:lpstr>Slide 35</vt:lpstr>
      <vt:lpstr>Slide 36</vt:lpstr>
      <vt:lpstr>Slide 37</vt:lpstr>
      <vt:lpstr>Slide 38</vt:lpstr>
      <vt:lpstr>Slide 39</vt:lpstr>
      <vt:lpstr>Slide 40</vt:lpstr>
      <vt:lpstr>Slide 41</vt:lpstr>
      <vt:lpstr>Nonmetals</vt:lpstr>
      <vt:lpstr>Slide 43</vt:lpstr>
      <vt:lpstr>Slide 44</vt:lpstr>
      <vt:lpstr>Slide 45</vt:lpstr>
      <vt:lpstr>Slide 46</vt:lpstr>
      <vt:lpstr>Slide 47</vt:lpstr>
      <vt:lpstr>Slide 48</vt:lpstr>
      <vt:lpstr>Slide 49</vt:lpstr>
      <vt:lpstr>Semiconductors</vt:lpstr>
      <vt:lpstr>Slide 51</vt:lpstr>
      <vt:lpstr>Slide 52</vt:lpstr>
      <vt:lpstr>Slide 53</vt:lpstr>
      <vt:lpstr>Slide 54</vt:lpstr>
    </vt:vector>
  </TitlesOfParts>
  <Company>Centenary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Periodic Table</dc:title>
  <dc:creator>Kim</dc:creator>
  <cp:lastModifiedBy>mcormickk</cp:lastModifiedBy>
  <cp:revision>66</cp:revision>
  <dcterms:created xsi:type="dcterms:W3CDTF">2013-02-10T23:39:46Z</dcterms:created>
  <dcterms:modified xsi:type="dcterms:W3CDTF">2013-03-11T18:47:31Z</dcterms:modified>
</cp:coreProperties>
</file>