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9"/>
  </p:handout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6858000" type="screen4x3"/>
  <p:notesSz cx="6858000" cy="92122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710" autoAdjust="0"/>
  </p:normalViewPr>
  <p:slideViewPr>
    <p:cSldViewPr>
      <p:cViewPr varScale="1">
        <p:scale>
          <a:sx n="73" d="100"/>
          <a:sy n="73" d="100"/>
        </p:scale>
        <p:origin x="-582" y="-90"/>
      </p:cViewPr>
      <p:guideLst>
        <p:guide orient="horz" pos="2160"/>
        <p:guide pos="2880"/>
      </p:guideLst>
    </p:cSldViewPr>
  </p:slideViewPr>
  <p:outlineViewPr>
    <p:cViewPr>
      <p:scale>
        <a:sx n="33" d="100"/>
        <a:sy n="33" d="100"/>
      </p:scale>
      <p:origin x="54" y="2331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en-US" dirty="0"/>
          </a:p>
        </p:txBody>
      </p:sp>
      <p:sp>
        <p:nvSpPr>
          <p:cNvPr id="33795" name="Rectangle 3"/>
          <p:cNvSpPr>
            <a:spLocks noGrp="1" noChangeArrowheads="1"/>
          </p:cNvSpPr>
          <p:nvPr>
            <p:ph type="dt" sz="quarter"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81EB65BA-F3C0-44D8-AC83-D37A7DE669F7}" type="datetimeFigureOut">
              <a:rPr lang="en-US"/>
              <a:pPr/>
              <a:t>12/4/2012</a:t>
            </a:fld>
            <a:endParaRPr lang="en-US" dirty="0"/>
          </a:p>
        </p:txBody>
      </p:sp>
      <p:sp>
        <p:nvSpPr>
          <p:cNvPr id="33796" name="Rectangle 4"/>
          <p:cNvSpPr>
            <a:spLocks noGrp="1" noChangeArrowheads="1"/>
          </p:cNvSpPr>
          <p:nvPr>
            <p:ph type="ftr" sz="quarter" idx="2"/>
          </p:nvPr>
        </p:nvSpPr>
        <p:spPr bwMode="auto">
          <a:xfrm>
            <a:off x="0" y="87503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en-US" dirty="0"/>
          </a:p>
        </p:txBody>
      </p:sp>
      <p:sp>
        <p:nvSpPr>
          <p:cNvPr id="33797" name="Rectangle 5"/>
          <p:cNvSpPr>
            <a:spLocks noGrp="1" noChangeArrowheads="1"/>
          </p:cNvSpPr>
          <p:nvPr>
            <p:ph type="sldNum" sz="quarter" idx="3"/>
          </p:nvPr>
        </p:nvSpPr>
        <p:spPr bwMode="auto">
          <a:xfrm>
            <a:off x="3884613" y="87503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100E13AE-943F-43DA-8379-CA9F50F1FF8A}"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4264A91-3155-442A-A0C9-CBDCC6ADFB48}" type="datetimeFigureOut">
              <a:rPr lang="en-US"/>
              <a:pPr>
                <a:defRPr/>
              </a:pPr>
              <a:t>12/4/2012</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40E7F8A2-1F9D-4776-A51E-97491024D619}"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0197A5E-43B2-4C4C-9C96-FCCE31ABC61C}" type="datetimeFigureOut">
              <a:rPr lang="en-US"/>
              <a:pPr>
                <a:defRPr/>
              </a:pPr>
              <a:t>12/4/2012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6E1EB3ED-744C-4870-A2EB-342AC316CB1A}" type="slidenum">
              <a:rPr lang="en-US"/>
              <a:pPr>
                <a:defRPr/>
              </a:pPr>
              <a:t>‹#›</a:t>
            </a:fld>
            <a:endParaRPr lang="en-US"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6461532-AA43-463E-893B-78432FAB458F}" type="datetimeFigureOut">
              <a:rPr lang="en-US"/>
              <a:pPr>
                <a:defRPr/>
              </a:pPr>
              <a:t>12/4/2012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BD4E440-028F-410F-9E26-6597A470E88B}" type="slidenum">
              <a:rPr lang="en-US"/>
              <a:pPr>
                <a:defRPr/>
              </a:pPr>
              <a:t>‹#›</a:t>
            </a:fld>
            <a:endParaRPr lang="en-US"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202CD0F-1C5F-4CC3-A930-C1A88E4B5352}" type="datetimeFigureOut">
              <a:rPr lang="en-US"/>
              <a:pPr>
                <a:defRPr/>
              </a:pPr>
              <a:t>12/4/2012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6F5867E-BB1E-46A7-BB9A-44F680F686D8}" type="slidenum">
              <a:rPr lang="en-US"/>
              <a:pPr>
                <a:defRPr/>
              </a:pPr>
              <a:t>‹#›</a:t>
            </a:fld>
            <a:endParaRPr 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5AEFF0-5873-4BD7-83E5-13D824E4C408}" type="datetimeFigureOut">
              <a:rPr lang="en-US"/>
              <a:pPr>
                <a:defRPr/>
              </a:pPr>
              <a:t>12/4/2012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62C329-C62A-468D-BE08-396A26955D9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EF74ECE-3BCC-4FF1-9DAD-8345A82EEB02}" type="datetimeFigureOut">
              <a:rPr lang="en-US"/>
              <a:pPr>
                <a:defRPr/>
              </a:pPr>
              <a:t>12/4/2012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36480B48-F44B-4AB9-A87F-ABA8C0B488AA}" type="slidenum">
              <a:rPr lang="en-US"/>
              <a:pPr>
                <a:defRPr/>
              </a:pPr>
              <a:t>‹#›</a:t>
            </a:fld>
            <a:endParaRPr lang="en-US"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D06644F-C96C-40F5-A7BE-A871B69F3E39}" type="datetimeFigureOut">
              <a:rPr lang="en-US"/>
              <a:pPr>
                <a:defRPr/>
              </a:pPr>
              <a:t>12/4/2012</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59E02B73-C878-4169-B1D7-6402C4AE2F85}" type="slidenum">
              <a:rPr lang="en-US"/>
              <a:pPr>
                <a:defRPr/>
              </a:pPr>
              <a:t>‹#›</a:t>
            </a:fld>
            <a:endParaRPr 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5CA8E91-8343-4B10-9CB4-78C210F28D65}" type="datetimeFigureOut">
              <a:rPr lang="en-US"/>
              <a:pPr>
                <a:defRPr/>
              </a:pPr>
              <a:t>12/4/2012</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EC7CB9DF-49DA-48A5-AF29-5E3963D4C6A1}" type="slidenum">
              <a:rPr lang="en-US"/>
              <a:pPr>
                <a:defRPr/>
              </a:pPr>
              <a:t>‹#›</a:t>
            </a:fld>
            <a:endParaRPr lang="en-US"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E68BE50-0F15-44A5-ABCD-DA043C924B20}" type="datetimeFigureOut">
              <a:rPr lang="en-US"/>
              <a:pPr>
                <a:defRPr/>
              </a:pPr>
              <a:t>12/4/2012</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EF136E08-CB8C-4F22-9572-A52FA9FFF8E8}" type="slidenum">
              <a:rPr lang="en-US"/>
              <a:pPr>
                <a:defRPr/>
              </a:pPr>
              <a:t>‹#›</a:t>
            </a:fld>
            <a:endParaRPr lang="en-US"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D0E528D-27F4-44BA-903F-73681BB5639A}" type="datetimeFigureOut">
              <a:rPr lang="en-US"/>
              <a:pPr>
                <a:defRPr/>
              </a:pPr>
              <a:t>12/4/2012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EE1D3D66-3300-404F-B8E2-F31B2063F2DB}" type="slidenum">
              <a:rPr lang="en-US"/>
              <a:pPr>
                <a:defRPr/>
              </a:pPr>
              <a:t>‹#›</a:t>
            </a:fld>
            <a:endParaRPr lang="en-US"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7068C57-DF27-4ABD-A9FF-F3408352E48D}" type="datetimeFigureOut">
              <a:rPr lang="en-US"/>
              <a:pPr>
                <a:defRPr/>
              </a:pPr>
              <a:t>12/4/2012</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F2F2575-77E4-44D2-B8BD-E5378AC38BF0}" type="slidenum">
              <a:rPr lang="en-US"/>
              <a:pPr>
                <a:defRPr/>
              </a:pPr>
              <a:t>‹#›</a:t>
            </a:fld>
            <a:endParaRPr lang="en-US"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176C78C1-CC11-4E47-B95B-F63C4D524E75}" type="datetimeFigureOut">
              <a:rPr lang="en-US"/>
              <a:pPr>
                <a:defRPr/>
              </a:pPr>
              <a:t>12/4/2012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7C294A86-5B6E-4F1D-B3A9-066FC77B8337}"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ransition spd="slow"/>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B32C16"/>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B32C16"/>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5CD2D"/>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Chapter 3</a:t>
            </a:r>
            <a:br>
              <a:rPr lang="en-US" dirty="0" smtClean="0"/>
            </a:br>
            <a:r>
              <a:rPr lang="en-US" dirty="0" smtClean="0"/>
              <a:t>States of Matter</a:t>
            </a:r>
            <a:endParaRPr lang="en-US" dirty="0"/>
          </a:p>
        </p:txBody>
      </p:sp>
      <p:sp>
        <p:nvSpPr>
          <p:cNvPr id="3" name="Subtitle 2"/>
          <p:cNvSpPr>
            <a:spLocks noGrp="1"/>
          </p:cNvSpPr>
          <p:nvPr>
            <p:ph type="subTitle" idx="1"/>
          </p:nvPr>
        </p:nvSpPr>
        <p:spPr>
          <a:xfrm>
            <a:off x="533400" y="3228975"/>
            <a:ext cx="7854950" cy="1752600"/>
          </a:xfrm>
        </p:spPr>
        <p:txBody>
          <a:bodyPr>
            <a:normAutofit/>
          </a:bodyPr>
          <a:lstStyle/>
          <a:p>
            <a:pPr marR="0">
              <a:lnSpc>
                <a:spcPct val="90000"/>
              </a:lnSpc>
            </a:pPr>
            <a:r>
              <a:rPr lang="en-US" sz="2400" dirty="0" smtClean="0"/>
              <a:t>Section 1:  Matter and Energy</a:t>
            </a:r>
          </a:p>
          <a:p>
            <a:pPr marR="0">
              <a:lnSpc>
                <a:spcPct val="90000"/>
              </a:lnSpc>
            </a:pPr>
            <a:r>
              <a:rPr lang="en-US" sz="2400" dirty="0" smtClean="0"/>
              <a:t>Section 2:  Changes of State</a:t>
            </a:r>
          </a:p>
          <a:p>
            <a:pPr marR="0">
              <a:lnSpc>
                <a:spcPct val="90000"/>
              </a:lnSpc>
            </a:pPr>
            <a:r>
              <a:rPr lang="en-US" sz="2400" dirty="0" smtClean="0"/>
              <a:t>Section 3:  Fluids</a:t>
            </a:r>
          </a:p>
          <a:p>
            <a:pPr marR="0">
              <a:lnSpc>
                <a:spcPct val="90000"/>
              </a:lnSpc>
            </a:pPr>
            <a:r>
              <a:rPr lang="en-US" sz="2400" dirty="0" smtClean="0"/>
              <a:t>Section 4:  Behavior of Gases</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r>
              <a:rPr lang="en-US" dirty="0" smtClean="0"/>
              <a:t>So what is the one difference between liquids and gases?</a:t>
            </a:r>
          </a:p>
          <a:p>
            <a:endParaRPr lang="en-US" dirty="0" smtClean="0"/>
          </a:p>
          <a:p>
            <a:r>
              <a:rPr lang="en-US" dirty="0" smtClean="0"/>
              <a:t>Liquids do not change volume, but gases do.</a:t>
            </a:r>
          </a:p>
        </p:txBody>
      </p:sp>
      <p:pic>
        <p:nvPicPr>
          <p:cNvPr id="22530" name="Picture 2" descr="C:\Users\Kim\AppData\Local\Microsoft\Windows\Temporary Internet Files\Content.IE5\KIE9FCBA\MP900390519[1].jpg"/>
          <p:cNvPicPr>
            <a:picLocks noChangeAspect="1" noChangeArrowheads="1"/>
          </p:cNvPicPr>
          <p:nvPr/>
        </p:nvPicPr>
        <p:blipFill>
          <a:blip r:embed="rId2" cstate="print"/>
          <a:srcRect/>
          <a:stretch>
            <a:fillRect/>
          </a:stretch>
        </p:blipFill>
        <p:spPr bwMode="auto">
          <a:xfrm>
            <a:off x="990600" y="3429000"/>
            <a:ext cx="2895600" cy="2895600"/>
          </a:xfrm>
          <a:prstGeom prst="rect">
            <a:avLst/>
          </a:prstGeom>
          <a:noFill/>
          <a:ln w="9525">
            <a:noFill/>
            <a:miter lim="800000"/>
            <a:headEnd/>
            <a:tailEnd/>
          </a:ln>
        </p:spPr>
      </p:pic>
      <p:pic>
        <p:nvPicPr>
          <p:cNvPr id="22531" name="Picture 3" descr="C:\Users\Kim\AppData\Local\Microsoft\Windows\Temporary Internet Files\Content.IE5\PC12MC6X\MP900437187[1].jpg"/>
          <p:cNvPicPr>
            <a:picLocks noChangeAspect="1" noChangeArrowheads="1"/>
          </p:cNvPicPr>
          <p:nvPr/>
        </p:nvPicPr>
        <p:blipFill>
          <a:blip r:embed="rId3" cstate="print"/>
          <a:srcRect/>
          <a:stretch>
            <a:fillRect/>
          </a:stretch>
        </p:blipFill>
        <p:spPr bwMode="auto">
          <a:xfrm>
            <a:off x="4648200" y="3352800"/>
            <a:ext cx="2971800" cy="29718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marL="274320" indent="-274320" fontAlgn="auto">
              <a:spcAft>
                <a:spcPts val="0"/>
              </a:spcAft>
              <a:buClr>
                <a:schemeClr val="accent3"/>
              </a:buClr>
              <a:buFont typeface="Wingdings 2"/>
              <a:buChar char=""/>
              <a:defRPr/>
            </a:pPr>
            <a:r>
              <a:rPr lang="en-US" dirty="0" smtClean="0">
                <a:solidFill>
                  <a:srgbClr val="0070C0"/>
                </a:solidFill>
              </a:rPr>
              <a:t>Plasma is most common state of matter</a:t>
            </a:r>
          </a:p>
          <a:p>
            <a:pPr marL="274320" indent="-274320" fontAlgn="auto">
              <a:spcAft>
                <a:spcPts val="0"/>
              </a:spcAft>
              <a:buClr>
                <a:schemeClr val="accent3"/>
              </a:buClr>
              <a:buFont typeface="Wingdings 2"/>
              <a:buChar char=""/>
              <a:defRPr/>
            </a:pPr>
            <a:r>
              <a:rPr lang="en-US" dirty="0" smtClean="0">
                <a:solidFill>
                  <a:schemeClr val="accent3"/>
                </a:solidFill>
              </a:rPr>
              <a:t>Scientist estimate that 99% of the known matter in the universe, including the sun and other stars, is made of </a:t>
            </a:r>
            <a:r>
              <a:rPr lang="en-US" i="1" dirty="0" smtClean="0">
                <a:solidFill>
                  <a:schemeClr val="accent3"/>
                </a:solidFill>
              </a:rPr>
              <a:t>plasma.</a:t>
            </a:r>
          </a:p>
          <a:p>
            <a:pPr marL="274320" indent="-274320" fontAlgn="auto">
              <a:spcAft>
                <a:spcPts val="0"/>
              </a:spcAft>
              <a:buClr>
                <a:schemeClr val="accent3"/>
              </a:buClr>
              <a:buFont typeface="Wingdings 2"/>
              <a:buChar char=""/>
              <a:defRPr/>
            </a:pPr>
            <a:r>
              <a:rPr lang="en-US" i="1" dirty="0" smtClean="0">
                <a:solidFill>
                  <a:srgbClr val="0070C0"/>
                </a:solidFill>
              </a:rPr>
              <a:t>Plasma—</a:t>
            </a:r>
            <a:r>
              <a:rPr lang="en-US" dirty="0" smtClean="0">
                <a:solidFill>
                  <a:srgbClr val="0070C0"/>
                </a:solidFill>
              </a:rPr>
              <a:t>a state of matter that consists of free-moving ions and electrons.</a:t>
            </a:r>
          </a:p>
          <a:p>
            <a:pPr marL="274320" indent="-274320" fontAlgn="auto">
              <a:spcAft>
                <a:spcPts val="0"/>
              </a:spcAft>
              <a:buClr>
                <a:schemeClr val="accent3"/>
              </a:buClr>
              <a:buFont typeface="Wingdings 2"/>
              <a:buChar char=""/>
              <a:defRPr/>
            </a:pPr>
            <a:r>
              <a:rPr lang="en-US" dirty="0" smtClean="0"/>
              <a:t>Plasma particles are electrically charged or </a:t>
            </a:r>
            <a:r>
              <a:rPr lang="en-US" i="1" dirty="0" smtClean="0"/>
              <a:t>ionized.</a:t>
            </a:r>
          </a:p>
          <a:p>
            <a:pPr marL="274320" indent="-274320" fontAlgn="auto">
              <a:spcAft>
                <a:spcPts val="0"/>
              </a:spcAft>
              <a:buClr>
                <a:schemeClr val="accent3"/>
              </a:buClr>
              <a:buFont typeface="Wingdings 2"/>
              <a:buChar char=""/>
              <a:defRPr/>
            </a:pPr>
            <a:r>
              <a:rPr lang="en-US" dirty="0" smtClean="0"/>
              <a:t>Natural plasmas are found in lighting, fire, and the aurora borealis (Northern lights).  Artificial forms of plasma, which is formed by passing electric currents through gases, are found in fluorescent lights.</a:t>
            </a:r>
            <a:endParaRPr lang="en-US"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457200" y="990600"/>
            <a:ext cx="8229600" cy="5334000"/>
          </a:xfrm>
        </p:spPr>
        <p:txBody>
          <a:bodyPr/>
          <a:lstStyle/>
          <a:p>
            <a:r>
              <a:rPr lang="en-US" dirty="0" smtClean="0"/>
              <a:t>Plasma are similar to gases but have some properties that are different from the properties of gases.  Plasma conduct electric current, while gases do not.</a:t>
            </a:r>
          </a:p>
        </p:txBody>
      </p:sp>
      <p:pic>
        <p:nvPicPr>
          <p:cNvPr id="24578" name="Picture 2" descr="C:\Users\Kim\AppData\Local\Microsoft\Windows\Temporary Internet Files\Content.IE5\LU3GIUY8\MP900401266[1].jpg"/>
          <p:cNvPicPr>
            <a:picLocks noChangeAspect="1" noChangeArrowheads="1"/>
          </p:cNvPicPr>
          <p:nvPr/>
        </p:nvPicPr>
        <p:blipFill>
          <a:blip r:embed="rId2" cstate="print"/>
          <a:srcRect/>
          <a:stretch>
            <a:fillRect/>
          </a:stretch>
        </p:blipFill>
        <p:spPr bwMode="auto">
          <a:xfrm>
            <a:off x="3124200" y="2667000"/>
            <a:ext cx="2971800" cy="31210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marL="274320" indent="-274320" fontAlgn="auto">
              <a:spcAft>
                <a:spcPts val="0"/>
              </a:spcAft>
              <a:buClr>
                <a:schemeClr val="accent3"/>
              </a:buClr>
              <a:buFont typeface="Wingdings 2"/>
              <a:buChar char=""/>
              <a:defRPr/>
            </a:pPr>
            <a:r>
              <a:rPr lang="en-US" b="1" dirty="0" smtClean="0">
                <a:solidFill>
                  <a:schemeClr val="accent3"/>
                </a:solidFill>
              </a:rPr>
              <a:t>Energy’s Role</a:t>
            </a:r>
          </a:p>
          <a:p>
            <a:pPr marL="274320" indent="-274320" fontAlgn="auto">
              <a:spcAft>
                <a:spcPts val="0"/>
              </a:spcAft>
              <a:buClr>
                <a:schemeClr val="accent3"/>
              </a:buClr>
              <a:buFont typeface="Wingdings 2"/>
              <a:buChar char=""/>
              <a:defRPr/>
            </a:pPr>
            <a:r>
              <a:rPr lang="en-US" dirty="0" smtClean="0"/>
              <a:t>What energy sources would you use if your electricity went out?</a:t>
            </a:r>
          </a:p>
          <a:p>
            <a:pPr marL="640080" lvl="1" indent="-246888" fontAlgn="auto">
              <a:spcAft>
                <a:spcPts val="0"/>
              </a:spcAft>
              <a:buFont typeface="Wingdings 2"/>
              <a:buChar char=""/>
              <a:defRPr/>
            </a:pPr>
            <a:r>
              <a:rPr lang="en-US" dirty="0" smtClean="0"/>
              <a:t>Candles</a:t>
            </a:r>
          </a:p>
          <a:p>
            <a:pPr marL="640080" lvl="1" indent="-246888" fontAlgn="auto">
              <a:spcAft>
                <a:spcPts val="0"/>
              </a:spcAft>
              <a:buFont typeface="Wingdings 2"/>
              <a:buChar char=""/>
              <a:defRPr/>
            </a:pPr>
            <a:r>
              <a:rPr lang="en-US" dirty="0" smtClean="0"/>
              <a:t>Batteries for flashlights and clocks</a:t>
            </a:r>
          </a:p>
          <a:p>
            <a:pPr marL="274320" indent="-274320" fontAlgn="auto">
              <a:spcAft>
                <a:spcPts val="0"/>
              </a:spcAft>
              <a:buClr>
                <a:schemeClr val="accent3"/>
              </a:buClr>
              <a:buFont typeface="Wingdings 2"/>
              <a:buChar char=""/>
              <a:defRPr/>
            </a:pPr>
            <a:r>
              <a:rPr lang="en-US" dirty="0" smtClean="0"/>
              <a:t>Electricity, candles, and batteries are sources of energy.</a:t>
            </a:r>
          </a:p>
        </p:txBody>
      </p:sp>
      <p:pic>
        <p:nvPicPr>
          <p:cNvPr id="25602" name="Picture 3" descr="C:\Users\Kim\AppData\Local\Microsoft\Windows\Temporary Internet Files\Content.IE5\KIE9FCBA\MP900448607[1].jpg"/>
          <p:cNvPicPr>
            <a:picLocks noChangeAspect="1" noChangeArrowheads="1"/>
          </p:cNvPicPr>
          <p:nvPr/>
        </p:nvPicPr>
        <p:blipFill>
          <a:blip r:embed="rId2" cstate="print"/>
          <a:srcRect/>
          <a:stretch>
            <a:fillRect/>
          </a:stretch>
        </p:blipFill>
        <p:spPr bwMode="auto">
          <a:xfrm>
            <a:off x="2286000" y="3962400"/>
            <a:ext cx="1600200" cy="2400300"/>
          </a:xfrm>
          <a:prstGeom prst="rect">
            <a:avLst/>
          </a:prstGeom>
          <a:noFill/>
          <a:ln w="9525">
            <a:noFill/>
            <a:miter lim="800000"/>
            <a:headEnd/>
            <a:tailEnd/>
          </a:ln>
        </p:spPr>
      </p:pic>
      <p:pic>
        <p:nvPicPr>
          <p:cNvPr id="25603" name="Picture 4" descr="C:\Users\Kim\AppData\Local\Microsoft\Windows\Temporary Internet Files\Content.IE5\XCYKH36U\MC900432643[1].png"/>
          <p:cNvPicPr>
            <a:picLocks noChangeAspect="1" noChangeArrowheads="1"/>
          </p:cNvPicPr>
          <p:nvPr/>
        </p:nvPicPr>
        <p:blipFill>
          <a:blip r:embed="rId3" cstate="print"/>
          <a:srcRect/>
          <a:stretch>
            <a:fillRect/>
          </a:stretch>
        </p:blipFill>
        <p:spPr bwMode="auto">
          <a:xfrm>
            <a:off x="5562600" y="4038600"/>
            <a:ext cx="2133600" cy="19812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marL="274320" indent="-274320" fontAlgn="auto">
              <a:spcAft>
                <a:spcPts val="0"/>
              </a:spcAft>
              <a:buClr>
                <a:schemeClr val="accent3"/>
              </a:buClr>
              <a:buFont typeface="Wingdings 2"/>
              <a:buChar char=""/>
              <a:defRPr/>
            </a:pPr>
            <a:r>
              <a:rPr lang="en-US" dirty="0" smtClean="0"/>
              <a:t>The food you eat is also a source of energy.</a:t>
            </a:r>
          </a:p>
          <a:p>
            <a:pPr marL="274320" indent="-274320" fontAlgn="auto">
              <a:spcAft>
                <a:spcPts val="0"/>
              </a:spcAft>
              <a:buClr>
                <a:schemeClr val="accent3"/>
              </a:buClr>
              <a:buFont typeface="Wingdings 2"/>
              <a:buChar char=""/>
              <a:defRPr/>
            </a:pPr>
            <a:r>
              <a:rPr lang="en-US" dirty="0" smtClean="0">
                <a:solidFill>
                  <a:srgbClr val="0070C0"/>
                </a:solidFill>
              </a:rPr>
              <a:t>Energy—is the capacity to do the work.  It can change or move matter to do work.  </a:t>
            </a:r>
          </a:p>
          <a:p>
            <a:pPr marL="274320" indent="-274320" fontAlgn="auto">
              <a:spcAft>
                <a:spcPts val="0"/>
              </a:spcAft>
              <a:buClr>
                <a:schemeClr val="accent3"/>
              </a:buClr>
              <a:buFont typeface="Wingdings 2"/>
              <a:buChar char=""/>
              <a:defRPr/>
            </a:pPr>
            <a:r>
              <a:rPr lang="en-US" dirty="0" smtClean="0"/>
              <a:t>The energy of motion is called </a:t>
            </a:r>
            <a:r>
              <a:rPr lang="en-US" i="1" dirty="0" smtClean="0"/>
              <a:t>kinetic energy.</a:t>
            </a:r>
          </a:p>
          <a:p>
            <a:pPr marL="274320" indent="-274320" fontAlgn="auto">
              <a:spcAft>
                <a:spcPts val="0"/>
              </a:spcAft>
              <a:buClr>
                <a:schemeClr val="accent3"/>
              </a:buClr>
              <a:buFont typeface="Wingdings 2"/>
              <a:buChar char=""/>
              <a:defRPr/>
            </a:pPr>
            <a:r>
              <a:rPr lang="en-US" dirty="0" smtClean="0"/>
              <a:t>According to kinetic theory, all matter is made of particles—atoms and molecules—that are constantly in motion.</a:t>
            </a:r>
          </a:p>
          <a:p>
            <a:pPr marL="274320" indent="-274320" fontAlgn="auto">
              <a:spcAft>
                <a:spcPts val="0"/>
              </a:spcAft>
              <a:buClr>
                <a:schemeClr val="accent3"/>
              </a:buClr>
              <a:buFont typeface="Wingdings 2"/>
              <a:buChar char=""/>
              <a:defRPr/>
            </a:pPr>
            <a:r>
              <a:rPr lang="en-US" dirty="0" smtClean="0">
                <a:solidFill>
                  <a:schemeClr val="accent3"/>
                </a:solidFill>
              </a:rPr>
              <a:t>Because they are in motion, all particles of matter have kinetic energy.</a:t>
            </a:r>
          </a:p>
          <a:p>
            <a:pPr marL="274320" indent="-274320" fontAlgn="auto">
              <a:spcAft>
                <a:spcPts val="0"/>
              </a:spcAft>
              <a:buClr>
                <a:schemeClr val="accent3"/>
              </a:buClr>
              <a:buFont typeface="Wingdings 2"/>
              <a:buNone/>
              <a:defRPr/>
            </a:pPr>
            <a:endParaRPr lang="en-US" dirty="0">
              <a:solidFill>
                <a:schemeClr val="accent3"/>
              </a:solidFill>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marL="274320" indent="-274320" fontAlgn="auto">
              <a:spcAft>
                <a:spcPts val="0"/>
              </a:spcAft>
              <a:buClr>
                <a:schemeClr val="accent3"/>
              </a:buClr>
              <a:buFont typeface="Wingdings 2"/>
              <a:buChar char=""/>
              <a:defRPr/>
            </a:pPr>
            <a:r>
              <a:rPr lang="en-US" dirty="0" smtClean="0">
                <a:solidFill>
                  <a:srgbClr val="0070C0"/>
                </a:solidFill>
              </a:rPr>
              <a:t>Temperature is a measure of average kinetic energy</a:t>
            </a:r>
          </a:p>
          <a:p>
            <a:pPr marL="274320" indent="-274320" fontAlgn="auto">
              <a:spcAft>
                <a:spcPts val="0"/>
              </a:spcAft>
              <a:buClr>
                <a:schemeClr val="accent3"/>
              </a:buClr>
              <a:buFont typeface="Wingdings 2"/>
              <a:buChar char=""/>
              <a:defRPr/>
            </a:pPr>
            <a:r>
              <a:rPr lang="en-US" dirty="0" smtClean="0"/>
              <a:t>So….. Do you think temperature is a measure of how hot or cold something is?</a:t>
            </a:r>
          </a:p>
          <a:p>
            <a:pPr marL="640080" lvl="1" indent="-246888" fontAlgn="auto">
              <a:spcAft>
                <a:spcPts val="0"/>
              </a:spcAft>
              <a:buFont typeface="Wingdings 2"/>
              <a:buChar char=""/>
              <a:defRPr/>
            </a:pPr>
            <a:r>
              <a:rPr lang="en-US" dirty="0" smtClean="0"/>
              <a:t>Specifically </a:t>
            </a:r>
            <a:r>
              <a:rPr lang="en-US" dirty="0" smtClean="0">
                <a:solidFill>
                  <a:schemeClr val="accent3"/>
                </a:solidFill>
              </a:rPr>
              <a:t>temperature </a:t>
            </a:r>
            <a:r>
              <a:rPr lang="en-US" dirty="0" smtClean="0"/>
              <a:t>is a measure of the average kinetic energy of the particles of an object.</a:t>
            </a:r>
          </a:p>
          <a:p>
            <a:pPr marL="274320" indent="-274320" fontAlgn="auto">
              <a:spcAft>
                <a:spcPts val="0"/>
              </a:spcAft>
              <a:buClr>
                <a:schemeClr val="accent3"/>
              </a:buClr>
              <a:buFont typeface="Wingdings 2"/>
              <a:buChar char=""/>
              <a:defRPr/>
            </a:pPr>
            <a:r>
              <a:rPr lang="en-US" dirty="0" smtClean="0"/>
              <a:t>Particles of matter are </a:t>
            </a:r>
            <a:r>
              <a:rPr lang="en-US" u="sng" dirty="0" smtClean="0"/>
              <a:t>constantly</a:t>
            </a:r>
            <a:r>
              <a:rPr lang="en-US" dirty="0" smtClean="0"/>
              <a:t> moving, but they don’t all move at the same speed.  This means some particles have more kinetic energy then others have.  So taking a measure of an objects temperature, you are measuring the average kinetic energy of a particle.  The more kinetic energy an object has the higher the temperature will be.</a:t>
            </a:r>
            <a:endParaRPr lang="en-US"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marL="274320" indent="-274320" fontAlgn="auto">
              <a:spcAft>
                <a:spcPts val="0"/>
              </a:spcAft>
              <a:buClr>
                <a:schemeClr val="accent3"/>
              </a:buClr>
              <a:buFont typeface="Wingdings 2"/>
              <a:buChar char=""/>
              <a:defRPr/>
            </a:pPr>
            <a:r>
              <a:rPr lang="en-US" dirty="0" smtClean="0">
                <a:solidFill>
                  <a:srgbClr val="0070C0"/>
                </a:solidFill>
              </a:rPr>
              <a:t>Thermal energy depends on particle speed and number of particles.</a:t>
            </a:r>
          </a:p>
          <a:p>
            <a:pPr marL="274320" indent="-274320" fontAlgn="auto">
              <a:spcAft>
                <a:spcPts val="0"/>
              </a:spcAft>
              <a:buClr>
                <a:schemeClr val="accent3"/>
              </a:buClr>
              <a:buFont typeface="Wingdings 2"/>
              <a:buChar char=""/>
              <a:defRPr/>
            </a:pPr>
            <a:r>
              <a:rPr lang="en-US" dirty="0" smtClean="0">
                <a:solidFill>
                  <a:schemeClr val="accent3"/>
                </a:solidFill>
              </a:rPr>
              <a:t>Thermal energy—is the total kinetic energy of a substances atoms.</a:t>
            </a:r>
          </a:p>
          <a:p>
            <a:pPr marL="274320" indent="-274320" fontAlgn="auto">
              <a:spcAft>
                <a:spcPts val="0"/>
              </a:spcAft>
              <a:buClr>
                <a:schemeClr val="accent3"/>
              </a:buClr>
              <a:buFont typeface="Wingdings 2"/>
              <a:buChar char=""/>
              <a:defRPr/>
            </a:pPr>
            <a:r>
              <a:rPr lang="en-US" dirty="0" smtClean="0"/>
              <a:t>Temperature of a substance is not determined by how much of a substance you have.  For example a teapot holds more than a mug of tea, but the temperature is the same in both containers.  However its total kinetic energy of the particles in each container is different.</a:t>
            </a:r>
          </a:p>
          <a:p>
            <a:pPr marL="274320" indent="-274320" fontAlgn="auto">
              <a:spcAft>
                <a:spcPts val="0"/>
              </a:spcAft>
              <a:buClr>
                <a:schemeClr val="accent3"/>
              </a:buClr>
              <a:buFont typeface="Wingdings 2"/>
              <a:buChar char=""/>
              <a:defRPr/>
            </a:pPr>
            <a:r>
              <a:rPr lang="en-US" dirty="0" smtClean="0"/>
              <a:t>The total kinetic energy of the particles that make up a substance is </a:t>
            </a:r>
            <a:r>
              <a:rPr lang="en-US" dirty="0" smtClean="0">
                <a:solidFill>
                  <a:srgbClr val="0070C0"/>
                </a:solidFill>
              </a:rPr>
              <a:t>thermal energy.</a:t>
            </a:r>
            <a:endParaRPr lang="en-US" dirty="0">
              <a:solidFill>
                <a:srgbClr val="0070C0"/>
              </a:solidFill>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457200" y="990600"/>
            <a:ext cx="8229600" cy="5334000"/>
          </a:xfrm>
        </p:spPr>
        <p:txBody>
          <a:bodyPr/>
          <a:lstStyle/>
          <a:p>
            <a:r>
              <a:rPr lang="en-US" dirty="0" smtClean="0"/>
              <a:t>Particles of matter move faster at higher temperatures than they do in lower temperatures, the faster the particles move in a substance the more kinetic energy they have.</a:t>
            </a:r>
          </a:p>
          <a:p>
            <a:r>
              <a:rPr lang="en-US" dirty="0" smtClean="0"/>
              <a:t>However the total kinetic energy or thermal energy of a substance depends on the number of particles in that substance </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Changes of State</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What causes dew drops to form or cause ice to melt?</a:t>
            </a:r>
          </a:p>
          <a:p>
            <a:endParaRPr lang="en-US" dirty="0" smtClean="0"/>
          </a:p>
          <a:p>
            <a:r>
              <a:rPr lang="en-US" dirty="0" smtClean="0"/>
              <a:t>Its caused by energy.</a:t>
            </a:r>
          </a:p>
          <a:p>
            <a:r>
              <a:rPr lang="en-US" dirty="0" smtClean="0"/>
              <a:t>These changes of state are conversions of a substance from one physical form to another.</a:t>
            </a:r>
          </a:p>
          <a:p>
            <a:endParaRPr lang="en-US" dirty="0"/>
          </a:p>
        </p:txBody>
      </p:sp>
      <p:pic>
        <p:nvPicPr>
          <p:cNvPr id="1026" name="Picture 2" descr="C:\Users\Kim\AppData\Local\Microsoft\Windows\Temporary Internet Files\Content.IE5\PC12MC6X\MP900438800[1].jpg"/>
          <p:cNvPicPr>
            <a:picLocks noChangeAspect="1" noChangeArrowheads="1"/>
          </p:cNvPicPr>
          <p:nvPr/>
        </p:nvPicPr>
        <p:blipFill>
          <a:blip r:embed="rId2" cstate="print"/>
          <a:srcRect/>
          <a:stretch>
            <a:fillRect/>
          </a:stretch>
        </p:blipFill>
        <p:spPr bwMode="auto">
          <a:xfrm>
            <a:off x="3124200" y="4495800"/>
            <a:ext cx="2590800" cy="2054017"/>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t>The identity of a substance does not change during a change of state, but the energy of a substance does change.</a:t>
            </a:r>
          </a:p>
          <a:p>
            <a:pPr>
              <a:buNone/>
            </a:pPr>
            <a:endParaRPr lang="en-US" dirty="0" smtClean="0"/>
          </a:p>
          <a:p>
            <a:r>
              <a:rPr lang="en-US" dirty="0" smtClean="0"/>
              <a:t>Water can go from a solid to a liquid by melting or back to a solid by freezing.  It can go to a gas from a liquid by evaporating or go back to a liquid from a gas by condensation.  It can also go from a solid directly to a gas by sublimation.</a:t>
            </a:r>
          </a:p>
          <a:p>
            <a:pPr>
              <a:buNone/>
            </a:pPr>
            <a:endParaRPr lang="en-US" dirty="0" smtClean="0"/>
          </a:p>
          <a:p>
            <a:r>
              <a:rPr lang="en-US" dirty="0" smtClean="0"/>
              <a:t>Sublimation, melting, and evaporation require energy and freezing and condensation release energy.</a:t>
            </a:r>
          </a:p>
          <a:p>
            <a:endParaRPr lang="en-US"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algn="ctr"/>
            <a:r>
              <a:rPr lang="en-US" dirty="0" smtClean="0"/>
              <a:t>States of Matter</a:t>
            </a:r>
          </a:p>
        </p:txBody>
      </p:sp>
      <p:sp>
        <p:nvSpPr>
          <p:cNvPr id="14338" name="Content Placeholder 2"/>
          <p:cNvSpPr>
            <a:spLocks noGrp="1"/>
          </p:cNvSpPr>
          <p:nvPr>
            <p:ph idx="1"/>
          </p:nvPr>
        </p:nvSpPr>
        <p:spPr/>
        <p:txBody>
          <a:bodyPr/>
          <a:lstStyle/>
          <a:p>
            <a:r>
              <a:rPr lang="en-US" dirty="0" smtClean="0"/>
              <a:t>This chapter covers the kinetic theory of matter, changes of state, the law of conservation of mass, and the law of the conservation of energy.  This chapter then introduces the characteristics and behavior of fluids.  This chapter ends with the properties and behavior of gases, as well as Boyle’s, Charles’s and Gay-Lussac’s laws.</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1"/>
            <a:ext cx="8305800" cy="5257800"/>
          </a:xfrm>
        </p:spPr>
        <p:txBody>
          <a:bodyPr/>
          <a:lstStyle/>
          <a:p>
            <a:r>
              <a:rPr lang="en-US" dirty="0" smtClean="0">
                <a:solidFill>
                  <a:srgbClr val="0070C0"/>
                </a:solidFill>
              </a:rPr>
              <a:t>Some changes of state require energy.</a:t>
            </a:r>
          </a:p>
          <a:p>
            <a:r>
              <a:rPr lang="en-US" dirty="0" smtClean="0"/>
              <a:t>The </a:t>
            </a:r>
            <a:r>
              <a:rPr lang="en-US" i="1" dirty="0" smtClean="0"/>
              <a:t>melting point </a:t>
            </a:r>
            <a:r>
              <a:rPr lang="en-US" dirty="0" smtClean="0"/>
              <a:t>is the temperature at which a substance changes from a solid to liquid.</a:t>
            </a:r>
          </a:p>
          <a:p>
            <a:r>
              <a:rPr lang="en-US" dirty="0" smtClean="0">
                <a:solidFill>
                  <a:srgbClr val="C00000"/>
                </a:solidFill>
              </a:rPr>
              <a:t>Evaporation</a:t>
            </a:r>
            <a:r>
              <a:rPr lang="en-US" dirty="0" smtClean="0"/>
              <a:t>—the change of state from a liquid to a gas. Example is boiling it is evaporation that occurs throughout a liquid at specific temperature and pressure.  The temperature at which a liquid boils is the liquid’s </a:t>
            </a:r>
            <a:r>
              <a:rPr lang="en-US" i="1" dirty="0" smtClean="0"/>
              <a:t>boiling point</a:t>
            </a:r>
            <a:r>
              <a:rPr lang="en-US" dirty="0" smtClean="0"/>
              <a:t>.</a:t>
            </a:r>
          </a:p>
          <a:p>
            <a:r>
              <a:rPr lang="en-US" dirty="0" smtClean="0">
                <a:solidFill>
                  <a:srgbClr val="C00000"/>
                </a:solidFill>
              </a:rPr>
              <a:t>Sublimation</a:t>
            </a:r>
            <a:r>
              <a:rPr lang="en-US" dirty="0" smtClean="0"/>
              <a:t>—the process in which a solid changes directly into a gas.  Example is solid carbon dioxide (dry ice) changes into gaseous carbon dioxide.</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599"/>
            <a:ext cx="8229600" cy="5334001"/>
          </a:xfrm>
        </p:spPr>
        <p:txBody>
          <a:bodyPr/>
          <a:lstStyle/>
          <a:p>
            <a:r>
              <a:rPr lang="en-US" dirty="0" smtClean="0">
                <a:solidFill>
                  <a:srgbClr val="0070C0"/>
                </a:solidFill>
              </a:rPr>
              <a:t>Energy is released in some changes of state.</a:t>
            </a:r>
          </a:p>
          <a:p>
            <a:pPr lvl="1"/>
            <a:r>
              <a:rPr lang="en-US" dirty="0" smtClean="0"/>
              <a:t>When water vapor in the air becomes a liquid, energy is released from the water to its surroundings.  This process is an example of </a:t>
            </a:r>
            <a:r>
              <a:rPr lang="en-US" i="1" dirty="0" smtClean="0"/>
              <a:t>condensation.</a:t>
            </a:r>
          </a:p>
          <a:p>
            <a:r>
              <a:rPr lang="en-US" dirty="0" smtClean="0">
                <a:solidFill>
                  <a:srgbClr val="C00000"/>
                </a:solidFill>
              </a:rPr>
              <a:t>Condensation--</a:t>
            </a:r>
            <a:r>
              <a:rPr lang="en-US" dirty="0" smtClean="0"/>
              <a:t>the change of state from a gas to a liquid.</a:t>
            </a:r>
          </a:p>
          <a:p>
            <a:r>
              <a:rPr lang="en-US" dirty="0" smtClean="0"/>
              <a:t>For a gas to become a liquid, large numbers of gas particles clump together.  Energy is released from the gas and the particles slow down.  The </a:t>
            </a:r>
            <a:r>
              <a:rPr lang="en-US" i="1" dirty="0" smtClean="0"/>
              <a:t>condensation point</a:t>
            </a:r>
            <a:r>
              <a:rPr lang="en-US" dirty="0" smtClean="0"/>
              <a:t> of a gas is the temperature at which the gas becomes a liquid.</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t>Energy is also released during freezing, which is the change of state from a liquid to a solid.  The temperature at which a liquid changes into a solid is the substance’s </a:t>
            </a:r>
            <a:r>
              <a:rPr lang="en-US" i="1" dirty="0" smtClean="0"/>
              <a:t>freezing point.</a:t>
            </a:r>
          </a:p>
          <a:p>
            <a:r>
              <a:rPr lang="en-US" i="1" dirty="0" smtClean="0">
                <a:solidFill>
                  <a:srgbClr val="7030A0"/>
                </a:solidFill>
              </a:rPr>
              <a:t>Freezing and melting occur at the same temperature. So at 0° C, liquid water freezes at the same temperature that ice melts.</a:t>
            </a:r>
            <a:endParaRPr lang="en-US" i="1" dirty="0">
              <a:solidFill>
                <a:srgbClr val="7030A0"/>
              </a:solidFill>
            </a:endParaRPr>
          </a:p>
        </p:txBody>
      </p:sp>
      <p:pic>
        <p:nvPicPr>
          <p:cNvPr id="3075" name="Picture 3" descr="C:\Users\Kim\AppData\Local\Microsoft\Windows\Temporary Internet Files\Content.IE5\PC12MC6X\MP900316755[1].jpg"/>
          <p:cNvPicPr>
            <a:picLocks noChangeAspect="1" noChangeArrowheads="1"/>
          </p:cNvPicPr>
          <p:nvPr/>
        </p:nvPicPr>
        <p:blipFill>
          <a:blip r:embed="rId2" cstate="print"/>
          <a:srcRect/>
          <a:stretch>
            <a:fillRect/>
          </a:stretch>
        </p:blipFill>
        <p:spPr bwMode="auto">
          <a:xfrm>
            <a:off x="2667000" y="4114800"/>
            <a:ext cx="3657600" cy="2389632"/>
          </a:xfrm>
          <a:prstGeom prst="rect">
            <a:avLst/>
          </a:prstGeom>
          <a:noFill/>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solidFill>
                  <a:srgbClr val="0070C0"/>
                </a:solidFill>
              </a:rPr>
              <a:t>Temperature is constant during changes of state.</a:t>
            </a:r>
          </a:p>
          <a:p>
            <a:r>
              <a:rPr lang="en-US" dirty="0" smtClean="0"/>
              <a:t>When a substance loses or gains energy, either its temperature changes or its state changes.  But the temperature of a substance does not change during a change of state.</a:t>
            </a:r>
          </a:p>
          <a:p>
            <a:r>
              <a:rPr lang="en-US" dirty="0" smtClean="0"/>
              <a:t>Example—If you add energy to ice at 0°C, the temperature will not rise until all the ice has melted.</a:t>
            </a:r>
            <a:endParaRPr lang="en-US" dirty="0"/>
          </a:p>
        </p:txBody>
      </p:sp>
      <p:pic>
        <p:nvPicPr>
          <p:cNvPr id="4098" name="Picture 2" descr="C:\Users\Kim\AppData\Local\Microsoft\Windows\Temporary Internet Files\Content.IE5\KIE9FCBA\MP900444789[1].jpg"/>
          <p:cNvPicPr>
            <a:picLocks noChangeAspect="1" noChangeArrowheads="1"/>
          </p:cNvPicPr>
          <p:nvPr/>
        </p:nvPicPr>
        <p:blipFill>
          <a:blip r:embed="rId2" cstate="print"/>
          <a:srcRect/>
          <a:stretch>
            <a:fillRect/>
          </a:stretch>
        </p:blipFill>
        <p:spPr bwMode="auto">
          <a:xfrm>
            <a:off x="3048000" y="4114800"/>
            <a:ext cx="2819400" cy="2177203"/>
          </a:xfrm>
          <a:prstGeom prst="rect">
            <a:avLst/>
          </a:prstGeom>
          <a:noFill/>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solidFill>
                  <a:srgbClr val="C00000"/>
                </a:solidFill>
              </a:rPr>
              <a:t>Conservation of Mass and Energy</a:t>
            </a:r>
          </a:p>
          <a:p>
            <a:r>
              <a:rPr lang="en-US" dirty="0" smtClean="0"/>
              <a:t>When an ice cube melts, the mass of the liquid water is the same as the ice cube.</a:t>
            </a:r>
            <a:endParaRPr lang="en-US" dirty="0" smtClean="0">
              <a:solidFill>
                <a:srgbClr val="00B050"/>
              </a:solidFill>
            </a:endParaRPr>
          </a:p>
          <a:p>
            <a:r>
              <a:rPr lang="en-US" dirty="0" smtClean="0">
                <a:solidFill>
                  <a:srgbClr val="0070C0"/>
                </a:solidFill>
              </a:rPr>
              <a:t>Mass is conserved for all physical and chemical changes.  Also energy can change forms during physical and chemical changes, but the total amount of energy present before and after the change is the same.</a:t>
            </a:r>
          </a:p>
          <a:p>
            <a:r>
              <a:rPr lang="en-US" dirty="0" smtClean="0"/>
              <a:t>The amount of energy in a substance can change, but the added energy must come from another source.</a:t>
            </a:r>
            <a:endParaRPr lang="en-US"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03837"/>
          </a:xfrm>
        </p:spPr>
        <p:txBody>
          <a:bodyPr/>
          <a:lstStyle/>
          <a:p>
            <a:r>
              <a:rPr lang="en-US" dirty="0" smtClean="0"/>
              <a:t>Mass and energy are both conserved.  Neither mass nor energy can be created or destroyed.</a:t>
            </a:r>
          </a:p>
          <a:p>
            <a:pPr lvl="1"/>
            <a:r>
              <a:rPr lang="en-US" dirty="0" smtClean="0">
                <a:solidFill>
                  <a:srgbClr val="0070C0"/>
                </a:solidFill>
              </a:rPr>
              <a:t>These principles are fundamental laws of physical science.</a:t>
            </a:r>
          </a:p>
          <a:p>
            <a:r>
              <a:rPr lang="en-US" dirty="0" smtClean="0"/>
              <a:t>The </a:t>
            </a:r>
            <a:r>
              <a:rPr lang="en-US" i="1" dirty="0" smtClean="0"/>
              <a:t>law of conservation of mass—</a:t>
            </a:r>
            <a:r>
              <a:rPr lang="en-US" dirty="0" smtClean="0"/>
              <a:t>mass can not be created or destroyed.  Example:  a match – the total mass of the reactants (the match and oxygen) is the same as the total mass of the products (ash, smoke, and gases)</a:t>
            </a:r>
            <a:endParaRPr lang="en-US" i="1" dirty="0" smtClean="0"/>
          </a:p>
          <a:p>
            <a:endParaRPr lang="en-US" dirty="0">
              <a:solidFill>
                <a:srgbClr val="0070C0"/>
              </a:solidFill>
            </a:endParaRPr>
          </a:p>
        </p:txBody>
      </p:sp>
      <p:pic>
        <p:nvPicPr>
          <p:cNvPr id="5123" name="Picture 3" descr="C:\Users\Kim\AppData\Local\Microsoft\Windows\Temporary Internet Files\Content.IE5\LU3GIUY8\MP900438619[1].jpg"/>
          <p:cNvPicPr>
            <a:picLocks noChangeAspect="1" noChangeArrowheads="1"/>
          </p:cNvPicPr>
          <p:nvPr/>
        </p:nvPicPr>
        <p:blipFill>
          <a:blip r:embed="rId2" cstate="print"/>
          <a:srcRect/>
          <a:stretch>
            <a:fillRect/>
          </a:stretch>
        </p:blipFill>
        <p:spPr bwMode="auto">
          <a:xfrm>
            <a:off x="3810000" y="4419600"/>
            <a:ext cx="1752600" cy="2048620"/>
          </a:xfrm>
          <a:prstGeom prst="rect">
            <a:avLst/>
          </a:prstGeom>
          <a:noFill/>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t>Energy may be changed to another form during a physical or chemical change, but the total amount of energy present before and after the change is the same.</a:t>
            </a:r>
          </a:p>
          <a:p>
            <a:pPr>
              <a:buNone/>
            </a:pPr>
            <a:endParaRPr lang="en-US" dirty="0" smtClean="0"/>
          </a:p>
          <a:p>
            <a:r>
              <a:rPr lang="en-US" dirty="0" smtClean="0"/>
              <a:t>The </a:t>
            </a:r>
            <a:r>
              <a:rPr lang="en-US" i="1" dirty="0" smtClean="0"/>
              <a:t>law of conservation of energy </a:t>
            </a:r>
            <a:r>
              <a:rPr lang="en-US" dirty="0" smtClean="0"/>
              <a:t>states energy can not be created or destroyed.  Example: lawn mower—small amount of energy is needed to start it but lots of energy results.  It uses gas which is stored energy that is released when burned.  When the stored energy is considered, the energy present before you start the mower is equal to the energy that is produced.</a:t>
            </a:r>
            <a:endParaRPr lang="en-US" dirty="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t>Some of the energy from the gasoline is transferred to the surrounding as heat, which is why the mower gets hot.</a:t>
            </a:r>
          </a:p>
          <a:p>
            <a:r>
              <a:rPr lang="en-US" dirty="0" smtClean="0"/>
              <a:t>The total amount of energy released by the gasoline is equal to the energy used to power the lawn mower plus the energy transferred to the surroundings as heat.</a:t>
            </a:r>
            <a:endParaRPr lang="en-US" dirty="0"/>
          </a:p>
        </p:txBody>
      </p:sp>
      <p:pic>
        <p:nvPicPr>
          <p:cNvPr id="6146" name="Picture 2" descr="C:\Users\Kim\AppData\Local\Microsoft\Windows\Temporary Internet Files\Content.IE5\XCYKH36U\MP900448370[1].jpg"/>
          <p:cNvPicPr>
            <a:picLocks noChangeAspect="1" noChangeArrowheads="1"/>
          </p:cNvPicPr>
          <p:nvPr/>
        </p:nvPicPr>
        <p:blipFill>
          <a:blip r:embed="rId2" cstate="print"/>
          <a:srcRect/>
          <a:stretch>
            <a:fillRect/>
          </a:stretch>
        </p:blipFill>
        <p:spPr bwMode="auto">
          <a:xfrm>
            <a:off x="2895600" y="3962400"/>
            <a:ext cx="2819400" cy="1884038"/>
          </a:xfrm>
          <a:prstGeom prst="rect">
            <a:avLst/>
          </a:prstGeom>
          <a:noFill/>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Fluids</a:t>
            </a:r>
            <a:endParaRPr lang="en-US" dirty="0"/>
          </a:p>
        </p:txBody>
      </p:sp>
      <p:sp>
        <p:nvSpPr>
          <p:cNvPr id="3" name="Content Placeholder 2"/>
          <p:cNvSpPr>
            <a:spLocks noGrp="1"/>
          </p:cNvSpPr>
          <p:nvPr>
            <p:ph idx="1"/>
          </p:nvPr>
        </p:nvSpPr>
        <p:spPr/>
        <p:txBody>
          <a:bodyPr/>
          <a:lstStyle/>
          <a:p>
            <a:r>
              <a:rPr lang="en-US" dirty="0" smtClean="0"/>
              <a:t>Liquids and gases are classified as fluids.  The properties of fluids allow huge ships to float, divers to explore the ocean depths, and jumbo jets to soar across the skies.</a:t>
            </a:r>
            <a:endParaRPr lang="en-US" dirty="0"/>
          </a:p>
        </p:txBody>
      </p:sp>
      <p:pic>
        <p:nvPicPr>
          <p:cNvPr id="1026" name="Picture 2" descr="C:\Users\Kim\AppData\Local\Microsoft\Windows\Temporary Internet Files\Content.IE5\XCYKH36U\MM900205375[1].gif"/>
          <p:cNvPicPr>
            <a:picLocks noChangeAspect="1" noChangeArrowheads="1" noCrop="1"/>
          </p:cNvPicPr>
          <p:nvPr/>
        </p:nvPicPr>
        <p:blipFill>
          <a:blip r:embed="rId2" cstate="print"/>
          <a:srcRect/>
          <a:stretch>
            <a:fillRect/>
          </a:stretch>
        </p:blipFill>
        <p:spPr bwMode="auto">
          <a:xfrm>
            <a:off x="838200" y="4648200"/>
            <a:ext cx="2432726" cy="1633402"/>
          </a:xfrm>
          <a:prstGeom prst="rect">
            <a:avLst/>
          </a:prstGeom>
          <a:noFill/>
        </p:spPr>
      </p:pic>
      <p:pic>
        <p:nvPicPr>
          <p:cNvPr id="1027" name="Picture 3" descr="C:\Users\Kim\AppData\Local\Microsoft\Windows\Temporary Internet Files\Content.IE5\KIE9FCBA\MP900400744[1].jpg"/>
          <p:cNvPicPr>
            <a:picLocks noChangeAspect="1" noChangeArrowheads="1"/>
          </p:cNvPicPr>
          <p:nvPr/>
        </p:nvPicPr>
        <p:blipFill>
          <a:blip r:embed="rId3" cstate="print"/>
          <a:srcRect/>
          <a:stretch>
            <a:fillRect/>
          </a:stretch>
        </p:blipFill>
        <p:spPr bwMode="auto">
          <a:xfrm>
            <a:off x="3505200" y="4648200"/>
            <a:ext cx="2453640" cy="1635121"/>
          </a:xfrm>
          <a:prstGeom prst="rect">
            <a:avLst/>
          </a:prstGeom>
          <a:noFill/>
        </p:spPr>
      </p:pic>
      <p:pic>
        <p:nvPicPr>
          <p:cNvPr id="1028" name="Picture 4" descr="C:\Users\Kim\AppData\Local\Microsoft\Windows\Temporary Internet Files\Content.IE5\XCYKH36U\MM900336664[1].gif"/>
          <p:cNvPicPr>
            <a:picLocks noChangeAspect="1" noChangeArrowheads="1" noCrop="1"/>
          </p:cNvPicPr>
          <p:nvPr/>
        </p:nvPicPr>
        <p:blipFill>
          <a:blip r:embed="rId4" cstate="print"/>
          <a:srcRect/>
          <a:stretch>
            <a:fillRect/>
          </a:stretch>
        </p:blipFill>
        <p:spPr bwMode="auto">
          <a:xfrm>
            <a:off x="6096000" y="4647248"/>
            <a:ext cx="2209800" cy="1629728"/>
          </a:xfrm>
          <a:prstGeom prst="rect">
            <a:avLst/>
          </a:prstGeom>
          <a:noFill/>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b="1" dirty="0" smtClean="0">
                <a:solidFill>
                  <a:srgbClr val="C00000"/>
                </a:solidFill>
              </a:rPr>
              <a:t>Pressure</a:t>
            </a:r>
          </a:p>
          <a:p>
            <a:r>
              <a:rPr lang="en-US" dirty="0" smtClean="0"/>
              <a:t>Pressure is the amount of force exerted per unit area of a surface.</a:t>
            </a:r>
          </a:p>
          <a:p>
            <a:r>
              <a:rPr lang="en-US" dirty="0" smtClean="0"/>
              <a:t>Fluids exert pressure evenly in all directions.</a:t>
            </a:r>
          </a:p>
          <a:p>
            <a:endParaRPr lang="en-US" dirty="0" smtClean="0"/>
          </a:p>
          <a:p>
            <a:r>
              <a:rPr lang="en-US" dirty="0" smtClean="0">
                <a:solidFill>
                  <a:srgbClr val="0070C0"/>
                </a:solidFill>
              </a:rPr>
              <a:t>Air pressure, blood pressure, and water pressure</a:t>
            </a:r>
          </a:p>
          <a:p>
            <a:endParaRPr lang="en-US" b="1" dirty="0" smtClean="0">
              <a:solidFill>
                <a:srgbClr val="C00000"/>
              </a:solidFill>
            </a:endParaRPr>
          </a:p>
          <a:p>
            <a:endParaRPr lang="en-US" dirty="0">
              <a:solidFill>
                <a:srgbClr val="C00000"/>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algn="ctr"/>
            <a:r>
              <a:rPr lang="en-US" dirty="0" smtClean="0"/>
              <a:t>Matter and Energy</a:t>
            </a:r>
          </a:p>
        </p:txBody>
      </p:sp>
      <p:sp>
        <p:nvSpPr>
          <p:cNvPr id="15362" name="Content Placeholder 2"/>
          <p:cNvSpPr>
            <a:spLocks noGrp="1"/>
          </p:cNvSpPr>
          <p:nvPr>
            <p:ph idx="1"/>
          </p:nvPr>
        </p:nvSpPr>
        <p:spPr/>
        <p:txBody>
          <a:bodyPr/>
          <a:lstStyle/>
          <a:p>
            <a:r>
              <a:rPr lang="en-US" dirty="0" smtClean="0"/>
              <a:t>When you are cooking, energy is transferred from the stove to the food.  As the temperature increases, some particles in the food move very fast and spread through the air in the kitchen.  The </a:t>
            </a:r>
            <a:r>
              <a:rPr lang="en-US" i="1" dirty="0" smtClean="0"/>
              <a:t>state, </a:t>
            </a:r>
            <a:r>
              <a:rPr lang="en-US" dirty="0" smtClean="0"/>
              <a:t>or physical form of a substance is determined partly by how the substance’s particles move.</a:t>
            </a:r>
            <a:endParaRPr lang="en-US" i="1" dirty="0" smtClean="0"/>
          </a:p>
        </p:txBody>
      </p:sp>
      <p:pic>
        <p:nvPicPr>
          <p:cNvPr id="15363" name="Picture 2" descr="C:\Users\Kim\AppData\Local\Microsoft\Windows\Temporary Internet Files\Content.IE5\XCYKH36U\MP900400610[1].jpg"/>
          <p:cNvPicPr>
            <a:picLocks noChangeAspect="1" noChangeArrowheads="1"/>
          </p:cNvPicPr>
          <p:nvPr/>
        </p:nvPicPr>
        <p:blipFill>
          <a:blip r:embed="rId2" cstate="print"/>
          <a:srcRect/>
          <a:stretch>
            <a:fillRect/>
          </a:stretch>
        </p:blipFill>
        <p:spPr bwMode="auto">
          <a:xfrm>
            <a:off x="5105400" y="4114800"/>
            <a:ext cx="1828800" cy="2286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t>What happens when we add air to a tire?</a:t>
            </a:r>
          </a:p>
          <a:p>
            <a:endParaRPr lang="en-US" dirty="0" smtClean="0"/>
          </a:p>
          <a:p>
            <a:r>
              <a:rPr lang="en-US" dirty="0" smtClean="0"/>
              <a:t>When we push air onto a tire the inside tiny air particles push against each other and against the wall of the tire.  The more air we pump in the greater the pressure.</a:t>
            </a:r>
          </a:p>
          <a:p>
            <a:endParaRPr lang="en-US" dirty="0"/>
          </a:p>
        </p:txBody>
      </p:sp>
      <p:pic>
        <p:nvPicPr>
          <p:cNvPr id="2050" name="Picture 2" descr="C:\Users\Kim\AppData\Local\Microsoft\Windows\Temporary Internet Files\Content.IE5\LU3GIUY8\MP900399442[1].jpg"/>
          <p:cNvPicPr>
            <a:picLocks noChangeAspect="1" noChangeArrowheads="1"/>
          </p:cNvPicPr>
          <p:nvPr/>
        </p:nvPicPr>
        <p:blipFill>
          <a:blip r:embed="rId2" cstate="print"/>
          <a:srcRect/>
          <a:stretch>
            <a:fillRect/>
          </a:stretch>
        </p:blipFill>
        <p:spPr bwMode="auto">
          <a:xfrm>
            <a:off x="1524000" y="3733800"/>
            <a:ext cx="2039112" cy="2549512"/>
          </a:xfrm>
          <a:prstGeom prst="rect">
            <a:avLst/>
          </a:prstGeom>
          <a:noFill/>
        </p:spPr>
      </p:pic>
      <p:pic>
        <p:nvPicPr>
          <p:cNvPr id="2051" name="Picture 3" descr="C:\Users\Kim\AppData\Local\Microsoft\Windows\Temporary Internet Files\Content.IE5\PC12MC6X\MP900175461[1].jpg"/>
          <p:cNvPicPr>
            <a:picLocks noChangeAspect="1" noChangeArrowheads="1"/>
          </p:cNvPicPr>
          <p:nvPr/>
        </p:nvPicPr>
        <p:blipFill>
          <a:blip r:embed="rId3" cstate="print"/>
          <a:srcRect/>
          <a:stretch>
            <a:fillRect/>
          </a:stretch>
        </p:blipFill>
        <p:spPr bwMode="auto">
          <a:xfrm>
            <a:off x="4343400" y="3810000"/>
            <a:ext cx="3657600" cy="2426208"/>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1"/>
          </a:xfrm>
        </p:spPr>
        <p:txBody>
          <a:bodyPr/>
          <a:lstStyle/>
          <a:p>
            <a:r>
              <a:rPr lang="en-US" dirty="0" smtClean="0"/>
              <a:t>Pressure is calculated by dividing force by the area over which the force is exerted.</a:t>
            </a:r>
          </a:p>
          <a:p>
            <a:endParaRPr lang="en-US" dirty="0" smtClean="0"/>
          </a:p>
          <a:p>
            <a:r>
              <a:rPr lang="en-US" dirty="0" smtClean="0"/>
              <a:t>Pressure=</a:t>
            </a:r>
            <a:r>
              <a:rPr lang="en-US" sz="2000" dirty="0" smtClean="0"/>
              <a:t> force/area  P=F/A</a:t>
            </a:r>
          </a:p>
          <a:p>
            <a:endParaRPr lang="en-US" sz="2400" dirty="0" smtClean="0"/>
          </a:p>
          <a:p>
            <a:r>
              <a:rPr lang="en-US" dirty="0" smtClean="0"/>
              <a:t>The SI unit of pressure is </a:t>
            </a:r>
            <a:r>
              <a:rPr lang="en-US" dirty="0" smtClean="0">
                <a:solidFill>
                  <a:srgbClr val="C00000"/>
                </a:solidFill>
              </a:rPr>
              <a:t>pascal.  </a:t>
            </a:r>
            <a:r>
              <a:rPr lang="en-US" dirty="0" smtClean="0"/>
              <a:t>A pascal is the SI unit of pressure, equal to the force of 1 N exerted over the area of 1 m</a:t>
            </a:r>
            <a:r>
              <a:rPr lang="en-US" dirty="0" smtClean="0">
                <a:latin typeface="Book Antiqua"/>
              </a:rPr>
              <a:t>² (symbol Pa).</a:t>
            </a:r>
          </a:p>
          <a:p>
            <a:pPr>
              <a:buNone/>
            </a:pPr>
            <a:endParaRPr lang="en-US" dirty="0" smtClean="0"/>
          </a:p>
          <a:p>
            <a:pPr>
              <a:buNone/>
            </a:pPr>
            <a:r>
              <a:rPr lang="en-US" dirty="0" smtClean="0"/>
              <a:t>                  </a:t>
            </a:r>
          </a:p>
          <a:p>
            <a:pPr>
              <a:buNone/>
            </a:pPr>
            <a:endParaRPr lang="en-US" dirty="0" smtClean="0"/>
          </a:p>
          <a:p>
            <a:pPr>
              <a:buNone/>
            </a:pPr>
            <a:endParaRPr lang="en-US" dirty="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1"/>
          </a:xfrm>
        </p:spPr>
        <p:txBody>
          <a:bodyPr/>
          <a:lstStyle/>
          <a:p>
            <a:r>
              <a:rPr lang="en-US" dirty="0" smtClean="0"/>
              <a:t>If I remove some of the air from a tire how does the pressure change?</a:t>
            </a:r>
          </a:p>
          <a:p>
            <a:r>
              <a:rPr lang="en-US" dirty="0" smtClean="0"/>
              <a:t>If some of the air is removed, the pressure will decrease.</a:t>
            </a:r>
          </a:p>
          <a:p>
            <a:pPr>
              <a:buNone/>
            </a:pPr>
            <a:endParaRPr lang="en-US" dirty="0"/>
          </a:p>
        </p:txBody>
      </p:sp>
      <p:pic>
        <p:nvPicPr>
          <p:cNvPr id="3074" name="Picture 2" descr="C:\Users\Kim\AppData\Local\Microsoft\Windows\Temporary Internet Files\Content.IE5\PC12MC6X\MP900175464[1].jpg"/>
          <p:cNvPicPr>
            <a:picLocks noChangeAspect="1" noChangeArrowheads="1"/>
          </p:cNvPicPr>
          <p:nvPr/>
        </p:nvPicPr>
        <p:blipFill>
          <a:blip r:embed="rId2" cstate="print"/>
          <a:srcRect/>
          <a:stretch>
            <a:fillRect/>
          </a:stretch>
        </p:blipFill>
        <p:spPr bwMode="auto">
          <a:xfrm>
            <a:off x="2819400" y="3352800"/>
            <a:ext cx="3657600" cy="24384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b="1" dirty="0" smtClean="0">
                <a:solidFill>
                  <a:srgbClr val="C00000"/>
                </a:solidFill>
              </a:rPr>
              <a:t>Buoyant Force</a:t>
            </a:r>
          </a:p>
          <a:p>
            <a:r>
              <a:rPr lang="en-US" dirty="0" smtClean="0"/>
              <a:t>If you push a rubber duck to the bottom of the bathtub, the duck pops to the surface when you release it.  A buoyant force pushes the duck up.</a:t>
            </a:r>
          </a:p>
          <a:p>
            <a:r>
              <a:rPr lang="en-US" dirty="0" smtClean="0">
                <a:solidFill>
                  <a:srgbClr val="0070C0"/>
                </a:solidFill>
              </a:rPr>
              <a:t>All fluids exert an upward buoyant force on matter.</a:t>
            </a:r>
          </a:p>
          <a:p>
            <a:r>
              <a:rPr lang="en-US" dirty="0" smtClean="0"/>
              <a:t>Buoyant force results from the fact that pressure increases with depth.  The force pushing up on an object in a fluid are greater than the forces pushing it down.  So there is a net upward force: the buoyant force.</a:t>
            </a:r>
            <a:endParaRPr lang="en-US"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solidFill>
                  <a:schemeClr val="accent2">
                    <a:lumMod val="50000"/>
                  </a:schemeClr>
                </a:solidFill>
              </a:rPr>
              <a:t>Archimedes’ principle is used to find a buoyant force</a:t>
            </a:r>
          </a:p>
          <a:p>
            <a:r>
              <a:rPr lang="en-US" dirty="0" smtClean="0"/>
              <a:t>Archimedes was a Greek mathematician in the third century BCE discovered a method for determining buoyant force.</a:t>
            </a:r>
          </a:p>
          <a:p>
            <a:r>
              <a:rPr lang="en-US" dirty="0" smtClean="0"/>
              <a:t>Archimedes’ principle –the buoyant force on an object in a fluid is an upward force equal to the weight on the fluid that the object displaces.</a:t>
            </a:r>
            <a:endParaRPr lang="en-US"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solidFill>
                  <a:schemeClr val="accent2">
                    <a:lumMod val="50000"/>
                  </a:schemeClr>
                </a:solidFill>
              </a:rPr>
              <a:t>An object will float or sink based on its density</a:t>
            </a:r>
          </a:p>
          <a:p>
            <a:r>
              <a:rPr lang="en-US" dirty="0" smtClean="0"/>
              <a:t>You can determine if a substance will float or sink by comparing densities.</a:t>
            </a:r>
          </a:p>
          <a:p>
            <a:r>
              <a:rPr lang="en-US" dirty="0" smtClean="0"/>
              <a:t>Steel is almost eight times denser than water.  So how do those ships float and carry heavy loads?</a:t>
            </a:r>
          </a:p>
          <a:p>
            <a:r>
              <a:rPr lang="en-US" dirty="0" smtClean="0"/>
              <a:t>Because ships are built with a hollow shape.  Water is denser than the hollow shape.</a:t>
            </a:r>
            <a:endParaRPr lang="en-US" dirty="0"/>
          </a:p>
        </p:txBody>
      </p:sp>
      <p:pic>
        <p:nvPicPr>
          <p:cNvPr id="4098" name="Picture 2" descr="C:\Users\Kim\AppData\Local\Microsoft\Windows\Temporary Internet Files\Content.IE5\XCYKH36U\MP900049768[1].jpg"/>
          <p:cNvPicPr>
            <a:picLocks noChangeAspect="1" noChangeArrowheads="1"/>
          </p:cNvPicPr>
          <p:nvPr/>
        </p:nvPicPr>
        <p:blipFill>
          <a:blip r:embed="rId2" cstate="print"/>
          <a:srcRect/>
          <a:stretch>
            <a:fillRect/>
          </a:stretch>
        </p:blipFill>
        <p:spPr bwMode="auto">
          <a:xfrm>
            <a:off x="2971800" y="4191000"/>
            <a:ext cx="3124200" cy="2088007"/>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b="1" dirty="0" smtClean="0">
                <a:solidFill>
                  <a:srgbClr val="C00000"/>
                </a:solidFill>
              </a:rPr>
              <a:t>Pascal’s Principle</a:t>
            </a:r>
          </a:p>
          <a:p>
            <a:r>
              <a:rPr lang="en-US" dirty="0" smtClean="0"/>
              <a:t>Pascal’s principle states –a change in pressure at any point in an enclosed fluid will be transmitted equally to all parts of the fluid.</a:t>
            </a:r>
          </a:p>
          <a:p>
            <a:r>
              <a:rPr lang="en-US" dirty="0" smtClean="0"/>
              <a:t>In other words, if the pressure in a container is increased at any point, the pressure increases at all points by the same amount.</a:t>
            </a:r>
            <a:endParaRPr lang="en-US" dirty="0"/>
          </a:p>
        </p:txBody>
      </p:sp>
      <p:pic>
        <p:nvPicPr>
          <p:cNvPr id="5122" name="Picture 2" descr="C:\Users\Kim\AppData\Local\Microsoft\Windows\Temporary Internet Files\Content.IE5\LU3GIUY8\MC900281287[1].wmf"/>
          <p:cNvPicPr>
            <a:picLocks noChangeAspect="1" noChangeArrowheads="1"/>
          </p:cNvPicPr>
          <p:nvPr/>
        </p:nvPicPr>
        <p:blipFill>
          <a:blip r:embed="rId2" cstate="print"/>
          <a:srcRect/>
          <a:stretch>
            <a:fillRect/>
          </a:stretch>
        </p:blipFill>
        <p:spPr bwMode="auto">
          <a:xfrm>
            <a:off x="3200400" y="4191000"/>
            <a:ext cx="2228661" cy="2046083"/>
          </a:xfrm>
          <a:prstGeom prst="rect">
            <a:avLst/>
          </a:prstGeom>
          <a:noFill/>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1"/>
          </a:xfrm>
        </p:spPr>
        <p:txBody>
          <a:bodyPr/>
          <a:lstStyle/>
          <a:p>
            <a:r>
              <a:rPr lang="en-US" dirty="0" smtClean="0"/>
              <a:t>Mathematically, Pascal’s principle is stated </a:t>
            </a:r>
          </a:p>
          <a:p>
            <a:r>
              <a:rPr lang="en-US" dirty="0" smtClean="0"/>
              <a:t>P</a:t>
            </a:r>
            <a:r>
              <a:rPr lang="en-US" dirty="0" smtClean="0">
                <a:latin typeface="Book Antiqua"/>
              </a:rPr>
              <a:t>₁=P</a:t>
            </a:r>
            <a:r>
              <a:rPr lang="en-US" dirty="0" smtClean="0">
                <a:latin typeface="Constantia"/>
              </a:rPr>
              <a:t>₂  because P=F/A  Pascal’s principle can be expressed F</a:t>
            </a:r>
            <a:r>
              <a:rPr lang="en-US" dirty="0" smtClean="0">
                <a:latin typeface="Book Antiqua"/>
              </a:rPr>
              <a:t>₁/A</a:t>
            </a:r>
            <a:r>
              <a:rPr lang="en-US" dirty="0" smtClean="0">
                <a:latin typeface="Constantia"/>
              </a:rPr>
              <a:t>₁</a:t>
            </a:r>
            <a:r>
              <a:rPr lang="en-US" dirty="0" smtClean="0">
                <a:latin typeface="Book Antiqua"/>
              </a:rPr>
              <a:t> = F</a:t>
            </a:r>
            <a:r>
              <a:rPr lang="en-US" dirty="0" smtClean="0">
                <a:latin typeface="Constantia"/>
              </a:rPr>
              <a:t>₂/A₂</a:t>
            </a:r>
          </a:p>
          <a:p>
            <a:r>
              <a:rPr lang="en-US" dirty="0" smtClean="0">
                <a:solidFill>
                  <a:schemeClr val="accent2">
                    <a:lumMod val="50000"/>
                  </a:schemeClr>
                </a:solidFill>
                <a:latin typeface="Constantia"/>
              </a:rPr>
              <a:t>Hydraulic devices are based on Pascal’s principle</a:t>
            </a:r>
          </a:p>
          <a:p>
            <a:r>
              <a:rPr lang="en-US" dirty="0" smtClean="0">
                <a:latin typeface="Constantia"/>
              </a:rPr>
              <a:t>Hydraulic devices use liquids to transmit pressure from one point to another.  This is because liquids cannot be compressed into a much smaller space, they can transmit pressure more efficiently than gases can.</a:t>
            </a:r>
            <a:r>
              <a:rPr lang="en-US" dirty="0" smtClean="0"/>
              <a:t> Hydraulic devices can multiply forces.</a:t>
            </a:r>
            <a:endParaRPr lang="en-US" dirty="0" smtClean="0">
              <a:latin typeface="Constantia"/>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t>How does a hydraulic device multiply forces?</a:t>
            </a:r>
          </a:p>
          <a:p>
            <a:endParaRPr lang="en-US" dirty="0" smtClean="0"/>
          </a:p>
          <a:p>
            <a:r>
              <a:rPr lang="en-US" dirty="0" smtClean="0"/>
              <a:t>A small force is applied to a small area.  This force exerts pressure on a liquid in the device.  The pressure is transmitted equally to a larger area, where the pressure creates a larger force.</a:t>
            </a:r>
            <a:endParaRPr lang="en-US" dirty="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b="1" dirty="0" smtClean="0">
                <a:solidFill>
                  <a:srgbClr val="C00000"/>
                </a:solidFill>
              </a:rPr>
              <a:t>Fluids in Motion</a:t>
            </a:r>
          </a:p>
          <a:p>
            <a:r>
              <a:rPr lang="en-US" dirty="0" smtClean="0"/>
              <a:t>Examples of moving fluids liquids flowing through pipes, air moving as wind, or honey dripping.</a:t>
            </a:r>
            <a:endParaRPr lang="en-US" dirty="0"/>
          </a:p>
        </p:txBody>
      </p:sp>
      <p:pic>
        <p:nvPicPr>
          <p:cNvPr id="6146" name="Picture 2" descr="C:\Users\Kim\AppData\Local\Microsoft\Windows\Temporary Internet Files\Content.IE5\LU3GIUY8\MC900411017[1].wmf"/>
          <p:cNvPicPr>
            <a:picLocks noChangeAspect="1" noChangeArrowheads="1"/>
          </p:cNvPicPr>
          <p:nvPr/>
        </p:nvPicPr>
        <p:blipFill>
          <a:blip r:embed="rId2" cstate="print"/>
          <a:srcRect/>
          <a:stretch>
            <a:fillRect/>
          </a:stretch>
        </p:blipFill>
        <p:spPr bwMode="auto">
          <a:xfrm>
            <a:off x="2971800" y="3048000"/>
            <a:ext cx="3047696" cy="2819400"/>
          </a:xfrm>
          <a:prstGeom prst="rect">
            <a:avLst/>
          </a:prstGeom>
          <a:noFill/>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marL="274320" indent="-274320" fontAlgn="auto">
              <a:spcAft>
                <a:spcPts val="0"/>
              </a:spcAft>
              <a:buClr>
                <a:schemeClr val="accent3"/>
              </a:buClr>
              <a:buFont typeface="Wingdings 2"/>
              <a:buChar char=""/>
              <a:defRPr/>
            </a:pPr>
            <a:r>
              <a:rPr lang="en-US" b="1" dirty="0" smtClean="0">
                <a:solidFill>
                  <a:schemeClr val="accent3"/>
                </a:solidFill>
              </a:rPr>
              <a:t>Kinetic Theory</a:t>
            </a:r>
          </a:p>
          <a:p>
            <a:pPr marL="274320" indent="-274320" fontAlgn="auto">
              <a:spcAft>
                <a:spcPts val="0"/>
              </a:spcAft>
              <a:buClr>
                <a:schemeClr val="accent3"/>
              </a:buClr>
              <a:buFont typeface="Wingdings 2"/>
              <a:buChar char=""/>
              <a:defRPr/>
            </a:pPr>
            <a:r>
              <a:rPr lang="en-US" dirty="0" smtClean="0"/>
              <a:t>When you visit a restaurant kitchen you can smell the food even before you reach the stove.</a:t>
            </a:r>
          </a:p>
          <a:p>
            <a:pPr marL="274320" indent="-274320" fontAlgn="auto">
              <a:spcAft>
                <a:spcPts val="0"/>
              </a:spcAft>
              <a:buClr>
                <a:schemeClr val="accent3"/>
              </a:buClr>
              <a:buFont typeface="Wingdings 2"/>
              <a:buChar char=""/>
              <a:defRPr/>
            </a:pPr>
            <a:r>
              <a:rPr lang="en-US" dirty="0" smtClean="0"/>
              <a:t>One way to explain this phenomenon is to make some assumptions.</a:t>
            </a:r>
          </a:p>
          <a:p>
            <a:pPr marL="274320" indent="-274320" fontAlgn="auto">
              <a:spcAft>
                <a:spcPts val="0"/>
              </a:spcAft>
              <a:buClr>
                <a:schemeClr val="accent3"/>
              </a:buClr>
              <a:buFont typeface="Wingdings 2"/>
              <a:buChar char=""/>
              <a:defRPr/>
            </a:pPr>
            <a:r>
              <a:rPr lang="en-US" dirty="0" smtClean="0"/>
              <a:t>First:  Assume atoms and molecules within the food substances are always in motion and are colliding with each other.</a:t>
            </a:r>
          </a:p>
          <a:p>
            <a:pPr marL="274320" indent="-274320" fontAlgn="auto">
              <a:spcAft>
                <a:spcPts val="0"/>
              </a:spcAft>
              <a:buClr>
                <a:schemeClr val="accent3"/>
              </a:buClr>
              <a:buFont typeface="Wingdings 2"/>
              <a:buChar char=""/>
              <a:defRPr/>
            </a:pPr>
            <a:r>
              <a:rPr lang="en-US" dirty="0" smtClean="0"/>
              <a:t>Second:  Assume that the atoms and molecules move faster as the temperature increases.</a:t>
            </a:r>
          </a:p>
          <a:p>
            <a:pPr marL="274320" indent="-274320" fontAlgn="auto">
              <a:spcAft>
                <a:spcPts val="0"/>
              </a:spcAft>
              <a:buClr>
                <a:schemeClr val="accent3"/>
              </a:buClr>
              <a:buFont typeface="Wingdings 2"/>
              <a:buChar char=""/>
              <a:defRPr/>
            </a:pPr>
            <a:endParaRPr lang="en-US" dirty="0">
              <a:solidFill>
                <a:schemeClr val="accent3"/>
              </a:solidFill>
            </a:endParaRPr>
          </a:p>
        </p:txBody>
      </p:sp>
      <p:sp>
        <p:nvSpPr>
          <p:cNvPr id="16386" name="Rectangle 3"/>
          <p:cNvSpPr>
            <a:spLocks noChangeArrowheads="1"/>
          </p:cNvSpPr>
          <p:nvPr/>
        </p:nvSpPr>
        <p:spPr bwMode="auto">
          <a:xfrm>
            <a:off x="8797925" y="-457200"/>
            <a:ext cx="2286000" cy="4892675"/>
          </a:xfrm>
          <a:prstGeom prst="rect">
            <a:avLst/>
          </a:prstGeom>
          <a:noFill/>
          <a:ln w="9525">
            <a:noFill/>
            <a:miter lim="800000"/>
            <a:headEnd/>
            <a:tailEnd/>
          </a:ln>
        </p:spPr>
        <p:txBody>
          <a:bodyPr>
            <a:spAutoFit/>
          </a:bodyPr>
          <a:lstStyle/>
          <a:p>
            <a:pPr marL="273050" indent="-273050">
              <a:spcBef>
                <a:spcPct val="20000"/>
              </a:spcBef>
              <a:buClr>
                <a:srgbClr val="B32C16"/>
              </a:buClr>
              <a:buSzPct val="95000"/>
              <a:buFont typeface="Wingdings 2" pitchFamily="18" charset="2"/>
              <a:buChar char=""/>
            </a:pPr>
            <a:r>
              <a:rPr lang="en-US" sz="2600" dirty="0">
                <a:solidFill>
                  <a:srgbClr val="000000"/>
                </a:solidFill>
                <a:latin typeface="Constantia" pitchFamily="18" charset="0"/>
              </a:rPr>
              <a:t>First: assume atoms and molecules within the food substances are always in motion and are colliding with each other.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solidFill>
                  <a:schemeClr val="accent2">
                    <a:lumMod val="50000"/>
                  </a:schemeClr>
                </a:solidFill>
              </a:rPr>
              <a:t>Fluids move faster through small areas than through larger areas, if the overall flow rate remains constant.  Fluids also vary in the rate in which they flow.</a:t>
            </a:r>
          </a:p>
          <a:p>
            <a:endParaRPr lang="en-US" dirty="0" smtClean="0">
              <a:solidFill>
                <a:schemeClr val="accent2">
                  <a:lumMod val="50000"/>
                </a:schemeClr>
              </a:solidFill>
            </a:endParaRPr>
          </a:p>
          <a:p>
            <a:r>
              <a:rPr lang="en-US" dirty="0" smtClean="0">
                <a:solidFill>
                  <a:schemeClr val="accent2">
                    <a:lumMod val="50000"/>
                  </a:schemeClr>
                </a:solidFill>
              </a:rPr>
              <a:t>Example:  What happens when you make the opening to the hose smaller by placing your hand over it?</a:t>
            </a:r>
          </a:p>
          <a:p>
            <a:endParaRPr lang="en-US" dirty="0" smtClean="0">
              <a:solidFill>
                <a:schemeClr val="accent2">
                  <a:lumMod val="50000"/>
                </a:schemeClr>
              </a:solidFill>
            </a:endParaRPr>
          </a:p>
          <a:p>
            <a:r>
              <a:rPr lang="en-US" dirty="0" smtClean="0">
                <a:solidFill>
                  <a:schemeClr val="accent2">
                    <a:lumMod val="50000"/>
                  </a:schemeClr>
                </a:solidFill>
              </a:rPr>
              <a:t>It comes out faster</a:t>
            </a:r>
            <a:endParaRPr lang="en-US" dirty="0">
              <a:solidFill>
                <a:schemeClr val="accent2">
                  <a:lumMod val="50000"/>
                </a:schemeClr>
              </a:solidFill>
            </a:endParaRPr>
          </a:p>
        </p:txBody>
      </p:sp>
      <p:pic>
        <p:nvPicPr>
          <p:cNvPr id="7170" name="Picture 2" descr="C:\Users\Kim\AppData\Local\Microsoft\Windows\Temporary Internet Files\Content.IE5\XCYKH36U\MC900245101[1].wmf"/>
          <p:cNvPicPr>
            <a:picLocks noChangeAspect="1" noChangeArrowheads="1"/>
          </p:cNvPicPr>
          <p:nvPr/>
        </p:nvPicPr>
        <p:blipFill>
          <a:blip r:embed="rId2" cstate="print"/>
          <a:srcRect/>
          <a:stretch>
            <a:fillRect/>
          </a:stretch>
        </p:blipFill>
        <p:spPr bwMode="auto">
          <a:xfrm>
            <a:off x="5257800" y="3962400"/>
            <a:ext cx="1981200" cy="22098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solidFill>
                  <a:schemeClr val="accent2">
                    <a:lumMod val="50000"/>
                  </a:schemeClr>
                </a:solidFill>
              </a:rPr>
              <a:t>Viscosity depends on particle attraction</a:t>
            </a:r>
          </a:p>
          <a:p>
            <a:r>
              <a:rPr lang="en-US" dirty="0" smtClean="0"/>
              <a:t>Viscosity resistance of a gas or liquid to flow.  Example honey drips more slowly from a spoon than lemonade being poured from a pitcher.</a:t>
            </a:r>
          </a:p>
          <a:p>
            <a:r>
              <a:rPr lang="en-US" dirty="0" smtClean="0"/>
              <a:t>Why?</a:t>
            </a:r>
          </a:p>
          <a:p>
            <a:r>
              <a:rPr lang="en-US" dirty="0" smtClean="0"/>
              <a:t>Because honey has a higher viscosity than lemonade</a:t>
            </a:r>
          </a:p>
          <a:p>
            <a:r>
              <a:rPr lang="en-US" dirty="0" smtClean="0"/>
              <a:t>In general because the stronger the attraction between a liquid’s particles is, the more viscous the liquid is.</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solidFill>
                  <a:schemeClr val="accent2">
                    <a:lumMod val="50000"/>
                  </a:schemeClr>
                </a:solidFill>
              </a:rPr>
              <a:t>Fluid pressure decreases as speed increases</a:t>
            </a:r>
          </a:p>
          <a:p>
            <a:r>
              <a:rPr lang="en-US" dirty="0" smtClean="0"/>
              <a:t>Water will move faster through the narrow part of a pipe than through the wider part.  If it is carrying a leaf it will move the leaf quicker through the narrow part.</a:t>
            </a:r>
          </a:p>
          <a:p>
            <a:r>
              <a:rPr lang="en-US" dirty="0" smtClean="0"/>
              <a:t>If you measure the pressure at different points, you would find the water pressure in front of the leaf is less than the pressure behind the leaf.  This pressure difference caused the leaf and the water around it to accelerate as the leaf enters the narrow part of the tube.</a:t>
            </a:r>
          </a:p>
          <a:p>
            <a:endParaRPr lang="en-US" dirty="0" smtClean="0"/>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t>This principle is known as the Bernoulli’s principle—which states that as the speed of the moving fluid increases, the pressure of the fluid decreases.</a:t>
            </a:r>
            <a:endParaRPr lang="en-US" dirty="0"/>
          </a:p>
        </p:txBody>
      </p:sp>
      <p:pic>
        <p:nvPicPr>
          <p:cNvPr id="8195" name="Picture 3" descr="C:\Users\Kim\AppData\Local\Microsoft\Windows\Temporary Internet Files\Content.IE5\LU3GIUY8\MM900282868[1].gif"/>
          <p:cNvPicPr>
            <a:picLocks noChangeAspect="1" noChangeArrowheads="1" noCrop="1"/>
          </p:cNvPicPr>
          <p:nvPr/>
        </p:nvPicPr>
        <p:blipFill>
          <a:blip r:embed="rId2" cstate="print"/>
          <a:srcRect/>
          <a:stretch>
            <a:fillRect/>
          </a:stretch>
        </p:blipFill>
        <p:spPr bwMode="auto">
          <a:xfrm>
            <a:off x="2971800" y="2971800"/>
            <a:ext cx="3429000" cy="2819400"/>
          </a:xfrm>
          <a:prstGeom prst="rect">
            <a:avLst/>
          </a:prstGeom>
          <a:noFill/>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Behavior of Gases</a:t>
            </a:r>
            <a:endParaRPr lang="en-US" dirty="0"/>
          </a:p>
        </p:txBody>
      </p:sp>
      <p:sp>
        <p:nvSpPr>
          <p:cNvPr id="3" name="Content Placeholder 2"/>
          <p:cNvSpPr>
            <a:spLocks noGrp="1"/>
          </p:cNvSpPr>
          <p:nvPr>
            <p:ph idx="1"/>
          </p:nvPr>
        </p:nvSpPr>
        <p:spPr/>
        <p:txBody>
          <a:bodyPr/>
          <a:lstStyle/>
          <a:p>
            <a:r>
              <a:rPr lang="en-US" dirty="0" smtClean="0"/>
              <a:t>Because gases are colorless and odorless, it is easy to forget they exist.</a:t>
            </a:r>
          </a:p>
          <a:p>
            <a:r>
              <a:rPr lang="en-US" dirty="0" smtClean="0"/>
              <a:t>Some gases in Earth’s atmosphere are nitrogen, oxygen, argon, helium, and carbon dioxide, along with methane, neon, and krypton.  </a:t>
            </a:r>
          </a:p>
          <a:p>
            <a:r>
              <a:rPr lang="en-US" dirty="0" smtClean="0"/>
              <a:t>Gases are important in chemistry and in everyday life</a:t>
            </a:r>
            <a:br>
              <a:rPr lang="en-US" dirty="0" smtClean="0"/>
            </a:br>
            <a:endParaRPr lang="en-US" dirty="0"/>
          </a:p>
        </p:txBody>
      </p:sp>
      <p:pic>
        <p:nvPicPr>
          <p:cNvPr id="1026" name="Picture 2" descr="C:\Users\Kim\AppData\Local\Microsoft\Windows\Temporary Internet Files\Content.IE5\8EXLZH8B\MC900226542[1].wmf"/>
          <p:cNvPicPr>
            <a:picLocks noChangeAspect="1" noChangeArrowheads="1"/>
          </p:cNvPicPr>
          <p:nvPr/>
        </p:nvPicPr>
        <p:blipFill>
          <a:blip r:embed="rId2" cstate="print"/>
          <a:srcRect/>
          <a:stretch>
            <a:fillRect/>
          </a:stretch>
        </p:blipFill>
        <p:spPr bwMode="auto">
          <a:xfrm>
            <a:off x="1447800" y="4648200"/>
            <a:ext cx="2563063" cy="1838858"/>
          </a:xfrm>
          <a:prstGeom prst="rect">
            <a:avLst/>
          </a:prstGeom>
          <a:noFill/>
        </p:spPr>
      </p:pic>
      <p:pic>
        <p:nvPicPr>
          <p:cNvPr id="1027" name="Picture 3" descr="C:\Users\Kim\AppData\Local\Microsoft\Windows\Temporary Internet Files\Content.IE5\YLUU3M50\MC900226536[1].wmf"/>
          <p:cNvPicPr>
            <a:picLocks noChangeAspect="1" noChangeArrowheads="1"/>
          </p:cNvPicPr>
          <p:nvPr/>
        </p:nvPicPr>
        <p:blipFill>
          <a:blip r:embed="rId3" cstate="print"/>
          <a:srcRect/>
          <a:stretch>
            <a:fillRect/>
          </a:stretch>
        </p:blipFill>
        <p:spPr bwMode="auto">
          <a:xfrm>
            <a:off x="4953000" y="4648200"/>
            <a:ext cx="2599639" cy="1843430"/>
          </a:xfrm>
          <a:prstGeom prst="rect">
            <a:avLst/>
          </a:prstGeom>
          <a:noFill/>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b="1" dirty="0" smtClean="0">
                <a:solidFill>
                  <a:srgbClr val="C00000"/>
                </a:solidFill>
              </a:rPr>
              <a:t>Properties of Gases</a:t>
            </a:r>
          </a:p>
          <a:p>
            <a:r>
              <a:rPr lang="en-US" dirty="0" smtClean="0"/>
              <a:t>Gases are fluids, and their particles move rapidly in all directions.</a:t>
            </a:r>
          </a:p>
          <a:p>
            <a:r>
              <a:rPr lang="en-US" dirty="0" smtClean="0"/>
              <a:t>Gases have many unique properties.</a:t>
            </a:r>
          </a:p>
          <a:p>
            <a:r>
              <a:rPr lang="en-US" dirty="0" smtClean="0">
                <a:solidFill>
                  <a:srgbClr val="0070C0"/>
                </a:solidFill>
              </a:rPr>
              <a:t>Gases expand to fill their containers.  They spread out easily and mix with one another.  They have low densities and are compressible.  Unlike solids and liquids, gases are mostly empty spaces.  </a:t>
            </a:r>
            <a:r>
              <a:rPr lang="en-US" dirty="0" smtClean="0"/>
              <a:t>All gases share these properties.</a:t>
            </a:r>
            <a:endParaRPr lang="en-US" dirty="0">
              <a:solidFill>
                <a:srgbClr val="0070C0"/>
              </a:solidFill>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Gas particles exert pressure by hitting the walls of a balloon.  What happens if the pressure becomes too great.</a:t>
            </a:r>
          </a:p>
          <a:p>
            <a:r>
              <a:rPr lang="en-US" dirty="0" smtClean="0"/>
              <a:t>The balloon will pop.</a:t>
            </a:r>
            <a:endParaRPr lang="en-US" dirty="0"/>
          </a:p>
        </p:txBody>
      </p:sp>
      <p:pic>
        <p:nvPicPr>
          <p:cNvPr id="2053" name="Picture 5" descr="C:\Users\Kim\AppData\Local\Microsoft\Windows\Temporary Internet Files\Content.IE5\8EXLZH8B\MP900384729[1].jpg"/>
          <p:cNvPicPr>
            <a:picLocks noChangeAspect="1" noChangeArrowheads="1"/>
          </p:cNvPicPr>
          <p:nvPr/>
        </p:nvPicPr>
        <p:blipFill>
          <a:blip r:embed="rId2" cstate="print"/>
          <a:srcRect/>
          <a:stretch>
            <a:fillRect/>
          </a:stretch>
        </p:blipFill>
        <p:spPr bwMode="auto">
          <a:xfrm>
            <a:off x="4648200" y="3048000"/>
            <a:ext cx="1627560" cy="31242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5257800"/>
          </a:xfrm>
        </p:spPr>
        <p:txBody>
          <a:bodyPr/>
          <a:lstStyle/>
          <a:p>
            <a:r>
              <a:rPr lang="en-US" dirty="0" smtClean="0">
                <a:solidFill>
                  <a:srgbClr val="0070C0"/>
                </a:solidFill>
              </a:rPr>
              <a:t>Gases exert pressure on their containers.</a:t>
            </a:r>
          </a:p>
          <a:p>
            <a:r>
              <a:rPr lang="en-US" dirty="0" smtClean="0"/>
              <a:t>A balloon that is filled with helium gas is under pressure.  Helium atoms in the balloon are moving rapidly.</a:t>
            </a:r>
            <a:endParaRPr lang="en-US" dirty="0"/>
          </a:p>
        </p:txBody>
      </p:sp>
      <p:pic>
        <p:nvPicPr>
          <p:cNvPr id="3074" name="Picture 2" descr="C:\Users\Kim\AppData\Local\Microsoft\Windows\Temporary Internet Files\Content.IE5\YLUU3M50\MC900413576[1].wmf"/>
          <p:cNvPicPr>
            <a:picLocks noChangeAspect="1" noChangeArrowheads="1"/>
          </p:cNvPicPr>
          <p:nvPr/>
        </p:nvPicPr>
        <p:blipFill>
          <a:blip r:embed="rId2" cstate="print"/>
          <a:srcRect/>
          <a:stretch>
            <a:fillRect/>
          </a:stretch>
        </p:blipFill>
        <p:spPr bwMode="auto">
          <a:xfrm>
            <a:off x="2895600" y="2819400"/>
            <a:ext cx="3826598" cy="3456915"/>
          </a:xfrm>
          <a:prstGeom prst="rect">
            <a:avLst/>
          </a:prstGeom>
          <a:noFill/>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t>If too many gas particles are in the balloon, the battering overcomes the force of the balloon that is holding the gas in, and the balloon pops.</a:t>
            </a:r>
          </a:p>
          <a:p>
            <a:r>
              <a:rPr lang="en-US" dirty="0" smtClean="0"/>
              <a:t>If you let go of a pinched balloon most of the gases rushes out and causes the balloon to shoot through the air.</a:t>
            </a:r>
          </a:p>
          <a:p>
            <a:r>
              <a:rPr lang="en-US" dirty="0" smtClean="0"/>
              <a:t>Why does it do this?</a:t>
            </a:r>
          </a:p>
          <a:p>
            <a:r>
              <a:rPr lang="en-US" dirty="0" smtClean="0"/>
              <a:t>It does this because gas under pressure will escape its container if possible.</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amond(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t>For this reason gases in pressurized containers, such as propane tanks for gas grills, can be dangerous and must be handled carefully.</a:t>
            </a:r>
            <a:endParaRPr lang="en-US" dirty="0"/>
          </a:p>
        </p:txBody>
      </p:sp>
      <p:pic>
        <p:nvPicPr>
          <p:cNvPr id="4098" name="Picture 2" descr="C:\Users\Kim\AppData\Local\Microsoft\Windows\Temporary Internet Files\Content.IE5\8EXLZH8B\MC900320238[1].wmf"/>
          <p:cNvPicPr>
            <a:picLocks noChangeAspect="1" noChangeArrowheads="1"/>
          </p:cNvPicPr>
          <p:nvPr/>
        </p:nvPicPr>
        <p:blipFill>
          <a:blip r:embed="rId2" cstate="print"/>
          <a:srcRect/>
          <a:stretch>
            <a:fillRect/>
          </a:stretch>
        </p:blipFill>
        <p:spPr bwMode="auto">
          <a:xfrm>
            <a:off x="3429000" y="3048000"/>
            <a:ext cx="2362200" cy="2819400"/>
          </a:xfrm>
          <a:prstGeom prst="rect">
            <a:avLst/>
          </a:prstGeom>
          <a:noFill/>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marL="274320" indent="-274320" fontAlgn="auto">
              <a:spcAft>
                <a:spcPts val="0"/>
              </a:spcAft>
              <a:buClr>
                <a:schemeClr val="accent3"/>
              </a:buClr>
              <a:buFont typeface="Wingdings 2"/>
              <a:buChar char=""/>
              <a:defRPr/>
            </a:pPr>
            <a:r>
              <a:rPr lang="en-US" dirty="0" smtClean="0"/>
              <a:t>A theory based on this assumption is called </a:t>
            </a:r>
            <a:r>
              <a:rPr lang="en-US" dirty="0" smtClean="0">
                <a:solidFill>
                  <a:schemeClr val="accent3"/>
                </a:solidFill>
              </a:rPr>
              <a:t>kinetic theory of matter.</a:t>
            </a:r>
          </a:p>
          <a:p>
            <a:pPr marL="274320" indent="-274320" fontAlgn="auto">
              <a:spcAft>
                <a:spcPts val="0"/>
              </a:spcAft>
              <a:buClr>
                <a:schemeClr val="accent3"/>
              </a:buClr>
              <a:buFont typeface="Wingdings 2"/>
              <a:buChar char=""/>
              <a:defRPr/>
            </a:pPr>
            <a:r>
              <a:rPr lang="en-US" dirty="0" smtClean="0"/>
              <a:t>According to the kinetic theory  of matter, matter is made of atoms and molecules.  These atoms and molecules act like tiny particles that are always in motion.</a:t>
            </a:r>
            <a:endParaRPr lang="en-US" dirty="0"/>
          </a:p>
        </p:txBody>
      </p:sp>
      <p:pic>
        <p:nvPicPr>
          <p:cNvPr id="17410" name="Picture 2" descr="C:\Users\Kim\AppData\Local\Microsoft\Windows\Temporary Internet Files\Content.IE5\XCYKH36U\MC900287131[1].wmf"/>
          <p:cNvPicPr>
            <a:picLocks noChangeAspect="1" noChangeArrowheads="1"/>
          </p:cNvPicPr>
          <p:nvPr/>
        </p:nvPicPr>
        <p:blipFill>
          <a:blip r:embed="rId2" cstate="print"/>
          <a:srcRect/>
          <a:stretch>
            <a:fillRect/>
          </a:stretch>
        </p:blipFill>
        <p:spPr bwMode="auto">
          <a:xfrm>
            <a:off x="3657600" y="3962400"/>
            <a:ext cx="1739900" cy="19272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334000"/>
          </a:xfrm>
        </p:spPr>
        <p:txBody>
          <a:bodyPr/>
          <a:lstStyle/>
          <a:p>
            <a:r>
              <a:rPr lang="en-US" b="1" dirty="0" smtClean="0">
                <a:solidFill>
                  <a:schemeClr val="accent3"/>
                </a:solidFill>
              </a:rPr>
              <a:t>Gas Laws</a:t>
            </a:r>
          </a:p>
          <a:p>
            <a:r>
              <a:rPr lang="en-US" dirty="0" smtClean="0"/>
              <a:t>How do you measure the volume of gases?</a:t>
            </a:r>
          </a:p>
          <a:p>
            <a:r>
              <a:rPr lang="en-US" dirty="0" smtClean="0"/>
              <a:t>The volume of is the same as the volume of the gas’s container.</a:t>
            </a:r>
          </a:p>
          <a:p>
            <a:r>
              <a:rPr lang="en-US" dirty="0" smtClean="0"/>
              <a:t>But other factors must be considered.</a:t>
            </a:r>
          </a:p>
          <a:p>
            <a:r>
              <a:rPr lang="en-US" dirty="0" smtClean="0"/>
              <a:t>Gases behave differently than solids and liquids.</a:t>
            </a:r>
          </a:p>
          <a:p>
            <a:r>
              <a:rPr lang="en-US" dirty="0" smtClean="0"/>
              <a:t>The </a:t>
            </a:r>
            <a:r>
              <a:rPr lang="en-US" dirty="0" smtClean="0">
                <a:solidFill>
                  <a:schemeClr val="accent3"/>
                </a:solidFill>
              </a:rPr>
              <a:t>gas laws </a:t>
            </a:r>
            <a:r>
              <a:rPr lang="en-US" dirty="0" smtClean="0"/>
              <a:t>describes how the behavior of gases is affected by pressure, volume, and temperature.</a:t>
            </a:r>
          </a:p>
          <a:p>
            <a:r>
              <a:rPr lang="en-US" dirty="0" smtClean="0">
                <a:solidFill>
                  <a:srgbClr val="002060"/>
                </a:solidFill>
              </a:rPr>
              <a:t>Gas laws help us understand and predict the behavior of gases in specific situations.</a:t>
            </a:r>
          </a:p>
          <a:p>
            <a:endParaRPr lang="en-US" dirty="0">
              <a:solidFill>
                <a:schemeClr val="accent3"/>
              </a:solidFill>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solidFill>
                  <a:srgbClr val="002060"/>
                </a:solidFill>
              </a:rPr>
              <a:t>Boyle’s law relates the pressure of a gas to its volume.</a:t>
            </a:r>
          </a:p>
          <a:p>
            <a:r>
              <a:rPr lang="en-US" dirty="0" smtClean="0"/>
              <a:t>A diver at a depth of 10m blows a bubble of air. </a:t>
            </a:r>
            <a:r>
              <a:rPr lang="en-US" dirty="0" smtClean="0"/>
              <a:t> </a:t>
            </a:r>
            <a:r>
              <a:rPr lang="en-US" dirty="0" smtClean="0"/>
              <a:t>As the bubble rises, its volume increases.  By the time it reaches the surface it will have doubled because of the decrease in pressure.  This relationship between the volume and pressure of a gas is known as Boyle’s law.</a:t>
            </a:r>
          </a:p>
          <a:p>
            <a:r>
              <a:rPr lang="en-US" dirty="0" smtClean="0">
                <a:solidFill>
                  <a:schemeClr val="accent3"/>
                </a:solidFill>
              </a:rPr>
              <a:t>Boyle’s law states:  For a fixed amount of gas at a constant temperature, the volume of a gas increases as the gas’s pressure decreases.  Likewise, the volume of a gas decreases as the gas’s pressure increases.</a:t>
            </a:r>
          </a:p>
          <a:p>
            <a:pPr>
              <a:buNone/>
            </a:pPr>
            <a:endParaRPr lang="en-US" dirty="0">
              <a:solidFill>
                <a:schemeClr val="accent3"/>
              </a:solidFill>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334000"/>
          </a:xfrm>
        </p:spPr>
        <p:txBody>
          <a:bodyPr/>
          <a:lstStyle/>
          <a:p>
            <a:r>
              <a:rPr lang="en-US" dirty="0" smtClean="0">
                <a:solidFill>
                  <a:srgbClr val="002060"/>
                </a:solidFill>
              </a:rPr>
              <a:t>Gas laws is the laws, that state the mathematical relationship between  the volume, temperature, pressure, and quantity of a gas.</a:t>
            </a:r>
          </a:p>
          <a:p>
            <a:r>
              <a:rPr lang="en-US" dirty="0" smtClean="0"/>
              <a:t>Pressure and volume have an inverse relationship:  one increases when the other decreases.</a:t>
            </a:r>
          </a:p>
          <a:p>
            <a:r>
              <a:rPr lang="en-US" dirty="0" smtClean="0"/>
              <a:t>Look at the example on page 97.</a:t>
            </a:r>
            <a:endParaRPr lang="en-US" dirty="0"/>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5257800"/>
          </a:xfrm>
        </p:spPr>
        <p:txBody>
          <a:bodyPr/>
          <a:lstStyle/>
          <a:p>
            <a:r>
              <a:rPr lang="en-US" dirty="0" smtClean="0">
                <a:solidFill>
                  <a:srgbClr val="002060"/>
                </a:solidFill>
              </a:rPr>
              <a:t>The product of pressure and volume is constant.</a:t>
            </a:r>
          </a:p>
          <a:p>
            <a:r>
              <a:rPr lang="en-US" dirty="0" smtClean="0"/>
              <a:t>Boyle’s law tells you that when pressure increases, volume decreases, and vise versa.  In mathematical terms, pressure multiplied by volume is constant (if temperature is a constant).</a:t>
            </a:r>
          </a:p>
          <a:p>
            <a:r>
              <a:rPr lang="en-US" dirty="0" smtClean="0">
                <a:solidFill>
                  <a:srgbClr val="C00000"/>
                </a:solidFill>
              </a:rPr>
              <a:t>Expressed: </a:t>
            </a:r>
            <a:r>
              <a:rPr lang="en-US" dirty="0" smtClean="0"/>
              <a:t>(pressure</a:t>
            </a:r>
            <a:r>
              <a:rPr lang="en-US" dirty="0" smtClean="0">
                <a:latin typeface="Constantia"/>
              </a:rPr>
              <a:t>₁)(volume₁)=(pressure₂)(volume₂)</a:t>
            </a:r>
          </a:p>
          <a:p>
            <a:r>
              <a:rPr lang="en-US" dirty="0" smtClean="0">
                <a:latin typeface="Constantia"/>
              </a:rPr>
              <a:t>P₁V₁=P₂V₂        P₁ and V₁ represents the </a:t>
            </a:r>
            <a:r>
              <a:rPr lang="en-US" dirty="0" smtClean="0">
                <a:solidFill>
                  <a:schemeClr val="accent3"/>
                </a:solidFill>
                <a:latin typeface="Constantia"/>
              </a:rPr>
              <a:t>initial</a:t>
            </a:r>
            <a:r>
              <a:rPr lang="en-US" dirty="0" smtClean="0">
                <a:latin typeface="Constantia"/>
              </a:rPr>
              <a:t> volume and pressure, while P₂ and V</a:t>
            </a:r>
            <a:r>
              <a:rPr lang="en-US" dirty="0" smtClean="0">
                <a:latin typeface="Century Schoolbook"/>
              </a:rPr>
              <a:t>₂ represents the </a:t>
            </a:r>
            <a:r>
              <a:rPr lang="en-US" dirty="0" smtClean="0">
                <a:solidFill>
                  <a:schemeClr val="accent3"/>
                </a:solidFill>
                <a:latin typeface="Century Schoolbook"/>
              </a:rPr>
              <a:t>final</a:t>
            </a:r>
            <a:r>
              <a:rPr lang="en-US" dirty="0" smtClean="0">
                <a:latin typeface="Century Schoolbook"/>
              </a:rPr>
              <a:t> volume and pressure.</a:t>
            </a:r>
            <a:endParaRPr lang="en-US" dirty="0" smtClean="0"/>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5257800"/>
          </a:xfrm>
        </p:spPr>
        <p:txBody>
          <a:bodyPr/>
          <a:lstStyle/>
          <a:p>
            <a:r>
              <a:rPr lang="en-US" dirty="0" smtClean="0">
                <a:solidFill>
                  <a:srgbClr val="002060"/>
                </a:solidFill>
              </a:rPr>
              <a:t>Gay-Lussac’s law relates gas pressure to temperature.</a:t>
            </a:r>
          </a:p>
          <a:p>
            <a:r>
              <a:rPr lang="en-US" dirty="0" smtClean="0"/>
              <a:t>So what would you predict about the relationship between the pressure and temperature of a gas at a constant volume?</a:t>
            </a:r>
          </a:p>
          <a:p>
            <a:r>
              <a:rPr lang="en-US" dirty="0" smtClean="0"/>
              <a:t>Remember that pressure is the results of collisions of gas molecules against the walls of their containers.</a:t>
            </a:r>
          </a:p>
          <a:p>
            <a:r>
              <a:rPr lang="en-US" dirty="0" smtClean="0"/>
              <a:t>As temperature increases the kinetic energy of gas particles increases.  The energy and frequency of the collision of the gas particles against the container increases.</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amond(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5257800"/>
          </a:xfrm>
        </p:spPr>
        <p:txBody>
          <a:bodyPr/>
          <a:lstStyle/>
          <a:p>
            <a:r>
              <a:rPr lang="en-US" dirty="0" smtClean="0"/>
              <a:t>Gay-Lussac’s law states:  The pressure of a gas increases as the temperature increases, if the volume of the gas does not change.  The pressure decreases as the temperature decreases.</a:t>
            </a:r>
          </a:p>
          <a:p>
            <a:r>
              <a:rPr lang="en-US" dirty="0" smtClean="0">
                <a:solidFill>
                  <a:schemeClr val="accent3"/>
                </a:solidFill>
              </a:rPr>
              <a:t>Example: </a:t>
            </a:r>
            <a:r>
              <a:rPr lang="en-US" dirty="0" smtClean="0"/>
              <a:t>If you measure the pressure in your bike tire you will notice that it is lower in the winter than in the summer.  Why?</a:t>
            </a:r>
          </a:p>
          <a:p>
            <a:r>
              <a:rPr lang="en-US" dirty="0" smtClean="0"/>
              <a:t>Because as the temperature outside decreases, so does the pressure in the tires and as the temperature rises outside so does the pressure.  Notice that the volume remains constant.</a:t>
            </a:r>
            <a:br>
              <a:rPr lang="en-US" dirty="0" smtClean="0"/>
            </a:b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5257800"/>
          </a:xfrm>
        </p:spPr>
        <p:txBody>
          <a:bodyPr/>
          <a:lstStyle/>
          <a:p>
            <a:r>
              <a:rPr lang="en-US" dirty="0" smtClean="0"/>
              <a:t>For this reason pressurized containers that hold gas should never be heated or near high heat as they will explode.</a:t>
            </a:r>
            <a:endParaRPr lang="en-US" dirty="0"/>
          </a:p>
        </p:txBody>
      </p:sp>
      <p:pic>
        <p:nvPicPr>
          <p:cNvPr id="5122" name="Picture 2" descr="C:\Users\Kim\AppData\Local\Microsoft\Windows\Temporary Internet Files\Content.IE5\KHYDLHOQ\MP900341784[1].jpg"/>
          <p:cNvPicPr>
            <a:picLocks noChangeAspect="1" noChangeArrowheads="1"/>
          </p:cNvPicPr>
          <p:nvPr/>
        </p:nvPicPr>
        <p:blipFill>
          <a:blip r:embed="rId2" cstate="print"/>
          <a:srcRect/>
          <a:stretch>
            <a:fillRect/>
          </a:stretch>
        </p:blipFill>
        <p:spPr bwMode="auto">
          <a:xfrm>
            <a:off x="1371600" y="3124200"/>
            <a:ext cx="1576324" cy="2209800"/>
          </a:xfrm>
          <a:prstGeom prst="rect">
            <a:avLst/>
          </a:prstGeom>
          <a:noFill/>
        </p:spPr>
      </p:pic>
      <p:pic>
        <p:nvPicPr>
          <p:cNvPr id="5127" name="Picture 7" descr="C:\Users\Kim\AppData\Local\Microsoft\Windows\Temporary Internet Files\Content.IE5\8EXLZH8B\MM900236357[1].gif"/>
          <p:cNvPicPr>
            <a:picLocks noChangeAspect="1" noChangeArrowheads="1" noCrop="1"/>
          </p:cNvPicPr>
          <p:nvPr/>
        </p:nvPicPr>
        <p:blipFill>
          <a:blip r:embed="rId3" cstate="print"/>
          <a:srcRect/>
          <a:stretch>
            <a:fillRect/>
          </a:stretch>
        </p:blipFill>
        <p:spPr bwMode="auto">
          <a:xfrm>
            <a:off x="3352800" y="3886200"/>
            <a:ext cx="2743200" cy="2514600"/>
          </a:xfrm>
          <a:prstGeom prst="rect">
            <a:avLst/>
          </a:prstGeom>
          <a:noFill/>
        </p:spPr>
      </p:pic>
      <p:pic>
        <p:nvPicPr>
          <p:cNvPr id="5128" name="Picture 8" descr="C:\Users\Kim\AppData\Local\Microsoft\Windows\Temporary Internet Files\Content.IE5\YLUU3M50\MC900250385[1].wmf"/>
          <p:cNvPicPr>
            <a:picLocks noChangeAspect="1" noChangeArrowheads="1"/>
          </p:cNvPicPr>
          <p:nvPr/>
        </p:nvPicPr>
        <p:blipFill>
          <a:blip r:embed="rId4" cstate="print"/>
          <a:srcRect/>
          <a:stretch>
            <a:fillRect/>
          </a:stretch>
        </p:blipFill>
        <p:spPr bwMode="auto">
          <a:xfrm>
            <a:off x="5486400" y="2590800"/>
            <a:ext cx="2577220" cy="2105685"/>
          </a:xfrm>
          <a:prstGeom prst="rect">
            <a:avLst/>
          </a:prstGeom>
          <a:noFill/>
        </p:spPr>
      </p:pic>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5257800"/>
          </a:xfrm>
        </p:spPr>
        <p:txBody>
          <a:bodyPr/>
          <a:lstStyle/>
          <a:p>
            <a:r>
              <a:rPr lang="en-US" dirty="0" smtClean="0">
                <a:solidFill>
                  <a:srgbClr val="002060"/>
                </a:solidFill>
              </a:rPr>
              <a:t>Charles law relate temperature to volume.</a:t>
            </a:r>
          </a:p>
          <a:p>
            <a:r>
              <a:rPr lang="en-US" dirty="0" smtClean="0"/>
              <a:t>This law states:  For a fixed amount of gas at a constant pressure, the volume of the gas increases as the gas’s temperature increases.  Likewise the volume of the gas decreases as the gas’s temperature decreases.</a:t>
            </a:r>
          </a:p>
          <a:p>
            <a:r>
              <a:rPr lang="en-US" dirty="0" smtClean="0"/>
              <a:t>Because of Charles’s law, an inflated balloon will pop if it gets to hot.  Or if the gas is cooled in an inflated balloon at constant temperature it </a:t>
            </a:r>
            <a:r>
              <a:rPr lang="en-US" smtClean="0"/>
              <a:t>will shrink.</a:t>
            </a:r>
            <a:endParaRPr lang="en-US"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990600"/>
            <a:ext cx="8229600" cy="5334000"/>
          </a:xfrm>
        </p:spPr>
        <p:txBody>
          <a:bodyPr/>
          <a:lstStyle/>
          <a:p>
            <a:r>
              <a:rPr lang="en-US" dirty="0" smtClean="0"/>
              <a:t>Observations of particles in motion</a:t>
            </a:r>
          </a:p>
          <a:p>
            <a:pPr lvl="1"/>
            <a:r>
              <a:rPr lang="en-US" dirty="0" smtClean="0"/>
              <a:t>The higher the temperature of the substance is, the faster the particles move.</a:t>
            </a:r>
          </a:p>
          <a:p>
            <a:pPr lvl="1"/>
            <a:r>
              <a:rPr lang="en-US" dirty="0" smtClean="0"/>
              <a:t>At the same temperature, more massive particles move slower than less massive ones.</a:t>
            </a:r>
          </a:p>
          <a:p>
            <a:r>
              <a:rPr lang="en-US" dirty="0" smtClean="0"/>
              <a:t>Cup of hot tea:  First the particles move very quickly and as the tea cools, its particles begin to slow down.</a:t>
            </a:r>
          </a:p>
        </p:txBody>
      </p:sp>
      <p:pic>
        <p:nvPicPr>
          <p:cNvPr id="18434" name="Picture 3" descr="C:\Users\Kim\AppData\Local\Microsoft\Windows\Temporary Internet Files\Content.IE5\KIE9FCBA\MP900449123[1].jpg"/>
          <p:cNvPicPr>
            <a:picLocks noChangeAspect="1" noChangeArrowheads="1"/>
          </p:cNvPicPr>
          <p:nvPr/>
        </p:nvPicPr>
        <p:blipFill>
          <a:blip r:embed="rId2" cstate="print"/>
          <a:srcRect/>
          <a:stretch>
            <a:fillRect/>
          </a:stretch>
        </p:blipFill>
        <p:spPr bwMode="auto">
          <a:xfrm>
            <a:off x="3657600" y="4267200"/>
            <a:ext cx="2209800" cy="24272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marL="274320" indent="-274320" fontAlgn="auto">
              <a:spcAft>
                <a:spcPts val="0"/>
              </a:spcAft>
              <a:buClr>
                <a:schemeClr val="accent3"/>
              </a:buClr>
              <a:buFont typeface="Wingdings 2"/>
              <a:buChar char=""/>
              <a:defRPr/>
            </a:pPr>
            <a:r>
              <a:rPr lang="en-US" b="1" dirty="0" smtClean="0">
                <a:solidFill>
                  <a:schemeClr val="accent3"/>
                </a:solidFill>
              </a:rPr>
              <a:t>States of Matter</a:t>
            </a:r>
          </a:p>
          <a:p>
            <a:pPr marL="274320" indent="-274320" fontAlgn="auto">
              <a:spcAft>
                <a:spcPts val="0"/>
              </a:spcAft>
              <a:buClr>
                <a:schemeClr val="accent3"/>
              </a:buClr>
              <a:buFont typeface="Wingdings 2"/>
              <a:buChar char=""/>
              <a:defRPr/>
            </a:pPr>
            <a:r>
              <a:rPr lang="en-US" dirty="0" smtClean="0"/>
              <a:t>There are three:  Solid, liquid, and gas</a:t>
            </a:r>
          </a:p>
          <a:p>
            <a:pPr marL="274320" indent="-274320" fontAlgn="auto">
              <a:spcAft>
                <a:spcPts val="0"/>
              </a:spcAft>
              <a:buClr>
                <a:schemeClr val="accent3"/>
              </a:buClr>
              <a:buFont typeface="Wingdings 2"/>
              <a:buChar char=""/>
              <a:defRPr/>
            </a:pPr>
            <a:r>
              <a:rPr lang="en-US" dirty="0" smtClean="0"/>
              <a:t>In a solids the particles vibrate in place</a:t>
            </a:r>
          </a:p>
          <a:p>
            <a:pPr marL="274320" indent="-274320" fontAlgn="auto">
              <a:spcAft>
                <a:spcPts val="0"/>
              </a:spcAft>
              <a:buClr>
                <a:schemeClr val="accent3"/>
              </a:buClr>
              <a:buFont typeface="Wingdings 2"/>
              <a:buChar char=""/>
              <a:defRPr/>
            </a:pPr>
            <a:r>
              <a:rPr lang="en-US" dirty="0" smtClean="0"/>
              <a:t>In a liquid the particles are closely packet, but they can still slide past each other</a:t>
            </a:r>
          </a:p>
          <a:p>
            <a:pPr marL="274320" indent="-274320" fontAlgn="auto">
              <a:spcAft>
                <a:spcPts val="0"/>
              </a:spcAft>
              <a:buClr>
                <a:schemeClr val="accent3"/>
              </a:buClr>
              <a:buFont typeface="Wingdings 2"/>
              <a:buChar char=""/>
              <a:defRPr/>
            </a:pPr>
            <a:r>
              <a:rPr lang="en-US" dirty="0" smtClean="0"/>
              <a:t>In a gas the particles are in constant motion and do not usually stick together.</a:t>
            </a:r>
            <a:endParaRPr lang="en-US" dirty="0"/>
          </a:p>
        </p:txBody>
      </p:sp>
      <p:pic>
        <p:nvPicPr>
          <p:cNvPr id="19458" name="Picture 4" descr="C:\Users\Kim\AppData\Local\Microsoft\Windows\Temporary Internet Files\Content.IE5\KIE9FCBA\MP900438800[1].jpg"/>
          <p:cNvPicPr>
            <a:picLocks noChangeAspect="1" noChangeArrowheads="1"/>
          </p:cNvPicPr>
          <p:nvPr/>
        </p:nvPicPr>
        <p:blipFill>
          <a:blip r:embed="rId2" cstate="print"/>
          <a:srcRect/>
          <a:stretch>
            <a:fillRect/>
          </a:stretch>
        </p:blipFill>
        <p:spPr bwMode="auto">
          <a:xfrm>
            <a:off x="914400" y="4495800"/>
            <a:ext cx="2209800" cy="1752600"/>
          </a:xfrm>
          <a:prstGeom prst="rect">
            <a:avLst/>
          </a:prstGeom>
          <a:noFill/>
          <a:ln w="9525">
            <a:noFill/>
            <a:miter lim="800000"/>
            <a:headEnd/>
            <a:tailEnd/>
          </a:ln>
        </p:spPr>
      </p:pic>
      <p:pic>
        <p:nvPicPr>
          <p:cNvPr id="19459" name="Picture 6" descr="C:\Users\Kim\AppData\Local\Microsoft\Windows\Temporary Internet Files\Content.IE5\LU3GIUY8\MC900441750[1].png"/>
          <p:cNvPicPr>
            <a:picLocks noChangeAspect="1" noChangeArrowheads="1"/>
          </p:cNvPicPr>
          <p:nvPr/>
        </p:nvPicPr>
        <p:blipFill>
          <a:blip r:embed="rId3" cstate="print"/>
          <a:srcRect/>
          <a:stretch>
            <a:fillRect/>
          </a:stretch>
        </p:blipFill>
        <p:spPr bwMode="auto">
          <a:xfrm>
            <a:off x="3733800" y="4038600"/>
            <a:ext cx="2209800" cy="2209800"/>
          </a:xfrm>
          <a:prstGeom prst="rect">
            <a:avLst/>
          </a:prstGeom>
          <a:noFill/>
          <a:ln w="9525">
            <a:noFill/>
            <a:miter lim="800000"/>
            <a:headEnd/>
            <a:tailEnd/>
          </a:ln>
        </p:spPr>
      </p:pic>
      <p:pic>
        <p:nvPicPr>
          <p:cNvPr id="19460" name="Picture 7" descr="C:\Users\Kim\AppData\Local\Microsoft\Windows\Temporary Internet Files\Content.IE5\PC12MC6X\MC900389376[1].wmf"/>
          <p:cNvPicPr>
            <a:picLocks noChangeAspect="1" noChangeArrowheads="1"/>
          </p:cNvPicPr>
          <p:nvPr/>
        </p:nvPicPr>
        <p:blipFill>
          <a:blip r:embed="rId4" cstate="print"/>
          <a:srcRect/>
          <a:stretch>
            <a:fillRect/>
          </a:stretch>
        </p:blipFill>
        <p:spPr bwMode="auto">
          <a:xfrm>
            <a:off x="6400800" y="4495800"/>
            <a:ext cx="1893888" cy="18049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533400" y="990600"/>
            <a:ext cx="8153400" cy="5334000"/>
          </a:xfrm>
        </p:spPr>
        <p:txBody>
          <a:bodyPr/>
          <a:lstStyle/>
          <a:p>
            <a:r>
              <a:rPr lang="en-US" dirty="0" smtClean="0"/>
              <a:t>You can classify matter as a solid, a liquid, or a gas by determining whether the shape and volume are definite or variable.</a:t>
            </a:r>
          </a:p>
          <a:p>
            <a:r>
              <a:rPr lang="en-US" dirty="0" smtClean="0">
                <a:solidFill>
                  <a:srgbClr val="0070C0"/>
                </a:solidFill>
              </a:rPr>
              <a:t>Solids have a definite shape and volume.  These particles are held closely in place by strong attractions, and they vibrate in place.</a:t>
            </a:r>
          </a:p>
          <a:p>
            <a:r>
              <a:rPr lang="en-US" dirty="0" smtClean="0">
                <a:solidFill>
                  <a:srgbClr val="0070C0"/>
                </a:solidFill>
              </a:rPr>
              <a:t>Liquids change shape, not volume.  These particles fast enough to overcome the forces of attraction between them.  Liquids are able to able to take the shape of their containers.  They change shape but they do not easily change volume.  The volume of a liquid remains constant.</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marL="274320" indent="-274320" fontAlgn="auto">
              <a:spcAft>
                <a:spcPts val="0"/>
              </a:spcAft>
              <a:buClr>
                <a:schemeClr val="accent3"/>
              </a:buClr>
              <a:buFont typeface="Wingdings 2"/>
              <a:buChar char=""/>
              <a:defRPr/>
            </a:pPr>
            <a:r>
              <a:rPr lang="en-US" dirty="0" smtClean="0">
                <a:solidFill>
                  <a:srgbClr val="0070C0"/>
                </a:solidFill>
              </a:rPr>
              <a:t>Gases change both shape and volume. Like liquids gases do not have fixed shapes.  Liquids and gases can move past each other, they are </a:t>
            </a:r>
            <a:r>
              <a:rPr lang="en-US" dirty="0" smtClean="0">
                <a:solidFill>
                  <a:schemeClr val="accent3"/>
                </a:solidFill>
              </a:rPr>
              <a:t>fluids.</a:t>
            </a:r>
            <a:r>
              <a:rPr lang="en-US" dirty="0" smtClean="0">
                <a:solidFill>
                  <a:srgbClr val="0070C0"/>
                </a:solidFill>
              </a:rPr>
              <a:t>  Gases can change shape and volume. </a:t>
            </a:r>
            <a:r>
              <a:rPr lang="en-US" dirty="0" smtClean="0">
                <a:solidFill>
                  <a:schemeClr val="accent3"/>
                </a:solidFill>
              </a:rPr>
              <a:t>Fluids are a nonsolid state of matter in which the atom, or molecules are free to move past each other, as in a gas or liquid.</a:t>
            </a:r>
          </a:p>
          <a:p>
            <a:pPr marL="640080" lvl="1" indent="-246888" fontAlgn="auto">
              <a:spcAft>
                <a:spcPts val="0"/>
              </a:spcAft>
              <a:buFont typeface="Wingdings 2"/>
              <a:buChar char=""/>
              <a:defRPr/>
            </a:pPr>
            <a:r>
              <a:rPr lang="en-US" dirty="0" smtClean="0">
                <a:solidFill>
                  <a:srgbClr val="00B050"/>
                </a:solidFill>
              </a:rPr>
              <a:t>Example:  open a bottle of perfume the liquid particles will escape as a gas and you will smell it around the room.</a:t>
            </a:r>
          </a:p>
          <a:p>
            <a:pPr marL="274320" indent="-274320" fontAlgn="auto">
              <a:spcAft>
                <a:spcPts val="0"/>
              </a:spcAft>
              <a:buClr>
                <a:schemeClr val="accent3"/>
              </a:buClr>
              <a:buFont typeface="Wingdings 2"/>
              <a:buChar char=""/>
              <a:defRPr/>
            </a:pPr>
            <a:r>
              <a:rPr lang="en-US" dirty="0" smtClean="0">
                <a:solidFill>
                  <a:srgbClr val="0070C0"/>
                </a:solidFill>
              </a:rPr>
              <a:t>The amount of empty space between the particles changes, and the gas expands to fill the space.  Gas can be </a:t>
            </a:r>
            <a:r>
              <a:rPr lang="en-US" i="1" dirty="0" smtClean="0">
                <a:solidFill>
                  <a:srgbClr val="0070C0"/>
                </a:solidFill>
              </a:rPr>
              <a:t>compressed</a:t>
            </a:r>
            <a:r>
              <a:rPr lang="en-US" dirty="0" smtClean="0">
                <a:solidFill>
                  <a:srgbClr val="0070C0"/>
                </a:solidFill>
              </a:rPr>
              <a:t> in a smaller container or spread out.</a:t>
            </a: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Flow</Template>
  <TotalTime>717</TotalTime>
  <Words>3547</Words>
  <Application>Microsoft Office PowerPoint</Application>
  <PresentationFormat>On-screen Show (4:3)</PresentationFormat>
  <Paragraphs>197</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Flow</vt:lpstr>
      <vt:lpstr>Chapter 3 States of Matter</vt:lpstr>
      <vt:lpstr>States of Matter</vt:lpstr>
      <vt:lpstr>Matter and Energy</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Changes of State</vt:lpstr>
      <vt:lpstr>Slide 19</vt:lpstr>
      <vt:lpstr>Slide 20</vt:lpstr>
      <vt:lpstr>Slide 21</vt:lpstr>
      <vt:lpstr>Slide 22</vt:lpstr>
      <vt:lpstr>Slide 23</vt:lpstr>
      <vt:lpstr>Slide 24</vt:lpstr>
      <vt:lpstr>Slide 25</vt:lpstr>
      <vt:lpstr>Slide 26</vt:lpstr>
      <vt:lpstr>Slide 27</vt:lpstr>
      <vt:lpstr>Fluids</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Behavior of Gases</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Company>Centenary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States of Matter</dc:title>
  <dc:creator>Kim</dc:creator>
  <cp:lastModifiedBy>Kim</cp:lastModifiedBy>
  <cp:revision>63</cp:revision>
  <dcterms:created xsi:type="dcterms:W3CDTF">2012-11-08T03:07:40Z</dcterms:created>
  <dcterms:modified xsi:type="dcterms:W3CDTF">2012-12-05T05:24:42Z</dcterms:modified>
</cp:coreProperties>
</file>