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60"/>
  </p:normalViewPr>
  <p:slideViewPr>
    <p:cSldViewPr>
      <p:cViewPr varScale="1">
        <p:scale>
          <a:sx n="65" d="100"/>
          <a:sy n="65" d="100"/>
        </p:scale>
        <p:origin x="-132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2AA9CD1E-16B1-4BCC-B384-CE4166714975}" type="datetimeFigureOut">
              <a:rPr lang="en-US"/>
              <a:pPr>
                <a:defRPr/>
              </a:pPr>
              <a:t>5/2/2013</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82A34F8C-F656-4C63-8710-479BF8727F75}"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C6C394D-A21B-418D-9212-6C49D4429CF2}" type="datetimeFigureOut">
              <a:rPr lang="en-US"/>
              <a:pPr>
                <a:defRPr/>
              </a:pPr>
              <a:t>5/2/2013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E6D6EF6-8891-4477-A2BC-91A6CC23467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DC47B2A-2D4D-42C1-B9F2-B675E87EEF9B}" type="datetimeFigureOut">
              <a:rPr lang="en-US"/>
              <a:pPr>
                <a:defRPr/>
              </a:pPr>
              <a:t>5/2/2013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B7EB17F-25F5-4BB2-ACB2-38FDD27026B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13BA346-154D-47C0-AD5A-1D314D8FD8C8}" type="datetimeFigureOut">
              <a:rPr lang="en-US"/>
              <a:pPr>
                <a:defRPr/>
              </a:pPr>
              <a:t>5/2/2013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3B02906-7837-462C-89C6-C55942E9409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B405EC6-414A-4E5A-A92E-6AC77F5842E1}" type="datetimeFigureOut">
              <a:rPr lang="en-US"/>
              <a:pPr>
                <a:defRPr/>
              </a:pPr>
              <a:t>5/2/2013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F9986B-4E55-4AF8-A821-8E186A307BC8}"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F7B7CF4-5A95-449A-BFE3-C3E6E6D5CFC7}" type="datetimeFigureOut">
              <a:rPr lang="en-US"/>
              <a:pPr>
                <a:defRPr/>
              </a:pPr>
              <a:t>5/2/2013</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48063F6B-A594-4E1F-A102-7B417D5B533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D950C8E9-474B-4609-B99B-F94A12BCCDB4}" type="datetimeFigureOut">
              <a:rPr lang="en-US"/>
              <a:pPr>
                <a:defRPr/>
              </a:pPr>
              <a:t>5/2/2013</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247B9A1C-250B-4C61-97C8-5B2F293CD92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29E5791A-0702-4305-A5A9-11F8876EA7B9}" type="datetimeFigureOut">
              <a:rPr lang="en-US"/>
              <a:pPr>
                <a:defRPr/>
              </a:pPr>
              <a:t>5/2/2013</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1585212C-322C-47CE-9C2D-68D56FF6C9A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8E8E6BF-EAE1-4212-A8FC-EEDFDB3DD07C}" type="datetimeFigureOut">
              <a:rPr lang="en-US"/>
              <a:pPr>
                <a:defRPr/>
              </a:pPr>
              <a:t>5/2/2013</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FF07DD0-1DE3-4C4F-8489-4048182237A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B8CACFE6-FBD1-4E9C-B16B-50CC372C0B2C}" type="datetimeFigureOut">
              <a:rPr lang="en-US"/>
              <a:pPr>
                <a:defRPr/>
              </a:pPr>
              <a:t>5/2/2013</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B6316F9-621F-4848-8F05-24677A7F248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A7FDAF30-134C-489F-A42A-8D6FDE7B4F91}" type="datetimeFigureOut">
              <a:rPr lang="en-US"/>
              <a:pPr>
                <a:defRPr/>
              </a:pPr>
              <a:t>5/2/2013</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907E8C0F-D1FC-4D48-8D78-9B03A05E246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00E77331-1FE3-4235-8CBE-49B50A79E7EF}" type="datetimeFigureOut">
              <a:rPr lang="en-US"/>
              <a:pPr>
                <a:defRPr/>
              </a:pPr>
              <a:t>5/2/2013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3C1D36E0-B494-4BB2-89DC-6B0ACFADA2DB}"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spTree>
  </p:cSld>
  <p:clrMap bg1="lt1" tx1="dk1" bg2="lt2" tx2="dk2" accent1="accent1" accent2="accent2" accent3="accent3" accent4="accent4" accent5="accent5" accent6="accent6" hlink="hlink" folHlink="folHlink"/>
  <p:sldLayoutIdLst>
    <p:sldLayoutId id="2147483684" r:id="rId1"/>
    <p:sldLayoutId id="2147483676" r:id="rId2"/>
    <p:sldLayoutId id="2147483685" r:id="rId3"/>
    <p:sldLayoutId id="2147483677" r:id="rId4"/>
    <p:sldLayoutId id="2147483678" r:id="rId5"/>
    <p:sldLayoutId id="2147483679" r:id="rId6"/>
    <p:sldLayoutId id="2147483680" r:id="rId7"/>
    <p:sldLayoutId id="2147483681" r:id="rId8"/>
    <p:sldLayoutId id="2147483686" r:id="rId9"/>
    <p:sldLayoutId id="2147483682" r:id="rId10"/>
    <p:sldLayoutId id="2147483683"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eaLnBrk="1" fontAlgn="auto" hangingPunct="1">
              <a:spcAft>
                <a:spcPts val="0"/>
              </a:spcAft>
              <a:defRPr/>
            </a:pPr>
            <a:r>
              <a:rPr lang="en-US" dirty="0" smtClean="0"/>
              <a:t>The Structure of Matter</a:t>
            </a:r>
            <a:br>
              <a:rPr lang="en-US" dirty="0" smtClean="0"/>
            </a:br>
            <a:r>
              <a:rPr lang="en-US" dirty="0" smtClean="0"/>
              <a:t>Chapter 6</a:t>
            </a:r>
            <a:endParaRPr lang="en-US" dirty="0"/>
          </a:p>
        </p:txBody>
      </p:sp>
      <p:sp>
        <p:nvSpPr>
          <p:cNvPr id="13314" name="Subtitle 2"/>
          <p:cNvSpPr>
            <a:spLocks noGrp="1"/>
          </p:cNvSpPr>
          <p:nvPr>
            <p:ph type="subTitle" idx="1"/>
          </p:nvPr>
        </p:nvSpPr>
        <p:spPr>
          <a:xfrm>
            <a:off x="533400" y="3228975"/>
            <a:ext cx="7854950" cy="1752600"/>
          </a:xfrm>
        </p:spPr>
        <p:txBody>
          <a:bodyPr/>
          <a:lstStyle/>
          <a:p>
            <a:pPr marR="0" algn="l" eaLnBrk="1" hangingPunct="1">
              <a:lnSpc>
                <a:spcPct val="90000"/>
              </a:lnSpc>
              <a:buFont typeface="Wingdings" pitchFamily="2" charset="2"/>
              <a:buChar char="v"/>
            </a:pPr>
            <a:r>
              <a:rPr lang="en-US" sz="2400" smtClean="0"/>
              <a:t>Compounds and Molecules</a:t>
            </a:r>
          </a:p>
          <a:p>
            <a:pPr marR="0" algn="l" eaLnBrk="1" hangingPunct="1">
              <a:lnSpc>
                <a:spcPct val="90000"/>
              </a:lnSpc>
              <a:buFont typeface="Wingdings" pitchFamily="2" charset="2"/>
              <a:buChar char="v"/>
            </a:pPr>
            <a:r>
              <a:rPr lang="en-US" sz="2400" smtClean="0"/>
              <a:t>Ionic and Covalent Bonding</a:t>
            </a:r>
          </a:p>
          <a:p>
            <a:pPr marR="0" algn="l" eaLnBrk="1" hangingPunct="1">
              <a:lnSpc>
                <a:spcPct val="90000"/>
              </a:lnSpc>
              <a:buFont typeface="Wingdings" pitchFamily="2" charset="2"/>
              <a:buChar char="v"/>
            </a:pPr>
            <a:r>
              <a:rPr lang="en-US" sz="2400" smtClean="0"/>
              <a:t>Compound Names and Formulas</a:t>
            </a:r>
          </a:p>
          <a:p>
            <a:pPr marR="0" algn="l" eaLnBrk="1" hangingPunct="1">
              <a:lnSpc>
                <a:spcPct val="90000"/>
              </a:lnSpc>
              <a:buFont typeface="Wingdings" pitchFamily="2" charset="2"/>
              <a:buChar char="v"/>
            </a:pPr>
            <a:r>
              <a:rPr lang="en-US" sz="2400" smtClean="0"/>
              <a:t>Organic and Biochemical Compounds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idx="1"/>
          </p:nvPr>
        </p:nvSpPr>
        <p:spPr>
          <a:xfrm>
            <a:off x="457200" y="990600"/>
            <a:ext cx="8229600" cy="5334000"/>
          </a:xfrm>
        </p:spPr>
        <p:txBody>
          <a:bodyPr/>
          <a:lstStyle/>
          <a:p>
            <a:pPr eaLnBrk="1" hangingPunct="1"/>
            <a:r>
              <a:rPr lang="en-US" smtClean="0">
                <a:solidFill>
                  <a:schemeClr val="accent1"/>
                </a:solidFill>
              </a:rPr>
              <a:t>Some models represent bond lengths and angles</a:t>
            </a:r>
          </a:p>
          <a:p>
            <a:pPr eaLnBrk="1" hangingPunct="1"/>
            <a:r>
              <a:rPr lang="en-US" smtClean="0"/>
              <a:t>In the ball and stick models the atoms are represented by balls and the bonds are represented by the sticks.</a:t>
            </a:r>
          </a:p>
          <a:p>
            <a:pPr eaLnBrk="1" hangingPunct="1"/>
            <a:r>
              <a:rPr lang="en-US" smtClean="0"/>
              <a:t>Two terms are used to specify the positions of atoms in relation to one another in a compound.</a:t>
            </a:r>
          </a:p>
          <a:p>
            <a:pPr eaLnBrk="1" hangingPunct="1"/>
            <a:r>
              <a:rPr lang="en-US" smtClean="0">
                <a:solidFill>
                  <a:srgbClr val="C00000"/>
                </a:solidFill>
              </a:rPr>
              <a:t>Bond length--</a:t>
            </a:r>
            <a:r>
              <a:rPr lang="en-US" smtClean="0"/>
              <a:t>the average distance between the nuclei of two bonded atom.</a:t>
            </a:r>
          </a:p>
          <a:p>
            <a:pPr eaLnBrk="1" hangingPunct="1"/>
            <a:r>
              <a:rPr lang="en-US" smtClean="0">
                <a:solidFill>
                  <a:srgbClr val="C00000"/>
                </a:solidFill>
              </a:rPr>
              <a:t>Bond angle--</a:t>
            </a:r>
            <a:r>
              <a:rPr lang="en-US" smtClean="0"/>
              <a:t>angle formed by the two bonds by the same atom.</a:t>
            </a:r>
            <a:endParaRPr lang="en-US" smtClean="0">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1"/>
          </p:nvPr>
        </p:nvSpPr>
        <p:spPr>
          <a:xfrm>
            <a:off x="457200" y="990600"/>
            <a:ext cx="8229600" cy="5334000"/>
          </a:xfrm>
        </p:spPr>
        <p:txBody>
          <a:bodyPr/>
          <a:lstStyle/>
          <a:p>
            <a:pPr eaLnBrk="1" hangingPunct="1"/>
            <a:r>
              <a:rPr lang="en-US" smtClean="0"/>
              <a:t>Structural formulas can also show the structures of compounds.</a:t>
            </a:r>
          </a:p>
          <a:p>
            <a:pPr eaLnBrk="1" hangingPunct="1"/>
            <a:endParaRPr lang="en-US" smtClean="0"/>
          </a:p>
        </p:txBody>
      </p:sp>
      <p:pic>
        <p:nvPicPr>
          <p:cNvPr id="23554" name="Picture 3" descr="thCASIV4XC.jpg"/>
          <p:cNvPicPr>
            <a:picLocks noChangeAspect="1"/>
          </p:cNvPicPr>
          <p:nvPr/>
        </p:nvPicPr>
        <p:blipFill>
          <a:blip r:embed="rId2"/>
          <a:srcRect/>
          <a:stretch>
            <a:fillRect/>
          </a:stretch>
        </p:blipFill>
        <p:spPr bwMode="auto">
          <a:xfrm>
            <a:off x="2857500" y="2133600"/>
            <a:ext cx="34290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p:cNvSpPr>
            <a:spLocks noGrp="1"/>
          </p:cNvSpPr>
          <p:nvPr>
            <p:ph idx="1"/>
          </p:nvPr>
        </p:nvSpPr>
        <p:spPr>
          <a:xfrm>
            <a:off x="457200" y="1066800"/>
            <a:ext cx="8229600" cy="5257800"/>
          </a:xfrm>
        </p:spPr>
        <p:txBody>
          <a:bodyPr/>
          <a:lstStyle/>
          <a:p>
            <a:pPr eaLnBrk="1" hangingPunct="1"/>
            <a:r>
              <a:rPr lang="en-US" smtClean="0">
                <a:solidFill>
                  <a:schemeClr val="accent1"/>
                </a:solidFill>
              </a:rPr>
              <a:t>Space-filled models show the space occupied by atoms</a:t>
            </a:r>
          </a:p>
          <a:p>
            <a:pPr eaLnBrk="1" hangingPunct="1"/>
            <a:r>
              <a:rPr lang="en-US" smtClean="0"/>
              <a:t>A space-filling model shows the relative sizes of atoms in a compound, but not bond lengths.</a:t>
            </a:r>
          </a:p>
          <a:p>
            <a:pPr eaLnBrk="1" hangingPunct="1">
              <a:buFont typeface="Wingdings 2" pitchFamily="18" charset="2"/>
              <a:buNone/>
            </a:pPr>
            <a:endParaRPr lang="en-US" smtClean="0"/>
          </a:p>
        </p:txBody>
      </p:sp>
      <p:pic>
        <p:nvPicPr>
          <p:cNvPr id="24578" name="Picture 3" descr="water.jpg"/>
          <p:cNvPicPr>
            <a:picLocks noChangeAspect="1"/>
          </p:cNvPicPr>
          <p:nvPr/>
        </p:nvPicPr>
        <p:blipFill>
          <a:blip r:embed="rId2"/>
          <a:srcRect/>
          <a:stretch>
            <a:fillRect/>
          </a:stretch>
        </p:blipFill>
        <p:spPr bwMode="auto">
          <a:xfrm>
            <a:off x="2590800" y="2819400"/>
            <a:ext cx="3962400" cy="340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2"/>
          <p:cNvSpPr>
            <a:spLocks noGrp="1"/>
          </p:cNvSpPr>
          <p:nvPr>
            <p:ph idx="1"/>
          </p:nvPr>
        </p:nvSpPr>
        <p:spPr>
          <a:xfrm>
            <a:off x="533400" y="1143000"/>
            <a:ext cx="8229600" cy="5257800"/>
          </a:xfrm>
        </p:spPr>
        <p:txBody>
          <a:bodyPr/>
          <a:lstStyle/>
          <a:p>
            <a:pPr eaLnBrk="1" hangingPunct="1"/>
            <a:r>
              <a:rPr lang="en-US" smtClean="0">
                <a:solidFill>
                  <a:schemeClr val="accent1"/>
                </a:solidFill>
              </a:rPr>
              <a:t>Bonds can bend, stretch, and rotate without breaking</a:t>
            </a:r>
            <a:endParaRPr lang="en-US" smtClean="0"/>
          </a:p>
          <a:p>
            <a:pPr eaLnBrk="1" hangingPunct="1"/>
            <a:r>
              <a:rPr lang="en-US" smtClean="0"/>
              <a:t>Some chemical bonds are stronger that others.  Bonds can bend, stretch, and rotate without breaking.  The atoms can move back and forth a little, and their nuclei do not always stay the same distance apart.  Although bonds are not rigid, they hold atoms together tightly. </a:t>
            </a:r>
          </a:p>
        </p:txBody>
      </p:sp>
      <p:pic>
        <p:nvPicPr>
          <p:cNvPr id="25602" name="Picture 2" descr="C:\Users\Kim\AppData\Local\Microsoft\Windows\Temporary Internet Files\Content.IE5\YLUU3M50\MP900315609[1].jpg"/>
          <p:cNvPicPr>
            <a:picLocks noChangeAspect="1" noChangeArrowheads="1"/>
          </p:cNvPicPr>
          <p:nvPr/>
        </p:nvPicPr>
        <p:blipFill>
          <a:blip r:embed="rId2"/>
          <a:srcRect/>
          <a:stretch>
            <a:fillRect/>
          </a:stretch>
        </p:blipFill>
        <p:spPr bwMode="auto">
          <a:xfrm>
            <a:off x="3314700" y="4267200"/>
            <a:ext cx="2514600" cy="179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algn="ctr" eaLnBrk="1" hangingPunct="1"/>
            <a:r>
              <a:rPr lang="en-US" sz="3600" b="1" smtClean="0">
                <a:solidFill>
                  <a:srgbClr val="C00000"/>
                </a:solidFill>
              </a:rPr>
              <a:t>How Does Structure Affect Properties</a:t>
            </a:r>
          </a:p>
        </p:txBody>
      </p:sp>
      <p:sp>
        <p:nvSpPr>
          <p:cNvPr id="26626" name="Content Placeholder 2"/>
          <p:cNvSpPr>
            <a:spLocks noGrp="1"/>
          </p:cNvSpPr>
          <p:nvPr>
            <p:ph idx="1"/>
          </p:nvPr>
        </p:nvSpPr>
        <p:spPr/>
        <p:txBody>
          <a:bodyPr/>
          <a:lstStyle/>
          <a:p>
            <a:pPr eaLnBrk="1" hangingPunct="1"/>
            <a:r>
              <a:rPr lang="en-US" smtClean="0"/>
              <a:t>Quartz found in rocks form a large network of bonded atoms.</a:t>
            </a:r>
          </a:p>
          <a:p>
            <a:pPr eaLnBrk="1" hangingPunct="1"/>
            <a:r>
              <a:rPr lang="en-US" smtClean="0"/>
              <a:t>C0mpounds such as table salt, are also a large networks but made of bonded positive and negative ions.</a:t>
            </a:r>
          </a:p>
          <a:p>
            <a:pPr eaLnBrk="1" hangingPunct="1"/>
            <a:r>
              <a:rPr lang="en-US" smtClean="0"/>
              <a:t>Other compounds such as water and sugar are made of many separate molecules.  </a:t>
            </a:r>
          </a:p>
          <a:p>
            <a:pPr eaLnBrk="1" hangingPunct="1"/>
            <a:r>
              <a:rPr lang="en-US" b="1" smtClean="0"/>
              <a:t>The chemical structure of a compound determines the properties of that compound.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p:cNvSpPr>
            <a:spLocks noGrp="1"/>
          </p:cNvSpPr>
          <p:nvPr>
            <p:ph idx="1"/>
          </p:nvPr>
        </p:nvSpPr>
        <p:spPr>
          <a:xfrm>
            <a:off x="457200" y="1066800"/>
            <a:ext cx="8229600" cy="5257800"/>
          </a:xfrm>
        </p:spPr>
        <p:txBody>
          <a:bodyPr/>
          <a:lstStyle/>
          <a:p>
            <a:pPr eaLnBrk="1" hangingPunct="1"/>
            <a:r>
              <a:rPr lang="en-US" smtClean="0">
                <a:solidFill>
                  <a:schemeClr val="accent1"/>
                </a:solidFill>
              </a:rPr>
              <a:t>Compounds with network structure are strong solids</a:t>
            </a:r>
          </a:p>
          <a:p>
            <a:pPr eaLnBrk="1" hangingPunct="1"/>
            <a:r>
              <a:rPr lang="en-US" smtClean="0"/>
              <a:t>Quartz is made of silicon dioxide, SiO₂.  </a:t>
            </a:r>
          </a:p>
          <a:p>
            <a:pPr eaLnBrk="1" hangingPunct="1"/>
            <a:r>
              <a:rPr lang="en-US" smtClean="0"/>
              <a:t>The bonds that hold these atoms together are very strong.  All of the Si—O—Si and O—Si—O bond angles are the same—109.5˚.  This arrangement is the same everywhere in silicon dioxide and holds the silicon and oxygen atoms together in a strong rigid structure. </a:t>
            </a:r>
          </a:p>
          <a:p>
            <a:pPr eaLnBrk="1" hangingPunct="1"/>
            <a:r>
              <a:rPr lang="en-US" smtClean="0"/>
              <a:t>It takes a lot of energy to break the strong bonds between silicon and oxygen atoms in quartz.  The strong bonds also make the melting point and boiling point of quartz and other minerals very high.</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lnSpcReduction="10000"/>
          </a:bodyPr>
          <a:lstStyle/>
          <a:p>
            <a:pPr marL="274320" indent="-274320" eaLnBrk="1" fontAlgn="auto" hangingPunct="1">
              <a:spcAft>
                <a:spcPts val="0"/>
              </a:spcAft>
              <a:buClr>
                <a:schemeClr val="accent3"/>
              </a:buClr>
              <a:buFont typeface="Wingdings 2"/>
              <a:buChar char=""/>
              <a:defRPr/>
            </a:pPr>
            <a:r>
              <a:rPr lang="en-US" dirty="0" smtClean="0">
                <a:solidFill>
                  <a:schemeClr val="accent1"/>
                </a:solidFill>
              </a:rPr>
              <a:t>Some networks are made of bonded ions</a:t>
            </a:r>
          </a:p>
          <a:p>
            <a:pPr marL="274320" indent="-274320" eaLnBrk="1" fontAlgn="auto" hangingPunct="1">
              <a:spcAft>
                <a:spcPts val="0"/>
              </a:spcAft>
              <a:buClr>
                <a:schemeClr val="accent3"/>
              </a:buClr>
              <a:buFont typeface="Wingdings 2"/>
              <a:buChar char=""/>
              <a:defRPr/>
            </a:pPr>
            <a:r>
              <a:rPr lang="en-US" dirty="0" smtClean="0"/>
              <a:t>Table salt—sodium chloride is found in the form of regularly shaped crystals.  Crystals of sodium chloride are cube shaped.  Sodium chloride is made of a repeating network connected by strong bonds.  The network is made of tightly packed positively charged sodium ions and negatively charged chloride ions.  The strong attractions between the oppositely charged ions give table salt and other similar compounds high melting points and high boiling points.</a:t>
            </a:r>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r>
              <a:rPr lang="en-US" sz="4800" dirty="0" smtClean="0"/>
              <a:t>            Na⁺       Cl</a:t>
            </a:r>
            <a:r>
              <a:rPr lang="en-US" sz="4800" dirty="0" smtClean="0">
                <a:latin typeface="Century Schoolbook"/>
              </a:rPr>
              <a:t>ˉ</a:t>
            </a:r>
            <a:endParaRPr lang="en-US" sz="4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idx="1"/>
          </p:nvPr>
        </p:nvSpPr>
        <p:spPr>
          <a:xfrm>
            <a:off x="457200" y="1066800"/>
            <a:ext cx="8229600" cy="5257800"/>
          </a:xfrm>
        </p:spPr>
        <p:txBody>
          <a:bodyPr/>
          <a:lstStyle/>
          <a:p>
            <a:pPr eaLnBrk="1" hangingPunct="1"/>
            <a:r>
              <a:rPr lang="en-US" smtClean="0">
                <a:solidFill>
                  <a:schemeClr val="accent2"/>
                </a:solidFill>
              </a:rPr>
              <a:t>Some compounds are made of molecules</a:t>
            </a:r>
          </a:p>
          <a:p>
            <a:pPr eaLnBrk="1" hangingPunct="1"/>
            <a:r>
              <a:rPr lang="en-US" smtClean="0"/>
              <a:t>Both salt and sugar are solids that can be eaten, but their structures are very different.  Unlike salt, sugar is made of molecules.  A molecule of sugar is made of carbon, hydrogen, and oxygen atoms that are joined by bonds.  Molecules of sugar attract each other to form crystals.  But these attractions are much weaker than attractions that bond carbon, hydrogen, and oxygen atoms to make a sugar molecule.</a:t>
            </a:r>
          </a:p>
        </p:txBody>
      </p:sp>
      <p:pic>
        <p:nvPicPr>
          <p:cNvPr id="29698" name="Picture 2" descr="C:\Users\Kim\AppData\Local\Microsoft\Windows\Temporary Internet Files\Content.IE5\XSEG17WC\MC900300049[1].wmf"/>
          <p:cNvPicPr>
            <a:picLocks noChangeAspect="1" noChangeArrowheads="1"/>
          </p:cNvPicPr>
          <p:nvPr/>
        </p:nvPicPr>
        <p:blipFill>
          <a:blip r:embed="rId2"/>
          <a:srcRect/>
          <a:stretch>
            <a:fillRect/>
          </a:stretch>
        </p:blipFill>
        <p:spPr bwMode="auto">
          <a:xfrm>
            <a:off x="6096000" y="4724400"/>
            <a:ext cx="1447800" cy="1179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2"/>
          <p:cNvSpPr>
            <a:spLocks noGrp="1"/>
          </p:cNvSpPr>
          <p:nvPr>
            <p:ph idx="1"/>
          </p:nvPr>
        </p:nvSpPr>
        <p:spPr>
          <a:xfrm>
            <a:off x="457200" y="990600"/>
            <a:ext cx="8229600" cy="5334000"/>
          </a:xfrm>
        </p:spPr>
        <p:txBody>
          <a:bodyPr/>
          <a:lstStyle/>
          <a:p>
            <a:pPr eaLnBrk="1" hangingPunct="1"/>
            <a:r>
              <a:rPr lang="en-US" smtClean="0"/>
              <a:t>We breath N₂, O₂, and CO₂ everyday.  These are all gases that are made of molecules.  Within each molecule, the atoms are so strongly attracted to one another that they are bonded.  But the molecules of each gas have very little attraction to one another.  Because the molecules of these gases have weak attractions to one another, they are spread out.</a:t>
            </a:r>
          </a:p>
        </p:txBody>
      </p:sp>
      <p:pic>
        <p:nvPicPr>
          <p:cNvPr id="30722" name="Picture 3" descr="untitled.png"/>
          <p:cNvPicPr>
            <a:picLocks noChangeAspect="1"/>
          </p:cNvPicPr>
          <p:nvPr/>
        </p:nvPicPr>
        <p:blipFill>
          <a:blip r:embed="rId2"/>
          <a:srcRect/>
          <a:stretch>
            <a:fillRect/>
          </a:stretch>
        </p:blipFill>
        <p:spPr bwMode="auto">
          <a:xfrm>
            <a:off x="2362200" y="3962400"/>
            <a:ext cx="44196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p:cNvSpPr>
            <a:spLocks noGrp="1"/>
          </p:cNvSpPr>
          <p:nvPr>
            <p:ph idx="1"/>
          </p:nvPr>
        </p:nvSpPr>
        <p:spPr>
          <a:xfrm>
            <a:off x="457200" y="1066800"/>
            <a:ext cx="8229600" cy="5257800"/>
          </a:xfrm>
        </p:spPr>
        <p:txBody>
          <a:bodyPr/>
          <a:lstStyle/>
          <a:p>
            <a:pPr eaLnBrk="1" hangingPunct="1"/>
            <a:r>
              <a:rPr lang="en-US" smtClean="0">
                <a:solidFill>
                  <a:schemeClr val="accent2"/>
                </a:solidFill>
              </a:rPr>
              <a:t>The strength of attractions between molecules varies</a:t>
            </a:r>
          </a:p>
          <a:p>
            <a:pPr eaLnBrk="1" hangingPunct="1"/>
            <a:r>
              <a:rPr lang="en-US" smtClean="0"/>
              <a:t>Compare sugar, water, and dihydrogen sulfide, H₂S.</a:t>
            </a:r>
          </a:p>
          <a:p>
            <a:pPr eaLnBrk="1" hangingPunct="1"/>
            <a:r>
              <a:rPr lang="en-US" smtClean="0"/>
              <a:t>All three compounds are made of molecules, their properties are very different.  Sugar is a solid, water is a liquid, and dihydrogen sulfide is a gas.  Sugar molecules have a stronger attraction than water molecules do.  The dihydrogen sulfide has an even weaker attraction to each other than the sugar and water molecules do.</a:t>
            </a:r>
          </a:p>
          <a:p>
            <a:pPr eaLnBrk="1" hangingPunct="1"/>
            <a:r>
              <a:rPr lang="en-US" smtClean="0"/>
              <a:t>Water and dihydrogen sulfide have similar chemical structures.  H₂O and H₂S.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2"/>
          <p:cNvSpPr>
            <a:spLocks noGrp="1"/>
          </p:cNvSpPr>
          <p:nvPr>
            <p:ph idx="1"/>
          </p:nvPr>
        </p:nvSpPr>
        <p:spPr>
          <a:xfrm>
            <a:off x="457200" y="1143000"/>
            <a:ext cx="8229600" cy="5181600"/>
          </a:xfrm>
        </p:spPr>
        <p:txBody>
          <a:bodyPr/>
          <a:lstStyle/>
          <a:p>
            <a:pPr algn="ctr" eaLnBrk="1" hangingPunct="1">
              <a:buFont typeface="Wingdings 2" pitchFamily="18" charset="2"/>
              <a:buNone/>
            </a:pPr>
            <a:r>
              <a:rPr lang="en-US" sz="4000" b="1" smtClean="0"/>
              <a:t>Section one </a:t>
            </a:r>
          </a:p>
          <a:p>
            <a:pPr algn="ctr" eaLnBrk="1" hangingPunct="1">
              <a:buFont typeface="Wingdings 2" pitchFamily="18" charset="2"/>
              <a:buNone/>
            </a:pPr>
            <a:r>
              <a:rPr lang="en-US" sz="4000" b="1" smtClean="0"/>
              <a:t>Compounds and Molecules</a:t>
            </a:r>
          </a:p>
        </p:txBody>
      </p:sp>
      <p:pic>
        <p:nvPicPr>
          <p:cNvPr id="14338" name="Picture 3" descr="dep_9446271-Water-molecule.jpg"/>
          <p:cNvPicPr>
            <a:picLocks noChangeAspect="1"/>
          </p:cNvPicPr>
          <p:nvPr/>
        </p:nvPicPr>
        <p:blipFill>
          <a:blip r:embed="rId2"/>
          <a:srcRect/>
          <a:stretch>
            <a:fillRect/>
          </a:stretch>
        </p:blipFill>
        <p:spPr bwMode="auto">
          <a:xfrm>
            <a:off x="2305050" y="2743200"/>
            <a:ext cx="4533900" cy="338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a:xfrm>
            <a:off x="457200" y="1066800"/>
            <a:ext cx="8229600" cy="5257800"/>
          </a:xfrm>
        </p:spPr>
        <p:txBody>
          <a:bodyPr/>
          <a:lstStyle/>
          <a:p>
            <a:pPr eaLnBrk="1" hangingPunct="1"/>
            <a:r>
              <a:rPr lang="en-US" smtClean="0"/>
              <a:t>Because water has a higher melting point and boiling points  than dihydrogen sulfide, and water molecules have a stronger attraction.</a:t>
            </a:r>
          </a:p>
          <a:p>
            <a:pPr eaLnBrk="1" hangingPunct="1"/>
            <a:r>
              <a:rPr lang="en-US" smtClean="0"/>
              <a:t>Water molecules are held together by hydrogen bonding .  Water molecules attract each other, but these attractions are not as strong as the bonds holding oxygen and hydrogen together within the a molecule.</a:t>
            </a:r>
          </a:p>
        </p:txBody>
      </p:sp>
      <p:pic>
        <p:nvPicPr>
          <p:cNvPr id="32770" name="Picture 3" descr="Chemprime_image_2_water.gif"/>
          <p:cNvPicPr>
            <a:picLocks noChangeAspect="1"/>
          </p:cNvPicPr>
          <p:nvPr/>
        </p:nvPicPr>
        <p:blipFill>
          <a:blip r:embed="rId2"/>
          <a:srcRect/>
          <a:stretch>
            <a:fillRect/>
          </a:stretch>
        </p:blipFill>
        <p:spPr bwMode="auto">
          <a:xfrm>
            <a:off x="3605213" y="4343400"/>
            <a:ext cx="1933575" cy="197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algn="ctr" eaLnBrk="1" hangingPunct="1"/>
            <a:r>
              <a:rPr lang="en-US" b="1" smtClean="0">
                <a:solidFill>
                  <a:schemeClr val="tx1"/>
                </a:solidFill>
              </a:rPr>
              <a:t>Questions</a:t>
            </a:r>
          </a:p>
        </p:txBody>
      </p:sp>
      <p:sp>
        <p:nvSpPr>
          <p:cNvPr id="3" name="Content Placeholder 2"/>
          <p:cNvSpPr>
            <a:spLocks noGrp="1"/>
          </p:cNvSpPr>
          <p:nvPr>
            <p:ph idx="1"/>
          </p:nvPr>
        </p:nvSpPr>
        <p:spPr/>
        <p:txBody>
          <a:bodyPr/>
          <a:lstStyle/>
          <a:p>
            <a:pPr eaLnBrk="1" hangingPunct="1"/>
            <a:r>
              <a:rPr lang="en-US" smtClean="0"/>
              <a:t>Name the advantage to each model: the ball-and-stick model and the space-filling model.</a:t>
            </a:r>
          </a:p>
          <a:p>
            <a:pPr eaLnBrk="1" hangingPunct="1"/>
            <a:r>
              <a:rPr lang="en-US" smtClean="0">
                <a:solidFill>
                  <a:schemeClr val="accent2"/>
                </a:solidFill>
              </a:rPr>
              <a:t>A ball-and-stick model shows bond lengths, and a space –filling model shows relative atom sizes.</a:t>
            </a:r>
          </a:p>
          <a:p>
            <a:pPr eaLnBrk="1" hangingPunct="1"/>
            <a:r>
              <a:rPr lang="en-US" smtClean="0"/>
              <a:t>How is the hardness of minerals explained by minerals’ chemical structure?</a:t>
            </a:r>
          </a:p>
          <a:p>
            <a:pPr eaLnBrk="1" hangingPunct="1"/>
            <a:r>
              <a:rPr lang="en-US" smtClean="0">
                <a:solidFill>
                  <a:schemeClr val="accent2"/>
                </a:solidFill>
              </a:rPr>
              <a:t>The hardness of minerals is explained by the fact that their chemical structure consist of rigid networks of bonded atoms.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algn="ctr" eaLnBrk="1" hangingPunct="1"/>
            <a:r>
              <a:rPr lang="en-US" b="1" smtClean="0"/>
              <a:t>Ionic and Covalent Bonding</a:t>
            </a:r>
          </a:p>
        </p:txBody>
      </p:sp>
      <p:sp>
        <p:nvSpPr>
          <p:cNvPr id="34818" name="Content Placeholder 2"/>
          <p:cNvSpPr>
            <a:spLocks noGrp="1"/>
          </p:cNvSpPr>
          <p:nvPr>
            <p:ph idx="1"/>
          </p:nvPr>
        </p:nvSpPr>
        <p:spPr/>
        <p:txBody>
          <a:bodyPr/>
          <a:lstStyle/>
          <a:p>
            <a:pPr eaLnBrk="1" hangingPunct="1">
              <a:buFont typeface="Wingdings 2" pitchFamily="18" charset="2"/>
              <a:buNone/>
            </a:pPr>
            <a:r>
              <a:rPr lang="en-US" b="1" smtClean="0"/>
              <a:t>Section 2</a:t>
            </a:r>
          </a:p>
          <a:p>
            <a:pPr algn="ctr" eaLnBrk="1" hangingPunct="1">
              <a:buFont typeface="Wingdings 2" pitchFamily="18" charset="2"/>
              <a:buNone/>
            </a:pPr>
            <a:r>
              <a:rPr lang="en-US" b="1" smtClean="0"/>
              <a:t>Why it Matters</a:t>
            </a:r>
          </a:p>
          <a:p>
            <a:pPr algn="ctr" eaLnBrk="1" hangingPunct="1">
              <a:buFont typeface="Wingdings 2" pitchFamily="18" charset="2"/>
              <a:buNone/>
            </a:pPr>
            <a:r>
              <a:rPr lang="en-US" smtClean="0"/>
              <a:t>Chemical structure explains matter’s properties, such as why metals like copper conduct electricity.</a:t>
            </a:r>
          </a:p>
        </p:txBody>
      </p:sp>
      <p:pic>
        <p:nvPicPr>
          <p:cNvPr id="34819" name="Picture 2" descr="C:\Users\Kim\AppData\Local\Microsoft\Windows\Temporary Internet Files\Content.IE5\N82G7PI7\MP900316428[1].jpg"/>
          <p:cNvPicPr>
            <a:picLocks noChangeAspect="1" noChangeArrowheads="1"/>
          </p:cNvPicPr>
          <p:nvPr/>
        </p:nvPicPr>
        <p:blipFill>
          <a:blip r:embed="rId2"/>
          <a:srcRect/>
          <a:stretch>
            <a:fillRect/>
          </a:stretch>
        </p:blipFill>
        <p:spPr bwMode="auto">
          <a:xfrm>
            <a:off x="2743200" y="3962400"/>
            <a:ext cx="3657600" cy="245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b="1" smtClean="0">
                <a:solidFill>
                  <a:srgbClr val="C00000"/>
                </a:solidFill>
              </a:rPr>
              <a:t>Why Do Chemical Bonds Form?</a:t>
            </a:r>
          </a:p>
        </p:txBody>
      </p:sp>
      <p:sp>
        <p:nvSpPr>
          <p:cNvPr id="35842" name="Content Placeholder 2"/>
          <p:cNvSpPr>
            <a:spLocks noGrp="1"/>
          </p:cNvSpPr>
          <p:nvPr>
            <p:ph idx="1"/>
          </p:nvPr>
        </p:nvSpPr>
        <p:spPr/>
        <p:txBody>
          <a:bodyPr/>
          <a:lstStyle/>
          <a:p>
            <a:r>
              <a:rPr lang="en-US" b="1" smtClean="0"/>
              <a:t>Generally, atoms join to form bonds so that each atom has a stable electron configuration.</a:t>
            </a:r>
          </a:p>
          <a:p>
            <a:r>
              <a:rPr lang="en-US" smtClean="0"/>
              <a:t>When this happens, each atom has an electronic structure similar to that of a noble gas.</a:t>
            </a:r>
          </a:p>
          <a:p>
            <a:endParaRPr lang="en-US" smtClean="0"/>
          </a:p>
          <a:p>
            <a:r>
              <a:rPr lang="en-US" smtClean="0"/>
              <a:t>There are two basic kinds of chemical bonding ionic and covalent bonding.</a:t>
            </a:r>
          </a:p>
          <a:p>
            <a:endParaRPr lang="en-US" smtClean="0"/>
          </a:p>
          <a:p>
            <a:r>
              <a:rPr lang="en-US" smtClean="0"/>
              <a:t>See the chart on page 183</a:t>
            </a:r>
          </a:p>
          <a:p>
            <a:endParaRPr lang="en-US" b="1"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algn="ctr"/>
            <a:r>
              <a:rPr lang="en-US" b="1" smtClean="0">
                <a:solidFill>
                  <a:srgbClr val="C00000"/>
                </a:solidFill>
              </a:rPr>
              <a:t>Ionic Bonds</a:t>
            </a:r>
          </a:p>
        </p:txBody>
      </p:sp>
      <p:sp>
        <p:nvSpPr>
          <p:cNvPr id="36866" name="Content Placeholder 2"/>
          <p:cNvSpPr>
            <a:spLocks noGrp="1"/>
          </p:cNvSpPr>
          <p:nvPr>
            <p:ph idx="1"/>
          </p:nvPr>
        </p:nvSpPr>
        <p:spPr/>
        <p:txBody>
          <a:bodyPr/>
          <a:lstStyle/>
          <a:p>
            <a:r>
              <a:rPr lang="en-US" smtClean="0"/>
              <a:t>Atoms of metals, such as sodium and calcium form positively charged ions.  Atoms of nonmetals, such as chlorine and oxygen form negatively charged ions.</a:t>
            </a:r>
          </a:p>
          <a:p>
            <a:r>
              <a:rPr lang="en-US" b="1" smtClean="0"/>
              <a:t>Ionic bonds form from attractions between oppositely charged ions.</a:t>
            </a:r>
          </a:p>
          <a:p>
            <a:endParaRPr lang="en-US" b="1" smtClean="0"/>
          </a:p>
          <a:p>
            <a:r>
              <a:rPr lang="en-US" b="1" smtClean="0"/>
              <a:t>Na⁺Cl</a:t>
            </a:r>
            <a:r>
              <a:rPr lang="en-US" b="1" smtClean="0">
                <a:latin typeface="Century Schoolbook" pitchFamily="18" charset="0"/>
              </a:rPr>
              <a:t>ˉ</a:t>
            </a:r>
            <a:endParaRPr lang="en-US" b="1" smtClean="0"/>
          </a:p>
        </p:txBody>
      </p:sp>
      <p:pic>
        <p:nvPicPr>
          <p:cNvPr id="36867" name="Picture 2" descr="C:\Users\Kim\AppData\Local\Microsoft\Windows\Temporary Internet Files\Content.IE5\7WRNGJY7\MP900289628[1].jpg"/>
          <p:cNvPicPr>
            <a:picLocks noChangeAspect="1" noChangeArrowheads="1"/>
          </p:cNvPicPr>
          <p:nvPr/>
        </p:nvPicPr>
        <p:blipFill>
          <a:blip r:embed="rId2"/>
          <a:srcRect/>
          <a:stretch>
            <a:fillRect/>
          </a:stretch>
        </p:blipFill>
        <p:spPr bwMode="auto">
          <a:xfrm>
            <a:off x="5334000" y="3962400"/>
            <a:ext cx="1374775"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lstStyle/>
          <a:p>
            <a:r>
              <a:rPr lang="en-US" b="1" smtClean="0">
                <a:solidFill>
                  <a:schemeClr val="tx2"/>
                </a:solidFill>
              </a:rPr>
              <a:t>Ionic bonds are formed by the transfer of electrons.</a:t>
            </a:r>
          </a:p>
          <a:p>
            <a:r>
              <a:rPr lang="en-US" smtClean="0"/>
              <a:t>Some atoms form bonds because they transfer electrons .  One of the atoms gains electron and the other one loses electrons.</a:t>
            </a:r>
          </a:p>
          <a:p>
            <a:r>
              <a:rPr lang="en-US" smtClean="0">
                <a:solidFill>
                  <a:srgbClr val="C00000"/>
                </a:solidFill>
              </a:rPr>
              <a:t>Ionic bonds</a:t>
            </a:r>
            <a:r>
              <a:rPr lang="en-US" smtClean="0"/>
              <a:t>—the attractive force between oppositely charged ions, which form when electrons are transferred from one atom to another.</a:t>
            </a:r>
          </a:p>
          <a:p>
            <a:r>
              <a:rPr lang="en-US" b="1" smtClean="0"/>
              <a:t>What holds two ionically bonded atoms together?</a:t>
            </a:r>
          </a:p>
          <a:p>
            <a:r>
              <a:rPr lang="en-US" smtClean="0"/>
              <a:t>Ions are held together by the attraction between their opposite charges.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amond(in)">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2"/>
          <p:cNvSpPr>
            <a:spLocks noGrp="1"/>
          </p:cNvSpPr>
          <p:nvPr>
            <p:ph idx="1"/>
          </p:nvPr>
        </p:nvSpPr>
        <p:spPr>
          <a:xfrm>
            <a:off x="457200" y="990600"/>
            <a:ext cx="8229600" cy="5334000"/>
          </a:xfrm>
        </p:spPr>
        <p:txBody>
          <a:bodyPr/>
          <a:lstStyle/>
          <a:p>
            <a:r>
              <a:rPr lang="en-US" smtClean="0">
                <a:solidFill>
                  <a:schemeClr val="tx2"/>
                </a:solidFill>
              </a:rPr>
              <a:t>Ionic compounds are in the form of networks, not molecules.</a:t>
            </a:r>
          </a:p>
          <a:p>
            <a:r>
              <a:rPr lang="en-US" smtClean="0"/>
              <a:t>Sodium chloride is a network of ions, there is no such thing as “a molecule of NaCl”.  Sodium chloride is a network because every sodium ion is next to six chloride ions.</a:t>
            </a:r>
          </a:p>
          <a:p>
            <a:r>
              <a:rPr lang="en-US" smtClean="0"/>
              <a:t>Chemist talk about the smallest ratio of ions in ionic compounds.</a:t>
            </a:r>
          </a:p>
          <a:p>
            <a:r>
              <a:rPr lang="en-US" smtClean="0"/>
              <a:t>Sodium chloride’s chemical formula, NaCl, it says there is one Na⁺ ion for every Cl</a:t>
            </a:r>
            <a:r>
              <a:rPr lang="en-US" smtClean="0">
                <a:latin typeface="Century Schoolbook" pitchFamily="18" charset="0"/>
              </a:rPr>
              <a:t>ˉ ion, or a 1:1 ratio of ions.  This has a total charge of zero.</a:t>
            </a:r>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2"/>
          <p:cNvSpPr>
            <a:spLocks noGrp="1"/>
          </p:cNvSpPr>
          <p:nvPr>
            <p:ph idx="1"/>
          </p:nvPr>
        </p:nvSpPr>
        <p:spPr>
          <a:xfrm>
            <a:off x="457200" y="990600"/>
            <a:ext cx="8229600" cy="5334000"/>
          </a:xfrm>
        </p:spPr>
        <p:txBody>
          <a:bodyPr/>
          <a:lstStyle/>
          <a:p>
            <a:r>
              <a:rPr lang="en-US" smtClean="0"/>
              <a:t>Not every ionic compound has the same ratio of ions as sodium chloride.  Calcium fluoride– the ratio of  Ca⁺</a:t>
            </a:r>
            <a:r>
              <a:rPr lang="en-US" smtClean="0">
                <a:latin typeface="Book Antiqua" pitchFamily="18" charset="0"/>
              </a:rPr>
              <a:t>² ions to F</a:t>
            </a:r>
            <a:r>
              <a:rPr lang="en-US" smtClean="0">
                <a:latin typeface="Century Schoolbook" pitchFamily="18" charset="0"/>
              </a:rPr>
              <a:t>ˉ ions is 1:2 to make a neutral compound.  The chemical formula is CaF</a:t>
            </a:r>
            <a:r>
              <a:rPr lang="en-US" smtClean="0"/>
              <a:t>₂.</a:t>
            </a:r>
          </a:p>
          <a:p>
            <a:r>
              <a:rPr lang="en-US" smtClean="0">
                <a:solidFill>
                  <a:schemeClr val="tx2"/>
                </a:solidFill>
              </a:rPr>
              <a:t>When melted or dissolved in water, ionic compounds conduct electricity.</a:t>
            </a:r>
          </a:p>
          <a:p>
            <a:r>
              <a:rPr lang="en-US" smtClean="0"/>
              <a:t>Electric current is moving charges.  Solid ionic compounds do not conduct electric current because the charged ions are locked into place.  But if dissolved in water or melted they can conduct electricity.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algn="ctr"/>
            <a:r>
              <a:rPr lang="en-US" b="1" smtClean="0">
                <a:solidFill>
                  <a:srgbClr val="C00000"/>
                </a:solidFill>
              </a:rPr>
              <a:t>Covalent Bonds</a:t>
            </a:r>
          </a:p>
        </p:txBody>
      </p:sp>
      <p:sp>
        <p:nvSpPr>
          <p:cNvPr id="40962" name="Content Placeholder 2"/>
          <p:cNvSpPr>
            <a:spLocks noGrp="1"/>
          </p:cNvSpPr>
          <p:nvPr>
            <p:ph idx="1"/>
          </p:nvPr>
        </p:nvSpPr>
        <p:spPr/>
        <p:txBody>
          <a:bodyPr/>
          <a:lstStyle/>
          <a:p>
            <a:r>
              <a:rPr lang="en-US" smtClean="0"/>
              <a:t>Compounds that are made of molecules, such as water and sugar, have </a:t>
            </a:r>
            <a:r>
              <a:rPr lang="en-US" smtClean="0">
                <a:solidFill>
                  <a:srgbClr val="C00000"/>
                </a:solidFill>
              </a:rPr>
              <a:t>covalent bonds</a:t>
            </a:r>
            <a:r>
              <a:rPr lang="en-US" smtClean="0"/>
              <a:t>.</a:t>
            </a:r>
          </a:p>
          <a:p>
            <a:r>
              <a:rPr lang="en-US" smtClean="0">
                <a:solidFill>
                  <a:srgbClr val="C00000"/>
                </a:solidFill>
              </a:rPr>
              <a:t>Covalent bond--</a:t>
            </a:r>
            <a:r>
              <a:rPr lang="en-US" smtClean="0"/>
              <a:t>a bond formed when atoms share one or more pairs of electrons.</a:t>
            </a:r>
          </a:p>
          <a:p>
            <a:r>
              <a:rPr lang="en-US" b="1" smtClean="0"/>
              <a:t>Atoms joined by covalent bonds are shared.</a:t>
            </a:r>
          </a:p>
          <a:p>
            <a:endParaRPr lang="en-US" smtClean="0"/>
          </a:p>
        </p:txBody>
      </p:sp>
      <p:pic>
        <p:nvPicPr>
          <p:cNvPr id="40963" name="Picture 3" descr="covalent-bond.gif"/>
          <p:cNvPicPr>
            <a:picLocks noChangeAspect="1"/>
          </p:cNvPicPr>
          <p:nvPr/>
        </p:nvPicPr>
        <p:blipFill>
          <a:blip r:embed="rId2"/>
          <a:srcRect/>
          <a:stretch>
            <a:fillRect/>
          </a:stretch>
        </p:blipFill>
        <p:spPr bwMode="auto">
          <a:xfrm>
            <a:off x="3200400" y="4343400"/>
            <a:ext cx="27432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lstStyle/>
          <a:p>
            <a:r>
              <a:rPr lang="en-US" smtClean="0"/>
              <a:t>Covalent compounds can be solids, liquids, or gases. </a:t>
            </a:r>
          </a:p>
          <a:p>
            <a:r>
              <a:rPr lang="en-US" smtClean="0"/>
              <a:t>Most covalent compounds that are made of molecules have a low melting points—usually below 300˚C.</a:t>
            </a:r>
          </a:p>
          <a:p>
            <a:r>
              <a:rPr lang="en-US" smtClean="0"/>
              <a:t>Molecules are free to move when the compound is dissolved or melted.</a:t>
            </a:r>
          </a:p>
          <a:p>
            <a:r>
              <a:rPr lang="en-US" smtClean="0"/>
              <a:t>Most of these molecules do not conduct electricity.</a:t>
            </a:r>
          </a:p>
          <a:p>
            <a:r>
              <a:rPr lang="en-US" smtClean="0"/>
              <a:t>Lets look at figure 5 on page 186.</a:t>
            </a:r>
          </a:p>
          <a:p>
            <a:r>
              <a:rPr lang="en-US" b="1" smtClean="0"/>
              <a:t>What holds two covalently bonded atoms together?</a:t>
            </a:r>
          </a:p>
          <a:p>
            <a:r>
              <a:rPr lang="en-US" smtClean="0"/>
              <a:t>By sharing electrons between the atoms.</a:t>
            </a:r>
          </a:p>
          <a:p>
            <a:endParaRPr lang="en-US"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diamond(in)">
                                      <p:cBhvr>
                                        <p:cTn id="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a:bodyPr>
          <a:lstStyle/>
          <a:p>
            <a:pPr marL="274320" indent="-274320" algn="ctr" eaLnBrk="1" fontAlgn="auto" hangingPunct="1">
              <a:spcAft>
                <a:spcPts val="0"/>
              </a:spcAft>
              <a:buClr>
                <a:schemeClr val="accent3"/>
              </a:buClr>
              <a:buFont typeface="Wingdings 2"/>
              <a:buChar char=""/>
              <a:defRPr/>
            </a:pPr>
            <a:r>
              <a:rPr lang="en-US" b="1" dirty="0" smtClean="0">
                <a:solidFill>
                  <a:schemeClr val="accent2">
                    <a:lumMod val="75000"/>
                  </a:schemeClr>
                </a:solidFill>
              </a:rPr>
              <a:t>Why it Matters</a:t>
            </a:r>
          </a:p>
          <a:p>
            <a:pPr marL="274320" indent="-274320" algn="ctr" eaLnBrk="1" fontAlgn="auto" hangingPunct="1">
              <a:spcAft>
                <a:spcPts val="0"/>
              </a:spcAft>
              <a:buClr>
                <a:schemeClr val="accent3"/>
              </a:buClr>
              <a:buFont typeface="Wingdings 2"/>
              <a:buNone/>
              <a:defRPr/>
            </a:pPr>
            <a:r>
              <a:rPr lang="en-US" b="1" dirty="0" smtClean="0">
                <a:solidFill>
                  <a:schemeClr val="accent2">
                    <a:lumMod val="75000"/>
                  </a:schemeClr>
                </a:solidFill>
              </a:rPr>
              <a:t>Understanding the structure of compounds can help you understand changes in matters, such as molding clay.</a:t>
            </a:r>
            <a:endParaRPr lang="en-US" b="1" dirty="0">
              <a:solidFill>
                <a:schemeClr val="accent2">
                  <a:lumMod val="75000"/>
                </a:schemeClr>
              </a:solidFill>
            </a:endParaRPr>
          </a:p>
        </p:txBody>
      </p:sp>
      <p:pic>
        <p:nvPicPr>
          <p:cNvPr id="15362" name="Picture 2" descr="C:\Users\Kim\AppData\Local\Microsoft\Windows\Temporary Internet Files\Content.IE5\KHYDLHOQ\MP900406588[1].jpg"/>
          <p:cNvPicPr>
            <a:picLocks noChangeAspect="1" noChangeArrowheads="1"/>
          </p:cNvPicPr>
          <p:nvPr/>
        </p:nvPicPr>
        <p:blipFill>
          <a:blip r:embed="rId2"/>
          <a:srcRect/>
          <a:stretch>
            <a:fillRect/>
          </a:stretch>
        </p:blipFill>
        <p:spPr bwMode="auto">
          <a:xfrm>
            <a:off x="3530600" y="3124200"/>
            <a:ext cx="2082800" cy="312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p:cNvSpPr>
            <a:spLocks noGrp="1"/>
          </p:cNvSpPr>
          <p:nvPr>
            <p:ph idx="1"/>
          </p:nvPr>
        </p:nvSpPr>
        <p:spPr>
          <a:xfrm>
            <a:off x="457200" y="990600"/>
            <a:ext cx="8229600" cy="5334000"/>
          </a:xfrm>
        </p:spPr>
        <p:txBody>
          <a:bodyPr/>
          <a:lstStyle/>
          <a:p>
            <a:r>
              <a:rPr lang="en-US" smtClean="0">
                <a:solidFill>
                  <a:schemeClr val="tx2"/>
                </a:solidFill>
              </a:rPr>
              <a:t>Atoms may share more than one pair of electrons.</a:t>
            </a:r>
          </a:p>
          <a:p>
            <a:r>
              <a:rPr lang="en-US" smtClean="0"/>
              <a:t>These will form double bonds and triple bonds in an atom.  A double bond shares two pairs of electrons and a triple bond shares three pairs of electrons.</a:t>
            </a:r>
          </a:p>
          <a:p>
            <a:endParaRPr lang="en-US" smtClean="0"/>
          </a:p>
          <a:p>
            <a:r>
              <a:rPr lang="en-US" smtClean="0"/>
              <a:t>Lets look at figure 6 on page 187 of your text book.</a:t>
            </a:r>
          </a:p>
        </p:txBody>
      </p:sp>
      <p:pic>
        <p:nvPicPr>
          <p:cNvPr id="43010" name="Picture 3" descr="covalent-oxygen1.jpg"/>
          <p:cNvPicPr>
            <a:picLocks noChangeAspect="1"/>
          </p:cNvPicPr>
          <p:nvPr/>
        </p:nvPicPr>
        <p:blipFill>
          <a:blip r:embed="rId2"/>
          <a:srcRect/>
          <a:stretch>
            <a:fillRect/>
          </a:stretch>
        </p:blipFill>
        <p:spPr bwMode="auto">
          <a:xfrm>
            <a:off x="1600200" y="4038600"/>
            <a:ext cx="5943600" cy="173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2"/>
          <p:cNvSpPr>
            <a:spLocks noGrp="1"/>
          </p:cNvSpPr>
          <p:nvPr>
            <p:ph idx="1"/>
          </p:nvPr>
        </p:nvSpPr>
        <p:spPr>
          <a:xfrm>
            <a:off x="533400" y="762000"/>
            <a:ext cx="8229600" cy="5562600"/>
          </a:xfrm>
        </p:spPr>
        <p:txBody>
          <a:bodyPr/>
          <a:lstStyle/>
          <a:p>
            <a:r>
              <a:rPr lang="en-US" smtClean="0">
                <a:solidFill>
                  <a:schemeClr val="tx2"/>
                </a:solidFill>
              </a:rPr>
              <a:t>Atoms do not always share electrons equally.</a:t>
            </a:r>
          </a:p>
          <a:p>
            <a:r>
              <a:rPr lang="en-US" smtClean="0"/>
              <a:t>Any two chlorine atoms are identical.  When the atoms bond, electrons are equally attracted to the positive nucleus of each atom.  Bonds like this which electrons are shared equally are called </a:t>
            </a:r>
            <a:r>
              <a:rPr lang="en-US" i="1" smtClean="0">
                <a:solidFill>
                  <a:srgbClr val="00B050"/>
                </a:solidFill>
              </a:rPr>
              <a:t>nonpolar covalent bonds</a:t>
            </a:r>
            <a:r>
              <a:rPr lang="en-US" smtClean="0"/>
              <a:t>.</a:t>
            </a:r>
          </a:p>
          <a:p>
            <a:r>
              <a:rPr lang="en-US" smtClean="0"/>
              <a:t>When two atoms of different elements share electrons, the electrons are not shared equally.  The shared electrons are attracted to the nucleus of one atom more than to the nucleus of the other.  An unequal sharing of electrons forms a </a:t>
            </a:r>
            <a:r>
              <a:rPr lang="en-US" i="1" smtClean="0">
                <a:solidFill>
                  <a:srgbClr val="00B050"/>
                </a:solidFill>
              </a:rPr>
              <a:t>polar covalent bond</a:t>
            </a:r>
            <a:r>
              <a:rPr lang="en-US" smtClean="0"/>
              <a:t>.</a:t>
            </a:r>
          </a:p>
          <a:p>
            <a:r>
              <a:rPr lang="en-US" smtClean="0"/>
              <a:t>Usually electrons are attracted to atoms of elements that are located farther to the right and closer to the top of the periodic table.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algn="ctr"/>
            <a:r>
              <a:rPr lang="en-US" b="1" smtClean="0">
                <a:solidFill>
                  <a:srgbClr val="C00000"/>
                </a:solidFill>
              </a:rPr>
              <a:t>Metallic Bonds</a:t>
            </a:r>
          </a:p>
        </p:txBody>
      </p:sp>
      <p:sp>
        <p:nvSpPr>
          <p:cNvPr id="45058" name="Content Placeholder 2"/>
          <p:cNvSpPr>
            <a:spLocks noGrp="1"/>
          </p:cNvSpPr>
          <p:nvPr>
            <p:ph idx="1"/>
          </p:nvPr>
        </p:nvSpPr>
        <p:spPr/>
        <p:txBody>
          <a:bodyPr/>
          <a:lstStyle/>
          <a:p>
            <a:r>
              <a:rPr lang="en-US" smtClean="0"/>
              <a:t>Metals such as copper can conduct electricity when they are solid.  Metals are also flexible, so they can bend and stretch without breaking.  Copper can be pounded into thin sheets or drawn into very thin wire.</a:t>
            </a:r>
          </a:p>
          <a:p>
            <a:r>
              <a:rPr lang="en-US" b="1" smtClean="0"/>
              <a:t>Metals are flexible and conduct electric current well because their atoms and electrons can move freely throughout a metal’s packed structure.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2"/>
          <p:cNvSpPr>
            <a:spLocks noGrp="1"/>
          </p:cNvSpPr>
          <p:nvPr>
            <p:ph idx="1"/>
          </p:nvPr>
        </p:nvSpPr>
        <p:spPr>
          <a:xfrm>
            <a:off x="457200" y="1066800"/>
            <a:ext cx="8229600" cy="5257800"/>
          </a:xfrm>
        </p:spPr>
        <p:txBody>
          <a:bodyPr/>
          <a:lstStyle/>
          <a:p>
            <a:r>
              <a:rPr lang="en-US" smtClean="0">
                <a:solidFill>
                  <a:schemeClr val="tx2"/>
                </a:solidFill>
              </a:rPr>
              <a:t>Electrons move freely between metal atoms.</a:t>
            </a:r>
          </a:p>
          <a:p>
            <a:r>
              <a:rPr lang="en-US" smtClean="0"/>
              <a:t>The atoms in metals such as copper form </a:t>
            </a:r>
            <a:r>
              <a:rPr lang="en-US" smtClean="0">
                <a:solidFill>
                  <a:srgbClr val="C00000"/>
                </a:solidFill>
              </a:rPr>
              <a:t>metallic bonds.</a:t>
            </a:r>
          </a:p>
          <a:p>
            <a:r>
              <a:rPr lang="en-US" smtClean="0">
                <a:solidFill>
                  <a:srgbClr val="C00000"/>
                </a:solidFill>
              </a:rPr>
              <a:t>Metallic bonds--</a:t>
            </a:r>
            <a:r>
              <a:rPr lang="en-US" smtClean="0"/>
              <a:t>a bond formed by the attraction between positively charged metal ions and the electrons around them.</a:t>
            </a:r>
          </a:p>
          <a:p>
            <a:r>
              <a:rPr lang="en-US" smtClean="0"/>
              <a:t>The attraction between an atom’s nucleus and a neighboring atom’s electrons packs the atoms together.  This packing causes the outermost energy levels of the atoms to overlap, the electrons are free to move from atom to atom.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algn="ctr"/>
            <a:r>
              <a:rPr lang="en-US" b="1" smtClean="0">
                <a:solidFill>
                  <a:srgbClr val="C00000"/>
                </a:solidFill>
              </a:rPr>
              <a:t>Polyatomic Ions</a:t>
            </a:r>
          </a:p>
        </p:txBody>
      </p:sp>
      <p:sp>
        <p:nvSpPr>
          <p:cNvPr id="47106" name="Content Placeholder 2"/>
          <p:cNvSpPr>
            <a:spLocks noGrp="1"/>
          </p:cNvSpPr>
          <p:nvPr>
            <p:ph idx="1"/>
          </p:nvPr>
        </p:nvSpPr>
        <p:spPr/>
        <p:txBody>
          <a:bodyPr/>
          <a:lstStyle/>
          <a:p>
            <a:r>
              <a:rPr lang="en-US" smtClean="0"/>
              <a:t>Some compounds have both ionic and covalent bonds.</a:t>
            </a:r>
          </a:p>
          <a:p>
            <a:r>
              <a:rPr lang="en-US" smtClean="0"/>
              <a:t>These are made of </a:t>
            </a:r>
            <a:r>
              <a:rPr lang="en-US" smtClean="0">
                <a:solidFill>
                  <a:srgbClr val="C00000"/>
                </a:solidFill>
              </a:rPr>
              <a:t>polyatomic ions</a:t>
            </a:r>
            <a:r>
              <a:rPr lang="en-US" smtClean="0"/>
              <a:t>, which are  groups of  covalently bonded atoms that have a positive or negative charge as a group.</a:t>
            </a:r>
          </a:p>
          <a:p>
            <a:r>
              <a:rPr lang="en-US" smtClean="0">
                <a:solidFill>
                  <a:srgbClr val="C00000"/>
                </a:solidFill>
              </a:rPr>
              <a:t>Polyatomic ion—</a:t>
            </a:r>
            <a:r>
              <a:rPr lang="en-US" smtClean="0"/>
              <a:t>an ion made of two or more atoms.</a:t>
            </a:r>
          </a:p>
          <a:p>
            <a:r>
              <a:rPr lang="en-US" b="1" smtClean="0"/>
              <a:t>A polyatomic ion acts as a single unit in a compound, just as ions that consist of a single atom do.</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2"/>
          <p:cNvSpPr>
            <a:spLocks noGrp="1"/>
          </p:cNvSpPr>
          <p:nvPr>
            <p:ph idx="1"/>
          </p:nvPr>
        </p:nvSpPr>
        <p:spPr>
          <a:xfrm>
            <a:off x="457200" y="990600"/>
            <a:ext cx="8229600" cy="5334000"/>
          </a:xfrm>
        </p:spPr>
        <p:txBody>
          <a:bodyPr/>
          <a:lstStyle/>
          <a:p>
            <a:r>
              <a:rPr lang="en-US" smtClean="0">
                <a:solidFill>
                  <a:schemeClr val="tx2"/>
                </a:solidFill>
              </a:rPr>
              <a:t>There are many common polyatomic ions.</a:t>
            </a:r>
          </a:p>
          <a:p>
            <a:r>
              <a:rPr lang="en-US" smtClean="0"/>
              <a:t>Many compounds that you use either contain or are made from polyatomic ions.</a:t>
            </a:r>
          </a:p>
          <a:p>
            <a:r>
              <a:rPr lang="en-US" smtClean="0"/>
              <a:t>Some examples:  hydroxide ion OH</a:t>
            </a:r>
            <a:r>
              <a:rPr lang="en-US" smtClean="0">
                <a:latin typeface="Century Schoolbook" pitchFamily="18" charset="0"/>
              </a:rPr>
              <a:t>ˉ, carbonate ion CO</a:t>
            </a:r>
            <a:r>
              <a:rPr lang="en-US" smtClean="0"/>
              <a:t>₃</a:t>
            </a:r>
            <a:r>
              <a:rPr lang="en-US" smtClean="0">
                <a:latin typeface="Century Schoolbook" pitchFamily="18" charset="0"/>
              </a:rPr>
              <a:t>ˉ</a:t>
            </a:r>
            <a:r>
              <a:rPr lang="en-US" smtClean="0">
                <a:latin typeface="Book Antiqua" pitchFamily="18" charset="0"/>
              </a:rPr>
              <a:t>², ammonium ion NH</a:t>
            </a:r>
            <a:r>
              <a:rPr lang="en-US" smtClean="0"/>
              <a:t>₄⁺.</a:t>
            </a:r>
          </a:p>
          <a:p>
            <a:r>
              <a:rPr lang="en-US" smtClean="0"/>
              <a:t>Oppositely charged polyatomic ions, like other ions, can bond to form compounds.</a:t>
            </a:r>
          </a:p>
        </p:txBody>
      </p:sp>
      <p:pic>
        <p:nvPicPr>
          <p:cNvPr id="48130" name="Picture 3" descr="article-new_ehow_images_a05_81_j6_easy-way-remember-polyatomic-ions-800x800.jpg"/>
          <p:cNvPicPr>
            <a:picLocks noChangeAspect="1"/>
          </p:cNvPicPr>
          <p:nvPr/>
        </p:nvPicPr>
        <p:blipFill>
          <a:blip r:embed="rId2"/>
          <a:srcRect/>
          <a:stretch>
            <a:fillRect/>
          </a:stretch>
        </p:blipFill>
        <p:spPr bwMode="auto">
          <a:xfrm>
            <a:off x="3200400" y="4191000"/>
            <a:ext cx="2743200" cy="206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Content Placeholder 3" descr="image005.jpg"/>
          <p:cNvPicPr>
            <a:picLocks noGrp="1" noChangeAspect="1"/>
          </p:cNvPicPr>
          <p:nvPr>
            <p:ph idx="1"/>
          </p:nvPr>
        </p:nvPicPr>
        <p:blipFill>
          <a:blip r:embed="rId2"/>
          <a:srcRect/>
          <a:stretch>
            <a:fillRect/>
          </a:stretch>
        </p:blipFill>
        <p:spPr>
          <a:xfrm>
            <a:off x="990600" y="1143000"/>
            <a:ext cx="7162800" cy="48006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lstStyle/>
          <a:p>
            <a:r>
              <a:rPr lang="en-US" smtClean="0">
                <a:solidFill>
                  <a:schemeClr val="tx2"/>
                </a:solidFill>
              </a:rPr>
              <a:t>Parentheses group the atoms of a polyatomic ion.</a:t>
            </a:r>
          </a:p>
          <a:p>
            <a:r>
              <a:rPr lang="en-US" smtClean="0"/>
              <a:t>The chemical formula for ammonium sulfate is written as (NH₄)₂SO₄ instead of N₂H₈SO₄.  The parentheses remind us that ammonium, NH₄, acts like a single ion.</a:t>
            </a:r>
          </a:p>
          <a:p>
            <a:r>
              <a:rPr lang="en-US" smtClean="0"/>
              <a:t>Lets look in our text on page 189</a:t>
            </a:r>
          </a:p>
          <a:p>
            <a:endParaRPr lang="en-US" b="1" smtClean="0"/>
          </a:p>
          <a:p>
            <a:r>
              <a:rPr lang="en-US" b="1" smtClean="0"/>
              <a:t>Why are parentheses used in a chemical formula for a compound that contains more that one of a particular polyatomic ion?</a:t>
            </a:r>
          </a:p>
          <a:p>
            <a:r>
              <a:rPr lang="en-US" smtClean="0"/>
              <a:t>They are used to represent the fact that a polyatomic ion acts as a single unit.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amond(in)">
                                      <p:cBhvr>
                                        <p:cTn id="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2"/>
          <p:cNvSpPr>
            <a:spLocks noGrp="1"/>
          </p:cNvSpPr>
          <p:nvPr>
            <p:ph idx="1"/>
          </p:nvPr>
        </p:nvSpPr>
        <p:spPr>
          <a:xfrm>
            <a:off x="457200" y="1066800"/>
            <a:ext cx="8229600" cy="5257800"/>
          </a:xfrm>
        </p:spPr>
        <p:txBody>
          <a:bodyPr/>
          <a:lstStyle/>
          <a:p>
            <a:r>
              <a:rPr lang="en-US" smtClean="0">
                <a:solidFill>
                  <a:schemeClr val="tx2"/>
                </a:solidFill>
              </a:rPr>
              <a:t>Some names of polyatomic anions relate to the oxygen content of the anion.</a:t>
            </a:r>
          </a:p>
          <a:p>
            <a:r>
              <a:rPr lang="en-US" smtClean="0"/>
              <a:t>Many polyatomic anions are made of oxygen.  Most of there names end with –ite or –ate.</a:t>
            </a:r>
          </a:p>
          <a:p>
            <a:r>
              <a:rPr lang="en-US" smtClean="0"/>
              <a:t>The –ate ending is usually to name an ion that has more oxygen atoms while ions that have fewer oxygen atoms associated with the same positive group usually end in –ite.</a:t>
            </a:r>
          </a:p>
          <a:p>
            <a:endParaRPr lang="en-US" smtClean="0"/>
          </a:p>
          <a:p>
            <a:r>
              <a:rPr lang="en-US" smtClean="0"/>
              <a:t>Lets look at figure 10 on page 190.</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algn="ctr"/>
            <a:r>
              <a:rPr lang="en-US" sz="4400" b="1" smtClean="0"/>
              <a:t>Compound Names and Formulas</a:t>
            </a:r>
          </a:p>
        </p:txBody>
      </p:sp>
      <p:sp>
        <p:nvSpPr>
          <p:cNvPr id="52226" name="Content Placeholder 2"/>
          <p:cNvSpPr>
            <a:spLocks noGrp="1"/>
          </p:cNvSpPr>
          <p:nvPr>
            <p:ph idx="1"/>
          </p:nvPr>
        </p:nvSpPr>
        <p:spPr/>
        <p:txBody>
          <a:bodyPr/>
          <a:lstStyle/>
          <a:p>
            <a:r>
              <a:rPr lang="en-US" smtClean="0"/>
              <a:t>Section 3</a:t>
            </a:r>
          </a:p>
          <a:p>
            <a:pPr algn="ctr"/>
            <a:r>
              <a:rPr lang="en-US" smtClean="0">
                <a:solidFill>
                  <a:srgbClr val="C00000"/>
                </a:solidFill>
              </a:rPr>
              <a:t>Why it Matters</a:t>
            </a:r>
          </a:p>
          <a:p>
            <a:pPr algn="ctr"/>
            <a:r>
              <a:rPr lang="en-US" smtClean="0"/>
              <a:t>Knowing how compounds are named can help you recognize them in food ingredients.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p:cNvSpPr>
            <a:spLocks noGrp="1"/>
          </p:cNvSpPr>
          <p:nvPr>
            <p:ph idx="1"/>
          </p:nvPr>
        </p:nvSpPr>
        <p:spPr>
          <a:xfrm>
            <a:off x="457200" y="990600"/>
            <a:ext cx="8229600" cy="5334000"/>
          </a:xfrm>
        </p:spPr>
        <p:txBody>
          <a:bodyPr/>
          <a:lstStyle/>
          <a:p>
            <a:pPr eaLnBrk="1" hangingPunct="1"/>
            <a:r>
              <a:rPr lang="en-US" smtClean="0"/>
              <a:t>Many rocks are made of quarts.  Table salt and sugar are both grainy, white solids.  But they taste very different.  Quartz, salt, and sugar are all compounds that are solids.  There similarities and differences partly come from the way their atoms or ions are joined.</a:t>
            </a:r>
          </a:p>
        </p:txBody>
      </p:sp>
      <p:pic>
        <p:nvPicPr>
          <p:cNvPr id="16386" name="Picture 2" descr="C:\Users\Kim\AppData\Local\Microsoft\Windows\Temporary Internet Files\Content.IE5\XSEG17WC\MP900385767[1].jpg"/>
          <p:cNvPicPr>
            <a:picLocks noChangeAspect="1" noChangeArrowheads="1"/>
          </p:cNvPicPr>
          <p:nvPr/>
        </p:nvPicPr>
        <p:blipFill>
          <a:blip r:embed="rId2"/>
          <a:srcRect/>
          <a:stretch>
            <a:fillRect/>
          </a:stretch>
        </p:blipFill>
        <p:spPr bwMode="auto">
          <a:xfrm>
            <a:off x="914400" y="3886200"/>
            <a:ext cx="2133600" cy="1524000"/>
          </a:xfrm>
          <a:prstGeom prst="rect">
            <a:avLst/>
          </a:prstGeom>
          <a:noFill/>
          <a:ln w="9525">
            <a:noFill/>
            <a:miter lim="800000"/>
            <a:headEnd/>
            <a:tailEnd/>
          </a:ln>
        </p:spPr>
      </p:pic>
      <p:pic>
        <p:nvPicPr>
          <p:cNvPr id="16387" name="Picture 3" descr="C:\Users\Kim\AppData\Local\Microsoft\Windows\Temporary Internet Files\Content.IE5\8EXLZH8B\MP900448504[1].jpg"/>
          <p:cNvPicPr>
            <a:picLocks noChangeAspect="1" noChangeArrowheads="1"/>
          </p:cNvPicPr>
          <p:nvPr/>
        </p:nvPicPr>
        <p:blipFill>
          <a:blip r:embed="rId3"/>
          <a:srcRect/>
          <a:stretch>
            <a:fillRect/>
          </a:stretch>
        </p:blipFill>
        <p:spPr bwMode="auto">
          <a:xfrm>
            <a:off x="3657600" y="4343400"/>
            <a:ext cx="2590800" cy="1727200"/>
          </a:xfrm>
          <a:prstGeom prst="rect">
            <a:avLst/>
          </a:prstGeom>
          <a:noFill/>
          <a:ln w="9525">
            <a:noFill/>
            <a:miter lim="800000"/>
            <a:headEnd/>
            <a:tailEnd/>
          </a:ln>
        </p:spPr>
      </p:pic>
      <p:pic>
        <p:nvPicPr>
          <p:cNvPr id="16388" name="Picture 4" descr="C:\Users\Kim\AppData\Local\Microsoft\Windows\Temporary Internet Files\Content.IE5\8EXLZH8B\MP900400592[1].jpg"/>
          <p:cNvPicPr>
            <a:picLocks noChangeAspect="1" noChangeArrowheads="1"/>
          </p:cNvPicPr>
          <p:nvPr/>
        </p:nvPicPr>
        <p:blipFill>
          <a:blip r:embed="rId4"/>
          <a:srcRect/>
          <a:stretch>
            <a:fillRect/>
          </a:stretch>
        </p:blipFill>
        <p:spPr bwMode="auto">
          <a:xfrm>
            <a:off x="6553200" y="3429000"/>
            <a:ext cx="1766888"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algn="ctr"/>
            <a:r>
              <a:rPr lang="en-US" b="1" smtClean="0">
                <a:solidFill>
                  <a:srgbClr val="C00000"/>
                </a:solidFill>
              </a:rPr>
              <a:t>Naming Ionic Compounds</a:t>
            </a:r>
          </a:p>
        </p:txBody>
      </p:sp>
      <p:sp>
        <p:nvSpPr>
          <p:cNvPr id="53250" name="Content Placeholder 2"/>
          <p:cNvSpPr>
            <a:spLocks noGrp="1"/>
          </p:cNvSpPr>
          <p:nvPr>
            <p:ph idx="1"/>
          </p:nvPr>
        </p:nvSpPr>
        <p:spPr/>
        <p:txBody>
          <a:bodyPr/>
          <a:lstStyle/>
          <a:p>
            <a:r>
              <a:rPr lang="en-US" smtClean="0"/>
              <a:t>Ionic compounds are formed by the strong attractions between oppositely charged particles, cations (positive ions) and anions (negative ions).  Both ions are important to the compound’s structure, so both ions are included in the name.</a:t>
            </a:r>
          </a:p>
          <a:p>
            <a:r>
              <a:rPr lang="en-US" b="1" smtClean="0">
                <a:solidFill>
                  <a:srgbClr val="C00000"/>
                </a:solidFill>
              </a:rPr>
              <a:t>The names of ionic compounds consist of the names of the ions that make up the compounds.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Content Placeholder 2"/>
          <p:cNvSpPr>
            <a:spLocks noGrp="1"/>
          </p:cNvSpPr>
          <p:nvPr>
            <p:ph idx="1"/>
          </p:nvPr>
        </p:nvSpPr>
        <p:spPr>
          <a:xfrm>
            <a:off x="457200" y="1066800"/>
            <a:ext cx="8229600" cy="5257800"/>
          </a:xfrm>
        </p:spPr>
        <p:txBody>
          <a:bodyPr/>
          <a:lstStyle/>
          <a:p>
            <a:r>
              <a:rPr lang="en-US" smtClean="0">
                <a:solidFill>
                  <a:schemeClr val="accent1"/>
                </a:solidFill>
              </a:rPr>
              <a:t>Names of cations include the elements of which they are composed.</a:t>
            </a:r>
          </a:p>
          <a:p>
            <a:r>
              <a:rPr lang="en-US" smtClean="0"/>
              <a:t>In many cases, the name of the cation is just like the name of the element.  See the chart on page 191 for common cations.  </a:t>
            </a:r>
          </a:p>
          <a:p>
            <a:r>
              <a:rPr lang="en-US" smtClean="0"/>
              <a:t>The periodic table can be used as a tool for figuring out what ions are formed by different elements.</a:t>
            </a:r>
          </a:p>
          <a:p>
            <a:r>
              <a:rPr lang="en-US" smtClean="0"/>
              <a:t>Group 1 ions have a 1+ charge and group 2 elements have a 2+ charge.  I have given you the charges for you to write across your periodic tables.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2"/>
          <p:cNvSpPr>
            <a:spLocks noGrp="1"/>
          </p:cNvSpPr>
          <p:nvPr>
            <p:ph idx="1"/>
          </p:nvPr>
        </p:nvSpPr>
        <p:spPr>
          <a:xfrm>
            <a:off x="457200" y="990600"/>
            <a:ext cx="8229600" cy="5334000"/>
          </a:xfrm>
        </p:spPr>
        <p:txBody>
          <a:bodyPr/>
          <a:lstStyle/>
          <a:p>
            <a:r>
              <a:rPr lang="en-US" smtClean="0">
                <a:solidFill>
                  <a:schemeClr val="accent1"/>
                </a:solidFill>
              </a:rPr>
              <a:t>Names of anions are altered names of elements.</a:t>
            </a:r>
          </a:p>
          <a:p>
            <a:r>
              <a:rPr lang="en-US" smtClean="0"/>
              <a:t>An anion of element has a name similar to that elements name.  The difference is the name’s ending.  Figure 2 on page 192 shows a list of some common anions.</a:t>
            </a:r>
          </a:p>
          <a:p>
            <a:r>
              <a:rPr lang="en-US" smtClean="0">
                <a:solidFill>
                  <a:schemeClr val="accent1"/>
                </a:solidFill>
              </a:rPr>
              <a:t>An ionic compound must have a total charge of zero.</a:t>
            </a:r>
          </a:p>
          <a:p>
            <a:r>
              <a:rPr lang="en-US" smtClean="0"/>
              <a:t>If an ionic compound is made up of ions that have different charges, the ratio of ions will not be 1:1.  Calcium fluoride is made of calcium ions, Ca</a:t>
            </a:r>
            <a:r>
              <a:rPr lang="en-US" smtClean="0">
                <a:latin typeface="Book Antiqua" pitchFamily="18" charset="0"/>
              </a:rPr>
              <a:t>²</a:t>
            </a:r>
            <a:r>
              <a:rPr lang="en-US" smtClean="0"/>
              <a:t>⁺ and fluoride ions, F</a:t>
            </a:r>
            <a:r>
              <a:rPr lang="en-US" smtClean="0">
                <a:latin typeface="Century Schoolbook" pitchFamily="18" charset="0"/>
              </a:rPr>
              <a:t>ˉ.  For calcium fluoride to have a zero charge, there must be 2 fluoride ions for every calcium ion.</a:t>
            </a:r>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2"/>
          <p:cNvSpPr>
            <a:spLocks noGrp="1"/>
          </p:cNvSpPr>
          <p:nvPr>
            <p:ph idx="1"/>
          </p:nvPr>
        </p:nvSpPr>
        <p:spPr>
          <a:xfrm>
            <a:off x="457200" y="990600"/>
            <a:ext cx="8229600" cy="5334000"/>
          </a:xfrm>
        </p:spPr>
        <p:txBody>
          <a:bodyPr/>
          <a:lstStyle/>
          <a:p>
            <a:r>
              <a:rPr lang="en-US" smtClean="0">
                <a:solidFill>
                  <a:schemeClr val="accent1"/>
                </a:solidFill>
              </a:rPr>
              <a:t>Some cation names must show their charge.</a:t>
            </a:r>
          </a:p>
          <a:p>
            <a:r>
              <a:rPr lang="en-US" smtClean="0"/>
              <a:t>Iron is a transition metal.  Transition metals may form several cations—each with a different charge.  See the list on page 192 of some of the transition metal cations.</a:t>
            </a:r>
          </a:p>
          <a:p>
            <a:r>
              <a:rPr lang="en-US" smtClean="0"/>
              <a:t>Look at the compounds FeO and Fe₂O₃ according to the rules we learned both should be called iron oxide, even though they are not the same compound.</a:t>
            </a:r>
          </a:p>
          <a:p>
            <a:r>
              <a:rPr lang="en-US" smtClean="0"/>
              <a:t>The charge of the iron cation in Fe₂O₃ is different from the charge of the iron cation FeO.  In cases like this the cation name must be followed by a Roman numeral in parentheses.  The Roman numeral shows the cation’s charge.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2"/>
          <p:cNvSpPr>
            <a:spLocks noGrp="1"/>
          </p:cNvSpPr>
          <p:nvPr>
            <p:ph idx="1"/>
          </p:nvPr>
        </p:nvSpPr>
        <p:spPr>
          <a:xfrm>
            <a:off x="457200" y="1066800"/>
            <a:ext cx="8229600" cy="5257800"/>
          </a:xfrm>
        </p:spPr>
        <p:txBody>
          <a:bodyPr/>
          <a:lstStyle/>
          <a:p>
            <a:r>
              <a:rPr lang="en-US" smtClean="0"/>
              <a:t>Fe₂O₃ is made of Fe</a:t>
            </a:r>
            <a:r>
              <a:rPr lang="en-US" smtClean="0">
                <a:latin typeface="Book Antiqua" pitchFamily="18" charset="0"/>
              </a:rPr>
              <a:t>³</a:t>
            </a:r>
            <a:r>
              <a:rPr lang="en-US" smtClean="0"/>
              <a:t>⁺ ions, so it is named iron (III) oxide.  FeO is made of Fe</a:t>
            </a:r>
            <a:r>
              <a:rPr lang="en-US" smtClean="0">
                <a:latin typeface="Book Antiqua" pitchFamily="18" charset="0"/>
              </a:rPr>
              <a:t>²</a:t>
            </a:r>
            <a:r>
              <a:rPr lang="en-US" smtClean="0"/>
              <a:t>⁺ ions, so it is named iron (II) oxide.</a:t>
            </a:r>
          </a:p>
          <a:p>
            <a:r>
              <a:rPr lang="en-US" smtClean="0">
                <a:solidFill>
                  <a:schemeClr val="accent1"/>
                </a:solidFill>
              </a:rPr>
              <a:t>Determine the charge of a transition metal cation.</a:t>
            </a:r>
          </a:p>
          <a:p>
            <a:r>
              <a:rPr lang="en-US" smtClean="0"/>
              <a:t>How can we tell that the iron ion in Fe₂O₃ has a charge of 3+?  Three oxide ions O</a:t>
            </a:r>
            <a:r>
              <a:rPr lang="en-US" smtClean="0">
                <a:latin typeface="Book Antiqua" pitchFamily="18" charset="0"/>
              </a:rPr>
              <a:t>²</a:t>
            </a:r>
            <a:r>
              <a:rPr lang="en-US" smtClean="0">
                <a:latin typeface="Century Schoolbook" pitchFamily="18" charset="0"/>
              </a:rPr>
              <a:t>ˉ, have a total charge of 6- so the total positive charge in the formula must be 6+, so that the total charge can be zero.  So each of the two iron ions must have a charge of 3+.</a:t>
            </a:r>
          </a:p>
          <a:p>
            <a:r>
              <a:rPr lang="en-US" smtClean="0">
                <a:solidFill>
                  <a:srgbClr val="00B050"/>
                </a:solidFill>
                <a:latin typeface="Century Schoolbook" pitchFamily="18" charset="0"/>
              </a:rPr>
              <a:t>Writing ionic formulas page 193.</a:t>
            </a:r>
            <a:endParaRPr lang="en-US" smtClean="0">
              <a:solidFill>
                <a:srgbClr val="00B05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algn="ctr"/>
            <a:r>
              <a:rPr lang="en-US" b="1" smtClean="0">
                <a:solidFill>
                  <a:srgbClr val="C00000"/>
                </a:solidFill>
              </a:rPr>
              <a:t>Naming Covalent Compounds</a:t>
            </a:r>
          </a:p>
        </p:txBody>
      </p:sp>
      <p:sp>
        <p:nvSpPr>
          <p:cNvPr id="58370" name="Content Placeholder 2"/>
          <p:cNvSpPr>
            <a:spLocks noGrp="1"/>
          </p:cNvSpPr>
          <p:nvPr>
            <p:ph idx="1"/>
          </p:nvPr>
        </p:nvSpPr>
        <p:spPr/>
        <p:txBody>
          <a:bodyPr/>
          <a:lstStyle/>
          <a:p>
            <a:r>
              <a:rPr lang="en-US" smtClean="0"/>
              <a:t>Covalent compounds are named using rules that are different from rules used to name ionic compounds.  The main difference from ionic compound is the use of prefixes.</a:t>
            </a:r>
          </a:p>
          <a:p>
            <a:r>
              <a:rPr lang="en-US" b="1" smtClean="0"/>
              <a:t>For covalent compounds of two elements, numerical prefixes tell how atoms of each element are in the molecule.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Content Placeholder 2"/>
          <p:cNvSpPr>
            <a:spLocks noGrp="1"/>
          </p:cNvSpPr>
          <p:nvPr>
            <p:ph idx="1"/>
          </p:nvPr>
        </p:nvSpPr>
        <p:spPr>
          <a:xfrm>
            <a:off x="457200" y="990600"/>
            <a:ext cx="8229600" cy="5334000"/>
          </a:xfrm>
        </p:spPr>
        <p:txBody>
          <a:bodyPr/>
          <a:lstStyle/>
          <a:p>
            <a:r>
              <a:rPr lang="en-US" smtClean="0">
                <a:solidFill>
                  <a:schemeClr val="accent1"/>
                </a:solidFill>
              </a:rPr>
              <a:t>Numerical prefixes are used to name covalent compounds of two elements.</a:t>
            </a:r>
          </a:p>
          <a:p>
            <a:r>
              <a:rPr lang="en-US" smtClean="0"/>
              <a:t>Look at figure 5 at the prefixes used to name covalent compounds.</a:t>
            </a:r>
          </a:p>
          <a:p>
            <a:r>
              <a:rPr lang="en-US" smtClean="0"/>
              <a:t>If there is only one atom of the first element the name does not get the prefix.  The element farther to the right in the periodic table is named second and in –ide.</a:t>
            </a:r>
          </a:p>
          <a:p>
            <a:r>
              <a:rPr lang="en-US" smtClean="0"/>
              <a:t>One boron atom and three fluorine atoms make up boron trifluoride, BF₃.  Dinitrogen tetroxide, N₂O₄, is made of 2 nitrogen atoms and 4 oxygen atoms.</a:t>
            </a:r>
          </a:p>
          <a:p>
            <a:endParaRPr lang="en-US"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algn="ctr"/>
            <a:r>
              <a:rPr lang="en-US" b="1" smtClean="0">
                <a:solidFill>
                  <a:srgbClr val="C00000"/>
                </a:solidFill>
              </a:rPr>
              <a:t>Empirical Formulas</a:t>
            </a:r>
          </a:p>
        </p:txBody>
      </p:sp>
      <p:sp>
        <p:nvSpPr>
          <p:cNvPr id="60418" name="Content Placeholder 2"/>
          <p:cNvSpPr>
            <a:spLocks noGrp="1"/>
          </p:cNvSpPr>
          <p:nvPr>
            <p:ph idx="1"/>
          </p:nvPr>
        </p:nvSpPr>
        <p:spPr/>
        <p:txBody>
          <a:bodyPr/>
          <a:lstStyle/>
          <a:p>
            <a:r>
              <a:rPr lang="en-US" smtClean="0"/>
              <a:t>Chemical formula for beryl is Be₃Al₂Si₆O₁₈.  Chemical formulas that are unknown are determined by figuring out the mass of each element in the compound.</a:t>
            </a:r>
          </a:p>
          <a:p>
            <a:r>
              <a:rPr lang="en-US" smtClean="0"/>
              <a:t>Once that is known, scientists can calculate the compound’s </a:t>
            </a:r>
            <a:r>
              <a:rPr lang="en-US" smtClean="0">
                <a:solidFill>
                  <a:srgbClr val="C00000"/>
                </a:solidFill>
              </a:rPr>
              <a:t>empirical formula</a:t>
            </a:r>
            <a:r>
              <a:rPr lang="en-US" smtClean="0"/>
              <a:t>, or simplest formula.</a:t>
            </a:r>
            <a:endParaRPr lang="en-US" smtClean="0">
              <a:solidFill>
                <a:srgbClr val="C00000"/>
              </a:solidFill>
            </a:endParaRPr>
          </a:p>
          <a:p>
            <a:r>
              <a:rPr lang="en-US" smtClean="0">
                <a:solidFill>
                  <a:srgbClr val="C00000"/>
                </a:solidFill>
              </a:rPr>
              <a:t>An empirical formula tells us the smallest whole-number ratio of atoms that are in a compound.</a:t>
            </a:r>
          </a:p>
          <a:p>
            <a:r>
              <a:rPr lang="en-US" smtClean="0">
                <a:solidFill>
                  <a:srgbClr val="C00000"/>
                </a:solidFill>
              </a:rPr>
              <a:t>Empirical Formula</a:t>
            </a:r>
            <a:r>
              <a:rPr lang="en-US" smtClean="0"/>
              <a:t>--the composition of a compound in terms of the relative numbers and kinds of atoms in the simplest ratio.</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Content Placeholder 2"/>
          <p:cNvSpPr>
            <a:spLocks noGrp="1"/>
          </p:cNvSpPr>
          <p:nvPr>
            <p:ph idx="1"/>
          </p:nvPr>
        </p:nvSpPr>
        <p:spPr>
          <a:xfrm>
            <a:off x="457200" y="1066800"/>
            <a:ext cx="8229600" cy="5257800"/>
          </a:xfrm>
        </p:spPr>
        <p:txBody>
          <a:bodyPr/>
          <a:lstStyle/>
          <a:p>
            <a:r>
              <a:rPr lang="en-US" smtClean="0"/>
              <a:t>For most ionic compounds, the empirical formula is the same as the chemical formula.  Covalent compounds have empirical formula too.  The empirical formula for water is H₂O.  The formula tells you that the ratio of hydrogen atoms to oxygen is 2:1.</a:t>
            </a:r>
          </a:p>
        </p:txBody>
      </p:sp>
      <p:pic>
        <p:nvPicPr>
          <p:cNvPr id="61442" name="Picture 3" descr="molecular vs_ empirical.jpg"/>
          <p:cNvPicPr>
            <a:picLocks noChangeAspect="1"/>
          </p:cNvPicPr>
          <p:nvPr/>
        </p:nvPicPr>
        <p:blipFill>
          <a:blip r:embed="rId2"/>
          <a:srcRect/>
          <a:stretch>
            <a:fillRect/>
          </a:stretch>
        </p:blipFill>
        <p:spPr bwMode="auto">
          <a:xfrm>
            <a:off x="2346325" y="3378200"/>
            <a:ext cx="4451350" cy="246062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Content Placeholder 2"/>
          <p:cNvSpPr>
            <a:spLocks noGrp="1"/>
          </p:cNvSpPr>
          <p:nvPr>
            <p:ph idx="1"/>
          </p:nvPr>
        </p:nvSpPr>
        <p:spPr>
          <a:xfrm>
            <a:off x="457200" y="990600"/>
            <a:ext cx="8229600" cy="5334000"/>
          </a:xfrm>
        </p:spPr>
        <p:txBody>
          <a:bodyPr/>
          <a:lstStyle/>
          <a:p>
            <a:r>
              <a:rPr lang="en-US" smtClean="0">
                <a:solidFill>
                  <a:schemeClr val="accent1"/>
                </a:solidFill>
              </a:rPr>
              <a:t>Different compounds can have the same empirical formulas.</a:t>
            </a:r>
          </a:p>
          <a:p>
            <a:r>
              <a:rPr lang="en-US" smtClean="0"/>
              <a:t>Formaldehyde, acetic acid, and glucose are all covalent compounds that are made of molecules.  They all have the same empirical formula, but each compound has its own molecule formula.</a:t>
            </a:r>
          </a:p>
          <a:p>
            <a:r>
              <a:rPr lang="en-US" smtClean="0"/>
              <a:t>A compound’s </a:t>
            </a:r>
            <a:r>
              <a:rPr lang="en-US" smtClean="0">
                <a:solidFill>
                  <a:srgbClr val="FF0000"/>
                </a:solidFill>
              </a:rPr>
              <a:t>molecular formula</a:t>
            </a:r>
            <a:r>
              <a:rPr lang="en-US" smtClean="0"/>
              <a:t> tells you how many atoms are in one molecule of the compound.</a:t>
            </a:r>
          </a:p>
          <a:p>
            <a:r>
              <a:rPr lang="en-US" smtClean="0">
                <a:solidFill>
                  <a:srgbClr val="FF0000"/>
                </a:solidFill>
              </a:rPr>
              <a:t>Molecular formula—</a:t>
            </a:r>
            <a:r>
              <a:rPr lang="en-US" smtClean="0"/>
              <a:t>a chemical formula that shows the number and kinds of atoms in a molecule, but not the arrangement of atoms.</a:t>
            </a:r>
          </a:p>
          <a:p>
            <a:r>
              <a:rPr lang="en-US" smtClean="0">
                <a:solidFill>
                  <a:srgbClr val="FF0000"/>
                </a:solidFill>
              </a:rPr>
              <a:t>Lets look at figure 8 on page 195.</a:t>
            </a:r>
          </a:p>
          <a:p>
            <a:endParaRPr lang="en-US" smtClean="0">
              <a:solidFill>
                <a:schemeClr val="accen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algn="ctr" eaLnBrk="1" hangingPunct="1"/>
            <a:r>
              <a:rPr lang="en-US" b="1" smtClean="0">
                <a:solidFill>
                  <a:srgbClr val="C00000"/>
                </a:solidFill>
              </a:rPr>
              <a:t>Chemical Bonds</a:t>
            </a:r>
          </a:p>
        </p:txBody>
      </p:sp>
      <p:sp>
        <p:nvSpPr>
          <p:cNvPr id="17410" name="Content Placeholder 2"/>
          <p:cNvSpPr>
            <a:spLocks noGrp="1"/>
          </p:cNvSpPr>
          <p:nvPr>
            <p:ph idx="1"/>
          </p:nvPr>
        </p:nvSpPr>
        <p:spPr/>
        <p:txBody>
          <a:bodyPr/>
          <a:lstStyle/>
          <a:p>
            <a:pPr eaLnBrk="1" hangingPunct="1"/>
            <a:r>
              <a:rPr lang="en-US" smtClean="0"/>
              <a:t>A compound is made of two or more elements that are chemically combined.</a:t>
            </a:r>
          </a:p>
          <a:p>
            <a:pPr eaLnBrk="1" hangingPunct="1"/>
            <a:r>
              <a:rPr lang="en-US" b="1" smtClean="0"/>
              <a:t>The forces that hold atoms or ions together in a compound are called chemical bonds.</a:t>
            </a:r>
          </a:p>
          <a:p>
            <a:pPr eaLnBrk="1" hangingPunct="1"/>
            <a:r>
              <a:rPr lang="en-US" b="1" smtClean="0">
                <a:solidFill>
                  <a:srgbClr val="C00000"/>
                </a:solidFill>
              </a:rPr>
              <a:t>Chemical bond– </a:t>
            </a:r>
            <a:r>
              <a:rPr lang="en-US" b="1" smtClean="0"/>
              <a:t>is</a:t>
            </a:r>
            <a:r>
              <a:rPr lang="en-US" b="1" smtClean="0">
                <a:solidFill>
                  <a:srgbClr val="C00000"/>
                </a:solidFill>
              </a:rPr>
              <a:t> </a:t>
            </a:r>
            <a:r>
              <a:rPr lang="en-US" b="1" smtClean="0"/>
              <a:t>the attractive force that holds atoms or ions together.</a:t>
            </a:r>
          </a:p>
          <a:p>
            <a:pPr eaLnBrk="1" hangingPunct="1"/>
            <a:r>
              <a:rPr lang="en-US" smtClean="0"/>
              <a:t>Let’s look at figure 1 in your text page 177.  What is happening and what is produced?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Content Placeholder 2"/>
          <p:cNvSpPr>
            <a:spLocks noGrp="1"/>
          </p:cNvSpPr>
          <p:nvPr>
            <p:ph idx="1"/>
          </p:nvPr>
        </p:nvSpPr>
        <p:spPr>
          <a:xfrm>
            <a:off x="457200" y="990600"/>
            <a:ext cx="8229600" cy="5334000"/>
          </a:xfrm>
        </p:spPr>
        <p:txBody>
          <a:bodyPr/>
          <a:lstStyle/>
          <a:p>
            <a:r>
              <a:rPr lang="en-US" smtClean="0">
                <a:solidFill>
                  <a:schemeClr val="accent1"/>
                </a:solidFill>
              </a:rPr>
              <a:t>Masses can be used to determine empirical formulas.</a:t>
            </a:r>
          </a:p>
          <a:p>
            <a:r>
              <a:rPr lang="en-US" smtClean="0"/>
              <a:t>You can find the empirical formula of a compound if you know the mass of each element present in a sample if the compound.  Convert the masses to moles.  Then find the molar ratio, which will give you empirical formula.</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pPr algn="ctr"/>
            <a:r>
              <a:rPr lang="en-US" sz="4400" b="1" smtClean="0"/>
              <a:t>Organic and Biochemical Compounds</a:t>
            </a:r>
          </a:p>
        </p:txBody>
      </p:sp>
      <p:sp>
        <p:nvSpPr>
          <p:cNvPr id="64514" name="Content Placeholder 2"/>
          <p:cNvSpPr>
            <a:spLocks noGrp="1"/>
          </p:cNvSpPr>
          <p:nvPr>
            <p:ph idx="1"/>
          </p:nvPr>
        </p:nvSpPr>
        <p:spPr/>
        <p:txBody>
          <a:bodyPr/>
          <a:lstStyle/>
          <a:p>
            <a:r>
              <a:rPr lang="en-US" smtClean="0"/>
              <a:t>Section 4</a:t>
            </a:r>
          </a:p>
          <a:p>
            <a:endParaRPr lang="en-US" smtClean="0"/>
          </a:p>
          <a:p>
            <a:pPr algn="ctr"/>
            <a:r>
              <a:rPr lang="en-US" b="1" smtClean="0">
                <a:solidFill>
                  <a:srgbClr val="C00000"/>
                </a:solidFill>
              </a:rPr>
              <a:t>Why it Matters</a:t>
            </a:r>
          </a:p>
          <a:p>
            <a:pPr algn="ctr">
              <a:buFont typeface="Wingdings 2" pitchFamily="18" charset="2"/>
              <a:buNone/>
            </a:pPr>
            <a:r>
              <a:rPr lang="en-US" b="1" smtClean="0">
                <a:solidFill>
                  <a:schemeClr val="tx2"/>
                </a:solidFill>
              </a:rPr>
              <a:t>Your body is made of organic compounds, which play important roles in keeping you alive.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Content Placeholder 2"/>
          <p:cNvSpPr>
            <a:spLocks noGrp="1"/>
          </p:cNvSpPr>
          <p:nvPr>
            <p:ph idx="1"/>
          </p:nvPr>
        </p:nvSpPr>
        <p:spPr>
          <a:xfrm>
            <a:off x="457200" y="1143000"/>
            <a:ext cx="8229600" cy="5257800"/>
          </a:xfrm>
        </p:spPr>
        <p:txBody>
          <a:bodyPr/>
          <a:lstStyle/>
          <a:p>
            <a:r>
              <a:rPr lang="en-US" smtClean="0"/>
              <a:t>The word </a:t>
            </a:r>
            <a:r>
              <a:rPr lang="en-US" i="1" smtClean="0"/>
              <a:t>organic</a:t>
            </a:r>
            <a:r>
              <a:rPr lang="en-US" smtClean="0"/>
              <a:t> has many different meanings.</a:t>
            </a:r>
          </a:p>
          <a:p>
            <a:r>
              <a:rPr lang="en-US" smtClean="0"/>
              <a:t>Most associate it with living organisms.</a:t>
            </a:r>
          </a:p>
          <a:p>
            <a:pPr>
              <a:buFont typeface="Wingdings 2" pitchFamily="18" charset="2"/>
              <a:buNone/>
            </a:pPr>
            <a:endParaRPr lang="en-US" smtClean="0"/>
          </a:p>
          <a:p>
            <a:r>
              <a:rPr lang="en-US" smtClean="0"/>
              <a:t>In chemistry the word </a:t>
            </a:r>
            <a:r>
              <a:rPr lang="en-US" i="1" smtClean="0"/>
              <a:t>organic </a:t>
            </a:r>
            <a:r>
              <a:rPr lang="en-US" smtClean="0"/>
              <a:t>is used to describe a type of compound.</a:t>
            </a:r>
            <a:endParaRPr lang="en-US" i="1" smtClean="0"/>
          </a:p>
        </p:txBody>
      </p:sp>
      <p:pic>
        <p:nvPicPr>
          <p:cNvPr id="65538" name="Picture 3" descr="th.jpg"/>
          <p:cNvPicPr>
            <a:picLocks noChangeAspect="1"/>
          </p:cNvPicPr>
          <p:nvPr/>
        </p:nvPicPr>
        <p:blipFill>
          <a:blip r:embed="rId2"/>
          <a:srcRect/>
          <a:stretch>
            <a:fillRect/>
          </a:stretch>
        </p:blipFill>
        <p:spPr bwMode="auto">
          <a:xfrm>
            <a:off x="3143250" y="3581400"/>
            <a:ext cx="2857500" cy="2676525"/>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algn="ctr"/>
            <a:r>
              <a:rPr lang="en-US" b="1" smtClean="0">
                <a:solidFill>
                  <a:srgbClr val="C00000"/>
                </a:solidFill>
              </a:rPr>
              <a:t>Organic Compounds</a:t>
            </a:r>
          </a:p>
        </p:txBody>
      </p:sp>
      <p:sp>
        <p:nvSpPr>
          <p:cNvPr id="66562" name="Content Placeholder 2"/>
          <p:cNvSpPr>
            <a:spLocks noGrp="1"/>
          </p:cNvSpPr>
          <p:nvPr>
            <p:ph idx="1"/>
          </p:nvPr>
        </p:nvSpPr>
        <p:spPr/>
        <p:txBody>
          <a:bodyPr/>
          <a:lstStyle/>
          <a:p>
            <a:r>
              <a:rPr lang="en-US" b="1" smtClean="0"/>
              <a:t>An organic compound is a  covalently bonded compound that contains carbon.</a:t>
            </a:r>
          </a:p>
          <a:p>
            <a:r>
              <a:rPr lang="en-US" smtClean="0"/>
              <a:t>Most organic compounds also contain hydrogen.</a:t>
            </a:r>
          </a:p>
          <a:p>
            <a:r>
              <a:rPr lang="en-US" smtClean="0"/>
              <a:t>You can also find oxygen, nitrogen, sulfur, and phosphorus in organic compounds.</a:t>
            </a:r>
          </a:p>
          <a:p>
            <a:r>
              <a:rPr lang="en-US" smtClean="0">
                <a:solidFill>
                  <a:srgbClr val="C00000"/>
                </a:solidFill>
              </a:rPr>
              <a:t>Organic compounds--</a:t>
            </a:r>
            <a:r>
              <a:rPr lang="en-US" smtClean="0"/>
              <a:t>a covalently bonded compound that contains carbon, excluding carbonates and oxides.</a:t>
            </a:r>
          </a:p>
          <a:p>
            <a:r>
              <a:rPr lang="en-US" smtClean="0"/>
              <a:t>See book samples of organic compounds on page 197 of your text book.</a:t>
            </a:r>
          </a:p>
          <a:p>
            <a:endParaRPr lang="en-US"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Content Placeholder 2"/>
          <p:cNvSpPr>
            <a:spLocks noGrp="1"/>
          </p:cNvSpPr>
          <p:nvPr>
            <p:ph idx="1"/>
          </p:nvPr>
        </p:nvSpPr>
        <p:spPr>
          <a:xfrm>
            <a:off x="457200" y="990600"/>
            <a:ext cx="8229600" cy="5334000"/>
          </a:xfrm>
        </p:spPr>
        <p:txBody>
          <a:bodyPr/>
          <a:lstStyle/>
          <a:p>
            <a:r>
              <a:rPr lang="en-US" smtClean="0">
                <a:solidFill>
                  <a:schemeClr val="tx2"/>
                </a:solidFill>
              </a:rPr>
              <a:t>Carbon atoms form four covalent bonds in organic compounds.</a:t>
            </a:r>
          </a:p>
          <a:p>
            <a:r>
              <a:rPr lang="en-US" smtClean="0"/>
              <a:t>When a compound is made of only hydrogen and carbon it’s called a </a:t>
            </a:r>
            <a:r>
              <a:rPr lang="en-US" i="1" smtClean="0"/>
              <a:t>hydrocarbon</a:t>
            </a:r>
            <a:r>
              <a:rPr lang="en-US" smtClean="0"/>
              <a:t>.  Methane, CH₄, is the simplest hydrocarbon.</a:t>
            </a:r>
          </a:p>
          <a:p>
            <a:r>
              <a:rPr lang="en-US" smtClean="0"/>
              <a:t>Methane gas is formed when living matter decay, and it is often found in swamps and marshes.</a:t>
            </a:r>
          </a:p>
        </p:txBody>
      </p:sp>
      <p:pic>
        <p:nvPicPr>
          <p:cNvPr id="67586" name="Picture 7" descr="C:\Users\Kim\AppData\Local\Microsoft\Windows\Temporary Internet Files\Content.IE5\N82G7PI7\MP900402498[1].jpg"/>
          <p:cNvPicPr>
            <a:picLocks noChangeAspect="1" noChangeArrowheads="1"/>
          </p:cNvPicPr>
          <p:nvPr/>
        </p:nvPicPr>
        <p:blipFill>
          <a:blip r:embed="rId2"/>
          <a:srcRect/>
          <a:stretch>
            <a:fillRect/>
          </a:stretch>
        </p:blipFill>
        <p:spPr bwMode="auto">
          <a:xfrm>
            <a:off x="3505200" y="4191000"/>
            <a:ext cx="2133600" cy="21336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Content Placeholder 2"/>
          <p:cNvSpPr>
            <a:spLocks noGrp="1"/>
          </p:cNvSpPr>
          <p:nvPr>
            <p:ph idx="1"/>
          </p:nvPr>
        </p:nvSpPr>
        <p:spPr>
          <a:xfrm>
            <a:off x="457200" y="1066800"/>
            <a:ext cx="8229600" cy="5257800"/>
          </a:xfrm>
        </p:spPr>
        <p:txBody>
          <a:bodyPr/>
          <a:lstStyle/>
          <a:p>
            <a:r>
              <a:rPr lang="en-US" smtClean="0"/>
              <a:t>Carbon atoms have four valence electrons.  In methane, each of these electrons participates in a C-H single bond.</a:t>
            </a:r>
          </a:p>
          <a:p>
            <a:r>
              <a:rPr lang="en-US" smtClean="0"/>
              <a:t>A carbon atom may also share two of its electrons with two from another atom to form a double bond.  Or a carbon atom may share three electrons to form a triple bond.  </a:t>
            </a:r>
          </a:p>
          <a:p>
            <a:r>
              <a:rPr lang="en-US" smtClean="0"/>
              <a:t>It can never form more that four bonds at a time.</a:t>
            </a:r>
          </a:p>
        </p:txBody>
      </p:sp>
      <p:pic>
        <p:nvPicPr>
          <p:cNvPr id="68610" name="Picture 3" descr="carbon compound.png"/>
          <p:cNvPicPr>
            <a:picLocks noChangeAspect="1"/>
          </p:cNvPicPr>
          <p:nvPr/>
        </p:nvPicPr>
        <p:blipFill>
          <a:blip r:embed="rId2"/>
          <a:srcRect/>
          <a:stretch>
            <a:fillRect/>
          </a:stretch>
        </p:blipFill>
        <p:spPr bwMode="auto">
          <a:xfrm>
            <a:off x="3162300" y="4648200"/>
            <a:ext cx="2819400" cy="1427163"/>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lstStyle/>
          <a:p>
            <a:pPr>
              <a:defRPr/>
            </a:pPr>
            <a:r>
              <a:rPr lang="en-US" i="1" dirty="0" smtClean="0">
                <a:solidFill>
                  <a:srgbClr val="C00000"/>
                </a:solidFill>
              </a:rPr>
              <a:t>Alkanes </a:t>
            </a:r>
            <a:r>
              <a:rPr lang="en-US" dirty="0" smtClean="0"/>
              <a:t>are hydrocarbons that have only single covalent bonds.  </a:t>
            </a:r>
          </a:p>
          <a:p>
            <a:pPr>
              <a:defRPr/>
            </a:pPr>
            <a:r>
              <a:rPr lang="en-US" dirty="0" smtClean="0"/>
              <a:t>Methane is the simplest form alkane. It has only C-H bonds.  But alkanes can also have C-C bonds.</a:t>
            </a:r>
          </a:p>
          <a:p>
            <a:pPr>
              <a:defRPr/>
            </a:pPr>
            <a:r>
              <a:rPr lang="en-US" u="sng" dirty="0" smtClean="0">
                <a:solidFill>
                  <a:schemeClr val="accent3">
                    <a:lumMod val="75000"/>
                  </a:schemeClr>
                </a:solidFill>
              </a:rPr>
              <a:t>Look at figure 2 on page 198:  </a:t>
            </a:r>
            <a:r>
              <a:rPr lang="en-US" dirty="0" smtClean="0"/>
              <a:t>see the two carbon atoms in ethane bond to each other C₂H₆. Note how each carbon atom in both the sample compound bonds to four other atoms.</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Content Placeholder 2"/>
          <p:cNvSpPr>
            <a:spLocks noGrp="1"/>
          </p:cNvSpPr>
          <p:nvPr>
            <p:ph idx="1"/>
          </p:nvPr>
        </p:nvSpPr>
        <p:spPr>
          <a:xfrm>
            <a:off x="457200" y="1066800"/>
            <a:ext cx="8229600" cy="5257800"/>
          </a:xfrm>
        </p:spPr>
        <p:txBody>
          <a:bodyPr/>
          <a:lstStyle/>
          <a:p>
            <a:r>
              <a:rPr lang="en-US" smtClean="0">
                <a:solidFill>
                  <a:schemeClr val="tx2"/>
                </a:solidFill>
              </a:rPr>
              <a:t>Arrangement of carbon atoms in alkanes may vary.</a:t>
            </a:r>
          </a:p>
          <a:p>
            <a:r>
              <a:rPr lang="en-US" smtClean="0"/>
              <a:t>The carbon atoms in methane, ethane, and propane are all bonded in a single line because that is their only possible arrangement.</a:t>
            </a:r>
          </a:p>
          <a:p>
            <a:r>
              <a:rPr lang="en-US" smtClean="0"/>
              <a:t>When there are more than three bonded carbon atoms in a molecule, the carbon atoms do not have to be in a single line.  When they are the alkane is called </a:t>
            </a:r>
            <a:r>
              <a:rPr lang="en-US" i="1" smtClean="0"/>
              <a:t>normal alkane, </a:t>
            </a:r>
            <a:r>
              <a:rPr lang="en-US" smtClean="0"/>
              <a:t>or n-alkane.</a:t>
            </a:r>
          </a:p>
          <a:p>
            <a:r>
              <a:rPr lang="en-US" u="sng" smtClean="0"/>
              <a:t>Look at figure 3 </a:t>
            </a:r>
            <a:r>
              <a:rPr lang="en-US" smtClean="0"/>
              <a:t>for the n-alkanes that have up to 10 carbon atoms.  The condensed structural formulas shows how the atoms bond.</a:t>
            </a:r>
          </a:p>
          <a:p>
            <a:endParaRPr lang="en-US" i="1"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Content Placeholder 2"/>
          <p:cNvSpPr>
            <a:spLocks noGrp="1"/>
          </p:cNvSpPr>
          <p:nvPr>
            <p:ph idx="1"/>
          </p:nvPr>
        </p:nvSpPr>
        <p:spPr>
          <a:xfrm>
            <a:off x="457200" y="1066800"/>
            <a:ext cx="8229600" cy="5257800"/>
          </a:xfrm>
        </p:spPr>
        <p:txBody>
          <a:bodyPr/>
          <a:lstStyle/>
          <a:p>
            <a:r>
              <a:rPr lang="en-US" smtClean="0"/>
              <a:t>The carbon atoms in any alkane that has more than three carbon atoms have more than one possible arrangement.</a:t>
            </a:r>
          </a:p>
          <a:p>
            <a:r>
              <a:rPr lang="en-US" smtClean="0"/>
              <a:t>They may have branches or form rings.</a:t>
            </a:r>
          </a:p>
          <a:p>
            <a:r>
              <a:rPr lang="en-US" smtClean="0"/>
              <a:t>See figure 4 in text on page 199.</a:t>
            </a:r>
          </a:p>
        </p:txBody>
      </p:sp>
      <p:pic>
        <p:nvPicPr>
          <p:cNvPr id="71682" name="Picture 3" descr="Carbon compounds.png"/>
          <p:cNvPicPr>
            <a:picLocks noChangeAspect="1"/>
          </p:cNvPicPr>
          <p:nvPr/>
        </p:nvPicPr>
        <p:blipFill>
          <a:blip r:embed="rId2"/>
          <a:srcRect/>
          <a:stretch>
            <a:fillRect/>
          </a:stretch>
        </p:blipFill>
        <p:spPr bwMode="auto">
          <a:xfrm>
            <a:off x="728663" y="3657600"/>
            <a:ext cx="7686675" cy="22098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Content Placeholder 2"/>
          <p:cNvSpPr>
            <a:spLocks noGrp="1"/>
          </p:cNvSpPr>
          <p:nvPr>
            <p:ph idx="1"/>
          </p:nvPr>
        </p:nvSpPr>
        <p:spPr>
          <a:xfrm>
            <a:off x="457200" y="1066800"/>
            <a:ext cx="8229600" cy="5257800"/>
          </a:xfrm>
        </p:spPr>
        <p:txBody>
          <a:bodyPr/>
          <a:lstStyle/>
          <a:p>
            <a:r>
              <a:rPr lang="en-US" smtClean="0">
                <a:solidFill>
                  <a:schemeClr val="tx2"/>
                </a:solidFill>
              </a:rPr>
              <a:t>Alkane chemical formulas usually follow a pattern.</a:t>
            </a:r>
          </a:p>
          <a:p>
            <a:r>
              <a:rPr lang="en-US" smtClean="0"/>
              <a:t>Except for cyclic alkanes the chemical formulas follow a special pattern alkanes.  The number of hydrogen atoms is always two more that twice the number of carbon atoms.  This is represented by a general formula CnH₂n₊₂.</a:t>
            </a:r>
          </a:p>
          <a:p>
            <a:endParaRPr lang="en-US" smtClean="0"/>
          </a:p>
          <a:p>
            <a:pPr>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a:xfrm>
            <a:off x="457200" y="990600"/>
            <a:ext cx="8229600" cy="5334000"/>
          </a:xfrm>
        </p:spPr>
        <p:txBody>
          <a:bodyPr/>
          <a:lstStyle/>
          <a:p>
            <a:pPr eaLnBrk="1" hangingPunct="1"/>
            <a:r>
              <a:rPr lang="en-US" smtClean="0"/>
              <a:t>By lighting a candle under a balloon filled with hydrogen and oxygen gas a fiery chemical reaction takes place.  Chemical bonds are broken and atoms are rearranged. New chemical bonds form water, a compound that has properties very different from the properties of the original gases.</a:t>
            </a:r>
          </a:p>
        </p:txBody>
      </p:sp>
      <p:pic>
        <p:nvPicPr>
          <p:cNvPr id="18434" name="Picture 2" descr="C:\Users\Kim\AppData\Local\Microsoft\Windows\Temporary Internet Files\Content.IE5\KHYDLHOQ\MP900430826[1].jpg"/>
          <p:cNvPicPr>
            <a:picLocks noChangeAspect="1" noChangeArrowheads="1"/>
          </p:cNvPicPr>
          <p:nvPr/>
        </p:nvPicPr>
        <p:blipFill>
          <a:blip r:embed="rId2"/>
          <a:srcRect/>
          <a:stretch>
            <a:fillRect/>
          </a:stretch>
        </p:blipFill>
        <p:spPr bwMode="auto">
          <a:xfrm>
            <a:off x="2590800" y="4191000"/>
            <a:ext cx="1289050" cy="1939925"/>
          </a:xfrm>
          <a:prstGeom prst="rect">
            <a:avLst/>
          </a:prstGeom>
          <a:noFill/>
          <a:ln w="9525">
            <a:noFill/>
            <a:miter lim="800000"/>
            <a:headEnd/>
            <a:tailEnd/>
          </a:ln>
        </p:spPr>
      </p:pic>
      <p:pic>
        <p:nvPicPr>
          <p:cNvPr id="18435" name="Picture 3" descr="C:\Users\Kim\AppData\Local\Microsoft\Windows\Temporary Internet Files\Content.IE5\YLUU3M50\MP900384729[1].jpg"/>
          <p:cNvPicPr>
            <a:picLocks noChangeAspect="1" noChangeArrowheads="1"/>
          </p:cNvPicPr>
          <p:nvPr/>
        </p:nvPicPr>
        <p:blipFill>
          <a:blip r:embed="rId3"/>
          <a:srcRect/>
          <a:stretch>
            <a:fillRect/>
          </a:stretch>
        </p:blipFill>
        <p:spPr bwMode="auto">
          <a:xfrm>
            <a:off x="4724400" y="4038600"/>
            <a:ext cx="1071563"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Content Placeholder 2"/>
          <p:cNvSpPr>
            <a:spLocks noGrp="1"/>
          </p:cNvSpPr>
          <p:nvPr>
            <p:ph idx="1"/>
          </p:nvPr>
        </p:nvSpPr>
        <p:spPr>
          <a:xfrm>
            <a:off x="457200" y="990600"/>
            <a:ext cx="8229600" cy="5334000"/>
          </a:xfrm>
        </p:spPr>
        <p:txBody>
          <a:bodyPr/>
          <a:lstStyle/>
          <a:p>
            <a:r>
              <a:rPr lang="en-US" smtClean="0">
                <a:solidFill>
                  <a:schemeClr val="tx2"/>
                </a:solidFill>
              </a:rPr>
              <a:t>Alkenes have double carbon-carbon bonds.</a:t>
            </a:r>
          </a:p>
          <a:p>
            <a:r>
              <a:rPr lang="en-US" smtClean="0"/>
              <a:t>Alkenes are also hydrocarbons.  They are different from alkanes because alkenes have at least one double covalent bond between carbon atoms.  This bond is shown by C=C.</a:t>
            </a:r>
          </a:p>
          <a:p>
            <a:r>
              <a:rPr lang="en-US" smtClean="0"/>
              <a:t>Alkenes are named by replacing the –ane ending with –ene.  The simplest alkene is ethene (or ethylene), C₂H₄.</a:t>
            </a:r>
          </a:p>
          <a:p>
            <a:r>
              <a:rPr lang="en-US" smtClean="0"/>
              <a:t>See figure 5 in your text on page 200.</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Content Placeholder 2"/>
          <p:cNvSpPr>
            <a:spLocks noGrp="1"/>
          </p:cNvSpPr>
          <p:nvPr>
            <p:ph idx="1"/>
          </p:nvPr>
        </p:nvSpPr>
        <p:spPr>
          <a:xfrm>
            <a:off x="457200" y="990600"/>
            <a:ext cx="8229600" cy="5334000"/>
          </a:xfrm>
        </p:spPr>
        <p:txBody>
          <a:bodyPr/>
          <a:lstStyle/>
          <a:p>
            <a:r>
              <a:rPr lang="en-US" smtClean="0">
                <a:solidFill>
                  <a:schemeClr val="tx2"/>
                </a:solidFill>
              </a:rPr>
              <a:t>Alcohols have a hydroxyl group.</a:t>
            </a:r>
          </a:p>
          <a:p>
            <a:r>
              <a:rPr lang="en-US" smtClean="0"/>
              <a:t>Alcohols are organic compounds that are made of oxygen as well as carbon and hydrogen.</a:t>
            </a:r>
          </a:p>
          <a:p>
            <a:r>
              <a:rPr lang="en-US" smtClean="0"/>
              <a:t>Alcohols have </a:t>
            </a:r>
            <a:r>
              <a:rPr lang="en-US" i="1" smtClean="0"/>
              <a:t>hydroxyl</a:t>
            </a:r>
            <a:r>
              <a:rPr lang="en-US" smtClean="0"/>
              <a:t>, or –OH, groups. </a:t>
            </a:r>
          </a:p>
          <a:p>
            <a:r>
              <a:rPr lang="en-US" smtClean="0"/>
              <a:t>Alcohol methanol, CH₃OH, is sometimes mixed with another alcohol ethanol, CH₃CH₂OH, to make denatured alcohol.  These can be found in many familiar products.</a:t>
            </a:r>
          </a:p>
          <a:p>
            <a:r>
              <a:rPr lang="en-US" smtClean="0"/>
              <a:t>Isopropanol is found in rubbing alcohol, has a chemical formula of C₃H₈O, or (CH₃)₂CHOH.</a:t>
            </a:r>
          </a:p>
          <a:p>
            <a:r>
              <a:rPr lang="en-US" smtClean="0"/>
              <a:t>The names of these three alcohols end in –ol common for most alcohols.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Content Placeholder 2"/>
          <p:cNvSpPr>
            <a:spLocks noGrp="1"/>
          </p:cNvSpPr>
          <p:nvPr>
            <p:ph idx="1"/>
          </p:nvPr>
        </p:nvSpPr>
        <p:spPr>
          <a:xfrm>
            <a:off x="457200" y="990600"/>
            <a:ext cx="8229600" cy="5334000"/>
          </a:xfrm>
        </p:spPr>
        <p:txBody>
          <a:bodyPr/>
          <a:lstStyle/>
          <a:p>
            <a:r>
              <a:rPr lang="en-US" smtClean="0">
                <a:solidFill>
                  <a:schemeClr val="tx2"/>
                </a:solidFill>
              </a:rPr>
              <a:t>Alcohol and water molecules behave similarly.</a:t>
            </a:r>
          </a:p>
          <a:p>
            <a:r>
              <a:rPr lang="en-US" smtClean="0"/>
              <a:t>A methanol molecule is like a methane molecule except that one of the hydrogen atoms is replaced by a hydroxyl group.  Like water molecules neighboring alcohol molecules are attracted to one another.</a:t>
            </a:r>
          </a:p>
          <a:p>
            <a:r>
              <a:rPr lang="en-US" smtClean="0"/>
              <a:t>Because of this attraction they are liquid at room temperature.</a:t>
            </a:r>
          </a:p>
          <a:p>
            <a:r>
              <a:rPr lang="en-US" smtClean="0"/>
              <a:t>Alcohols have much higher boiling points than alkanes of similar size.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pPr algn="ctr"/>
            <a:r>
              <a:rPr lang="en-US" b="1" smtClean="0">
                <a:solidFill>
                  <a:srgbClr val="C00000"/>
                </a:solidFill>
              </a:rPr>
              <a:t>Polymers</a:t>
            </a:r>
          </a:p>
        </p:txBody>
      </p:sp>
      <p:sp>
        <p:nvSpPr>
          <p:cNvPr id="76802" name="Content Placeholder 2"/>
          <p:cNvSpPr>
            <a:spLocks noGrp="1"/>
          </p:cNvSpPr>
          <p:nvPr>
            <p:ph idx="1"/>
          </p:nvPr>
        </p:nvSpPr>
        <p:spPr/>
        <p:txBody>
          <a:bodyPr/>
          <a:lstStyle/>
          <a:p>
            <a:r>
              <a:rPr lang="en-US" b="1" smtClean="0"/>
              <a:t>A polymer is a molecule that is a long chain made of smaller molecules.</a:t>
            </a:r>
          </a:p>
          <a:p>
            <a:r>
              <a:rPr lang="en-US" smtClean="0">
                <a:solidFill>
                  <a:srgbClr val="C00000"/>
                </a:solidFill>
              </a:rPr>
              <a:t>Polymer--</a:t>
            </a:r>
            <a:r>
              <a:rPr lang="en-US" smtClean="0"/>
              <a:t>a large molecule that is formed by more than five monomers, or small units.</a:t>
            </a:r>
          </a:p>
        </p:txBody>
      </p:sp>
      <p:pic>
        <p:nvPicPr>
          <p:cNvPr id="76803" name="Picture 3" descr="Playing-with-Polymers.jpg"/>
          <p:cNvPicPr>
            <a:picLocks noChangeAspect="1"/>
          </p:cNvPicPr>
          <p:nvPr/>
        </p:nvPicPr>
        <p:blipFill>
          <a:blip r:embed="rId2"/>
          <a:srcRect/>
          <a:stretch>
            <a:fillRect/>
          </a:stretch>
        </p:blipFill>
        <p:spPr bwMode="auto">
          <a:xfrm>
            <a:off x="3019425" y="3810000"/>
            <a:ext cx="3105150" cy="2328863"/>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Content Placeholder 2"/>
          <p:cNvSpPr>
            <a:spLocks noGrp="1"/>
          </p:cNvSpPr>
          <p:nvPr>
            <p:ph idx="1"/>
          </p:nvPr>
        </p:nvSpPr>
        <p:spPr>
          <a:xfrm>
            <a:off x="457200" y="990600"/>
            <a:ext cx="8229600" cy="5334000"/>
          </a:xfrm>
        </p:spPr>
        <p:txBody>
          <a:bodyPr/>
          <a:lstStyle/>
          <a:p>
            <a:r>
              <a:rPr lang="en-US" smtClean="0">
                <a:solidFill>
                  <a:schemeClr val="tx2"/>
                </a:solidFill>
              </a:rPr>
              <a:t>Polymers have repeating subunits.</a:t>
            </a:r>
          </a:p>
          <a:p>
            <a:r>
              <a:rPr lang="en-US" smtClean="0"/>
              <a:t>Polyethene  which is known as polyethylene or polythene, is the polymer that makes up plastic milk jugs.</a:t>
            </a:r>
          </a:p>
          <a:p>
            <a:r>
              <a:rPr lang="en-US" smtClean="0"/>
              <a:t>Poly means “</a:t>
            </a:r>
            <a:r>
              <a:rPr lang="en-US" i="1" smtClean="0"/>
              <a:t>many</a:t>
            </a:r>
            <a:r>
              <a:rPr lang="en-US" smtClean="0"/>
              <a:t>”.  Ethene is an alkene that has a formula C₂H₄. </a:t>
            </a:r>
          </a:p>
          <a:p>
            <a:r>
              <a:rPr lang="en-US" smtClean="0"/>
              <a:t>Polyethene means “</a:t>
            </a:r>
            <a:r>
              <a:rPr lang="en-US" i="1" smtClean="0"/>
              <a:t>many ethenes</a:t>
            </a:r>
            <a:r>
              <a:rPr lang="en-US" smtClean="0"/>
              <a:t>”.</a:t>
            </a:r>
          </a:p>
          <a:p>
            <a:r>
              <a:rPr lang="en-US" smtClean="0"/>
              <a:t>The smaller molecule that makes up the polymer, in this case C₂H₄ is called a monomer.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Content Placeholder 2"/>
          <p:cNvSpPr>
            <a:spLocks noGrp="1"/>
          </p:cNvSpPr>
          <p:nvPr>
            <p:ph idx="1"/>
          </p:nvPr>
        </p:nvSpPr>
        <p:spPr>
          <a:xfrm>
            <a:off x="457200" y="1066800"/>
            <a:ext cx="8229600" cy="5257800"/>
          </a:xfrm>
        </p:spPr>
        <p:txBody>
          <a:bodyPr/>
          <a:lstStyle/>
          <a:p>
            <a:r>
              <a:rPr lang="en-US" smtClean="0">
                <a:solidFill>
                  <a:schemeClr val="tx2"/>
                </a:solidFill>
              </a:rPr>
              <a:t>Some polymers are natural, and others are artificial.</a:t>
            </a:r>
          </a:p>
          <a:p>
            <a:r>
              <a:rPr lang="en-US" smtClean="0"/>
              <a:t>Rubber, wood, cotton, wool, starch, protein, and DNA are all natural polymers.</a:t>
            </a:r>
          </a:p>
          <a:p>
            <a:r>
              <a:rPr lang="en-US" smtClean="0"/>
              <a:t>Human made polymers are usually either plastics or fibers.</a:t>
            </a:r>
          </a:p>
          <a:p>
            <a:r>
              <a:rPr lang="en-US" smtClean="0"/>
              <a:t>Most plastics are flexible and easily molded, whereas fibers form long thin strands.</a:t>
            </a:r>
          </a:p>
        </p:txBody>
      </p:sp>
      <p:pic>
        <p:nvPicPr>
          <p:cNvPr id="78850" name="Picture 2" descr="C:\Users\Kim\AppData\Local\Microsoft\Windows\Temporary Internet Files\Content.IE5\7WRNGJY7\MP900309595[1].jpg"/>
          <p:cNvPicPr>
            <a:picLocks noChangeAspect="1" noChangeArrowheads="1"/>
          </p:cNvPicPr>
          <p:nvPr/>
        </p:nvPicPr>
        <p:blipFill>
          <a:blip r:embed="rId2"/>
          <a:srcRect/>
          <a:stretch>
            <a:fillRect/>
          </a:stretch>
        </p:blipFill>
        <p:spPr bwMode="auto">
          <a:xfrm>
            <a:off x="990600" y="4495800"/>
            <a:ext cx="1219200" cy="1709738"/>
          </a:xfrm>
          <a:prstGeom prst="rect">
            <a:avLst/>
          </a:prstGeom>
          <a:noFill/>
          <a:ln w="9525">
            <a:noFill/>
            <a:miter lim="800000"/>
            <a:headEnd/>
            <a:tailEnd/>
          </a:ln>
        </p:spPr>
      </p:pic>
      <p:pic>
        <p:nvPicPr>
          <p:cNvPr id="78851" name="Picture 3" descr="C:\Users\Kim\AppData\Local\Microsoft\Windows\Temporary Internet Files\Content.IE5\HR0QBT7N\MP900427713[1].jpg"/>
          <p:cNvPicPr>
            <a:picLocks noChangeAspect="1" noChangeArrowheads="1"/>
          </p:cNvPicPr>
          <p:nvPr/>
        </p:nvPicPr>
        <p:blipFill>
          <a:blip r:embed="rId3"/>
          <a:srcRect/>
          <a:stretch>
            <a:fillRect/>
          </a:stretch>
        </p:blipFill>
        <p:spPr bwMode="auto">
          <a:xfrm>
            <a:off x="2667000" y="4572000"/>
            <a:ext cx="1524000" cy="1524000"/>
          </a:xfrm>
          <a:prstGeom prst="rect">
            <a:avLst/>
          </a:prstGeom>
          <a:noFill/>
          <a:ln w="9525">
            <a:noFill/>
            <a:miter lim="800000"/>
            <a:headEnd/>
            <a:tailEnd/>
          </a:ln>
        </p:spPr>
      </p:pic>
      <p:pic>
        <p:nvPicPr>
          <p:cNvPr id="78852" name="Picture 4" descr="C:\Users\Kim\AppData\Local\Microsoft\Windows\Temporary Internet Files\Content.IE5\N82G7PI7\MP900403189[1].jpg"/>
          <p:cNvPicPr>
            <a:picLocks noChangeAspect="1" noChangeArrowheads="1"/>
          </p:cNvPicPr>
          <p:nvPr/>
        </p:nvPicPr>
        <p:blipFill>
          <a:blip r:embed="rId4"/>
          <a:srcRect/>
          <a:stretch>
            <a:fillRect/>
          </a:stretch>
        </p:blipFill>
        <p:spPr bwMode="auto">
          <a:xfrm>
            <a:off x="4648200" y="4267200"/>
            <a:ext cx="1309688" cy="1981200"/>
          </a:xfrm>
          <a:prstGeom prst="rect">
            <a:avLst/>
          </a:prstGeom>
          <a:noFill/>
          <a:ln w="9525">
            <a:noFill/>
            <a:miter lim="800000"/>
            <a:headEnd/>
            <a:tailEnd/>
          </a:ln>
        </p:spPr>
      </p:pic>
      <p:pic>
        <p:nvPicPr>
          <p:cNvPr id="78853" name="Picture 5" descr="C:\Users\Kim\AppData\Local\Microsoft\Windows\Temporary Internet Files\Content.IE5\DLLVUKQ6\MC900436915[1].png"/>
          <p:cNvPicPr>
            <a:picLocks noChangeAspect="1" noChangeArrowheads="1"/>
          </p:cNvPicPr>
          <p:nvPr/>
        </p:nvPicPr>
        <p:blipFill>
          <a:blip r:embed="rId5"/>
          <a:srcRect/>
          <a:stretch>
            <a:fillRect/>
          </a:stretch>
        </p:blipFill>
        <p:spPr bwMode="auto">
          <a:xfrm>
            <a:off x="6400800" y="4267200"/>
            <a:ext cx="1828800" cy="182880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Content Placeholder 2"/>
          <p:cNvSpPr>
            <a:spLocks noGrp="1"/>
          </p:cNvSpPr>
          <p:nvPr>
            <p:ph idx="1"/>
          </p:nvPr>
        </p:nvSpPr>
        <p:spPr>
          <a:xfrm>
            <a:off x="457200" y="1066800"/>
            <a:ext cx="8229600" cy="5257800"/>
          </a:xfrm>
        </p:spPr>
        <p:txBody>
          <a:bodyPr/>
          <a:lstStyle/>
          <a:p>
            <a:r>
              <a:rPr lang="en-US" smtClean="0">
                <a:solidFill>
                  <a:schemeClr val="tx2"/>
                </a:solidFill>
              </a:rPr>
              <a:t>A polymer’s structure determines its elasticity.</a:t>
            </a:r>
          </a:p>
          <a:p>
            <a:r>
              <a:rPr lang="en-US" smtClean="0"/>
              <a:t>Properties of a polymer are determined by its structure.</a:t>
            </a:r>
          </a:p>
          <a:p>
            <a:r>
              <a:rPr lang="en-US" smtClean="0"/>
              <a:t>Polymer molecules are like long thin chains.</a:t>
            </a:r>
          </a:p>
          <a:p>
            <a:r>
              <a:rPr lang="en-US" smtClean="0"/>
              <a:t>When chains are connected to each other, the polymer’s properties are different.</a:t>
            </a:r>
          </a:p>
          <a:p>
            <a:r>
              <a:rPr lang="en-US" smtClean="0"/>
              <a:t>Some polymers are elastic.  Rubber bands are elastic and return to its original shape, milk jugs can be crushed or dented but will not go back to original shape.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algn="ctr"/>
            <a:r>
              <a:rPr lang="en-US" b="1" smtClean="0">
                <a:solidFill>
                  <a:srgbClr val="C00000"/>
                </a:solidFill>
              </a:rPr>
              <a:t>Biochemical Compounds</a:t>
            </a:r>
          </a:p>
        </p:txBody>
      </p:sp>
      <p:sp>
        <p:nvSpPr>
          <p:cNvPr id="80898" name="Content Placeholder 2"/>
          <p:cNvSpPr>
            <a:spLocks noGrp="1"/>
          </p:cNvSpPr>
          <p:nvPr>
            <p:ph idx="1"/>
          </p:nvPr>
        </p:nvSpPr>
        <p:spPr/>
        <p:txBody>
          <a:bodyPr/>
          <a:lstStyle/>
          <a:p>
            <a:r>
              <a:rPr lang="en-US" smtClean="0"/>
              <a:t>Biochemical compounds are organic compounds that can be made by living things.</a:t>
            </a:r>
          </a:p>
          <a:p>
            <a:r>
              <a:rPr lang="en-US" b="1" smtClean="0"/>
              <a:t>Biochemicals, which are essential to life, include carbohydrates, proteins, and DNA.</a:t>
            </a:r>
          </a:p>
          <a:p>
            <a:r>
              <a:rPr lang="en-US" smtClean="0"/>
              <a:t>The DNA inside your cells gives your body information about what proteins you need.  Each of these biochemical compounds is a polymer.</a:t>
            </a:r>
          </a:p>
        </p:txBody>
      </p:sp>
      <p:pic>
        <p:nvPicPr>
          <p:cNvPr id="80899" name="Picture 3" descr="C:\Users\Kim\AppData\Local\Microsoft\Windows\Temporary Internet Files\Content.IE5\HR0QBT7N\MP900337348[1].jpg"/>
          <p:cNvPicPr>
            <a:picLocks noChangeAspect="1" noChangeArrowheads="1"/>
          </p:cNvPicPr>
          <p:nvPr/>
        </p:nvPicPr>
        <p:blipFill>
          <a:blip r:embed="rId2"/>
          <a:srcRect/>
          <a:stretch>
            <a:fillRect/>
          </a:stretch>
        </p:blipFill>
        <p:spPr bwMode="auto">
          <a:xfrm>
            <a:off x="6873875" y="4632325"/>
            <a:ext cx="1219200" cy="170815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Content Placeholder 2"/>
          <p:cNvSpPr>
            <a:spLocks noGrp="1"/>
          </p:cNvSpPr>
          <p:nvPr>
            <p:ph idx="1"/>
          </p:nvPr>
        </p:nvSpPr>
        <p:spPr>
          <a:xfrm>
            <a:off x="533400" y="990600"/>
            <a:ext cx="8229600" cy="5380038"/>
          </a:xfrm>
        </p:spPr>
        <p:txBody>
          <a:bodyPr/>
          <a:lstStyle/>
          <a:p>
            <a:r>
              <a:rPr lang="en-US" smtClean="0">
                <a:solidFill>
                  <a:schemeClr val="tx2"/>
                </a:solidFill>
              </a:rPr>
              <a:t>Many carbohydrates are made of glucose.</a:t>
            </a:r>
          </a:p>
          <a:p>
            <a:r>
              <a:rPr lang="en-US" smtClean="0"/>
              <a:t>Biochemicals called </a:t>
            </a:r>
            <a:r>
              <a:rPr lang="en-US" smtClean="0">
                <a:solidFill>
                  <a:srgbClr val="C00000"/>
                </a:solidFill>
              </a:rPr>
              <a:t>carbohydrates </a:t>
            </a:r>
            <a:r>
              <a:rPr lang="en-US" smtClean="0"/>
              <a:t>which include sugars and starches, provided energy to living things.</a:t>
            </a:r>
          </a:p>
          <a:p>
            <a:r>
              <a:rPr lang="en-US" smtClean="0">
                <a:solidFill>
                  <a:srgbClr val="C00000"/>
                </a:solidFill>
              </a:rPr>
              <a:t>Carbohydrates--</a:t>
            </a:r>
            <a:r>
              <a:rPr lang="en-US" smtClean="0"/>
              <a:t>a class of molecules that includes sugars, starches, and fiber; contains carbon, hydrogen, and oxygen.</a:t>
            </a:r>
          </a:p>
          <a:p>
            <a:r>
              <a:rPr lang="en-US" smtClean="0">
                <a:solidFill>
                  <a:srgbClr val="C00000"/>
                </a:solidFill>
              </a:rPr>
              <a:t>Proteins--</a:t>
            </a:r>
            <a:r>
              <a:rPr lang="en-US" smtClean="0"/>
              <a:t>an organic compound that is made of one or more chains of amino acids and that is a principal component of all cells.</a:t>
            </a:r>
          </a:p>
          <a:p>
            <a:pPr>
              <a:buFont typeface="Wingdings 2" pitchFamily="18" charset="2"/>
              <a:buNone/>
            </a:pPr>
            <a:endParaRPr lang="en-US" smtClean="0">
              <a:solidFill>
                <a:srgbClr val="C000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Content Placeholder 2"/>
          <p:cNvSpPr>
            <a:spLocks noGrp="1"/>
          </p:cNvSpPr>
          <p:nvPr>
            <p:ph idx="1"/>
          </p:nvPr>
        </p:nvSpPr>
        <p:spPr>
          <a:xfrm>
            <a:off x="457200" y="990600"/>
            <a:ext cx="8229600" cy="5334000"/>
          </a:xfrm>
        </p:spPr>
        <p:txBody>
          <a:bodyPr/>
          <a:lstStyle/>
          <a:p>
            <a:r>
              <a:rPr lang="en-US" smtClean="0"/>
              <a:t>Sucrose, table sugar, is made of two simple carbohydrates, glucose and fructose, bonded together.</a:t>
            </a:r>
          </a:p>
          <a:p>
            <a:r>
              <a:rPr lang="en-US" smtClean="0"/>
              <a:t>Starch is made of a series of bonded glucose molecules, and is therefore a polymer.</a:t>
            </a:r>
          </a:p>
          <a:p>
            <a:r>
              <a:rPr lang="en-US" smtClean="0"/>
              <a:t>You get energy from the chains of starch stored in certain plants.</a:t>
            </a:r>
          </a:p>
          <a:p>
            <a:r>
              <a:rPr lang="en-US" smtClean="0"/>
              <a:t>Glucose that is not needed right away is stored in the body as glycogen, a polymer of glucose.</a:t>
            </a:r>
          </a:p>
        </p:txBody>
      </p:sp>
      <p:pic>
        <p:nvPicPr>
          <p:cNvPr id="82946" name="Picture 3" descr="C:\Users\Kim\AppData\Local\Microsoft\Windows\Temporary Internet Files\Content.IE5\HR0QBT7N\MP900448504[1].jpg"/>
          <p:cNvPicPr>
            <a:picLocks noChangeAspect="1" noChangeArrowheads="1"/>
          </p:cNvPicPr>
          <p:nvPr/>
        </p:nvPicPr>
        <p:blipFill>
          <a:blip r:embed="rId2"/>
          <a:srcRect/>
          <a:stretch>
            <a:fillRect/>
          </a:stretch>
        </p:blipFill>
        <p:spPr bwMode="auto">
          <a:xfrm>
            <a:off x="3600450" y="4800600"/>
            <a:ext cx="1943100" cy="1295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algn="ctr" eaLnBrk="1" hangingPunct="1"/>
            <a:r>
              <a:rPr lang="en-US" b="1" smtClean="0">
                <a:solidFill>
                  <a:srgbClr val="C00000"/>
                </a:solidFill>
              </a:rPr>
              <a:t>Chemical Structure</a:t>
            </a:r>
          </a:p>
        </p:txBody>
      </p:sp>
      <p:sp>
        <p:nvSpPr>
          <p:cNvPr id="19458" name="Content Placeholder 2"/>
          <p:cNvSpPr>
            <a:spLocks noGrp="1"/>
          </p:cNvSpPr>
          <p:nvPr>
            <p:ph idx="1"/>
          </p:nvPr>
        </p:nvSpPr>
        <p:spPr/>
        <p:txBody>
          <a:bodyPr/>
          <a:lstStyle/>
          <a:p>
            <a:pPr eaLnBrk="1" hangingPunct="1"/>
            <a:r>
              <a:rPr lang="en-US" smtClean="0"/>
              <a:t>Water’s chemical formula tells us what atoms make up water, but doesn’t tell us how the atoms are connected.</a:t>
            </a:r>
          </a:p>
          <a:p>
            <a:pPr eaLnBrk="1" hangingPunct="1"/>
            <a:r>
              <a:rPr lang="en-US" smtClean="0"/>
              <a:t>A compounds </a:t>
            </a:r>
            <a:r>
              <a:rPr lang="en-US" smtClean="0">
                <a:solidFill>
                  <a:srgbClr val="C00000"/>
                </a:solidFill>
              </a:rPr>
              <a:t>chemical structure </a:t>
            </a:r>
            <a:r>
              <a:rPr lang="en-US" smtClean="0"/>
              <a:t>is the way the compound’s atoms are bonded to make the compound. </a:t>
            </a:r>
          </a:p>
          <a:p>
            <a:pPr eaLnBrk="1" hangingPunct="1"/>
            <a:r>
              <a:rPr lang="en-US" smtClean="0">
                <a:solidFill>
                  <a:srgbClr val="C00000"/>
                </a:solidFill>
              </a:rPr>
              <a:t>Chemical structure—</a:t>
            </a:r>
            <a:r>
              <a:rPr lang="en-US" smtClean="0"/>
              <a:t>the arrangement of the atoms in a substance.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Content Placeholder 2"/>
          <p:cNvSpPr>
            <a:spLocks noGrp="1"/>
          </p:cNvSpPr>
          <p:nvPr>
            <p:ph idx="1"/>
          </p:nvPr>
        </p:nvSpPr>
        <p:spPr>
          <a:xfrm>
            <a:off x="457200" y="1066800"/>
            <a:ext cx="8229600" cy="5257800"/>
          </a:xfrm>
        </p:spPr>
        <p:txBody>
          <a:bodyPr/>
          <a:lstStyle/>
          <a:p>
            <a:r>
              <a:rPr lang="en-US" smtClean="0">
                <a:solidFill>
                  <a:schemeClr val="tx2"/>
                </a:solidFill>
              </a:rPr>
              <a:t>Proteins are complex polymers of amino acids.</a:t>
            </a:r>
          </a:p>
          <a:p>
            <a:r>
              <a:rPr lang="en-US" smtClean="0"/>
              <a:t>Starch is made of only glucose.  Proteins which provide structure and function to parts of the cells, are much more complex.</a:t>
            </a:r>
          </a:p>
          <a:p>
            <a:r>
              <a:rPr lang="en-US" smtClean="0"/>
              <a:t>Proteins are made of many different molecules that are called </a:t>
            </a:r>
            <a:r>
              <a:rPr lang="en-US" smtClean="0">
                <a:solidFill>
                  <a:srgbClr val="C00000"/>
                </a:solidFill>
              </a:rPr>
              <a:t>amino acids</a:t>
            </a:r>
            <a:r>
              <a:rPr lang="en-US" smtClean="0"/>
              <a:t>.</a:t>
            </a:r>
          </a:p>
          <a:p>
            <a:r>
              <a:rPr lang="en-US" smtClean="0">
                <a:solidFill>
                  <a:srgbClr val="C00000"/>
                </a:solidFill>
              </a:rPr>
              <a:t>Amino acids—</a:t>
            </a:r>
            <a:r>
              <a:rPr lang="en-US" smtClean="0"/>
              <a:t>a compound of a class of simple organic compounds that contain a carboxyl group and an amino group and that combine to form proteins.</a:t>
            </a:r>
            <a:endParaRPr lang="en-US" smtClean="0">
              <a:solidFill>
                <a:srgbClr val="C0000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Content Placeholder 2"/>
          <p:cNvSpPr>
            <a:spLocks noGrp="1"/>
          </p:cNvSpPr>
          <p:nvPr>
            <p:ph idx="1"/>
          </p:nvPr>
        </p:nvSpPr>
        <p:spPr>
          <a:xfrm>
            <a:off x="457200" y="990600"/>
            <a:ext cx="8229600" cy="5334000"/>
          </a:xfrm>
        </p:spPr>
        <p:txBody>
          <a:bodyPr/>
          <a:lstStyle/>
          <a:p>
            <a:r>
              <a:rPr lang="en-US" smtClean="0"/>
              <a:t>Every amino acid contains an amino group (-NH₂), a carboxyl group (-COOH), and a side group that gives the amino acid its unique properties.</a:t>
            </a:r>
          </a:p>
          <a:p>
            <a:r>
              <a:rPr lang="en-US" smtClean="0"/>
              <a:t>There are 20 amino acids found in naturally occurring proteins.</a:t>
            </a:r>
          </a:p>
          <a:p>
            <a:r>
              <a:rPr lang="en-US" smtClean="0"/>
              <a:t>Each protein is made of specific combination of a certain number of amino acids.</a:t>
            </a:r>
          </a:p>
          <a:p>
            <a:r>
              <a:rPr lang="en-US" smtClean="0"/>
              <a:t>The amino acids that make up a protein determine the proteins structure and function.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Content Placeholder 2"/>
          <p:cNvSpPr>
            <a:spLocks noGrp="1"/>
          </p:cNvSpPr>
          <p:nvPr>
            <p:ph idx="1"/>
          </p:nvPr>
        </p:nvSpPr>
        <p:spPr>
          <a:xfrm>
            <a:off x="457200" y="1066800"/>
            <a:ext cx="8229600" cy="5257800"/>
          </a:xfrm>
        </p:spPr>
        <p:txBody>
          <a:bodyPr/>
          <a:lstStyle/>
          <a:p>
            <a:r>
              <a:rPr lang="en-US" smtClean="0">
                <a:solidFill>
                  <a:schemeClr val="tx2"/>
                </a:solidFill>
              </a:rPr>
              <a:t>DNA is a polymer that stores genetic information.</a:t>
            </a:r>
          </a:p>
          <a:p>
            <a:r>
              <a:rPr lang="en-US" smtClean="0"/>
              <a:t>All of your genes are made of DNA molecules, DNA is a very long molecule made of carbon, hydrogen, oxygen,, nitrogen, and phosphorus.</a:t>
            </a:r>
          </a:p>
          <a:p>
            <a:r>
              <a:rPr lang="en-US" smtClean="0"/>
              <a:t>DNA is in the form of paired chains, or strands.  It has the shape of a twisted ladder known as the </a:t>
            </a:r>
            <a:r>
              <a:rPr lang="en-US" i="1" smtClean="0"/>
              <a:t>double helix.</a:t>
            </a:r>
          </a:p>
          <a:p>
            <a:r>
              <a:rPr lang="en-US" smtClean="0"/>
              <a:t>Sugar molecules that are bonded to phosphate units correspond to the ladder’s sides.  Attached to each sugar molecule is one of four DNA monomers—adenine, thymine, cytosine, or guanine.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Content Placeholder 2"/>
          <p:cNvSpPr>
            <a:spLocks noGrp="1"/>
          </p:cNvSpPr>
          <p:nvPr>
            <p:ph idx="1"/>
          </p:nvPr>
        </p:nvSpPr>
        <p:spPr>
          <a:xfrm>
            <a:off x="457200" y="990600"/>
            <a:ext cx="8229600" cy="5334000"/>
          </a:xfrm>
        </p:spPr>
        <p:txBody>
          <a:bodyPr/>
          <a:lstStyle/>
          <a:p>
            <a:r>
              <a:rPr lang="en-US" smtClean="0"/>
              <a:t>These make the rungs of the ladder.</a:t>
            </a:r>
          </a:p>
          <a:p>
            <a:r>
              <a:rPr lang="en-US" smtClean="0"/>
              <a:t>Most cells in your body have a copy of your genetic material in the form of chromosomes made of DNA.</a:t>
            </a:r>
          </a:p>
          <a:p>
            <a:r>
              <a:rPr lang="en-US" smtClean="0"/>
              <a:t>When a cell in your body divides, copies of your chromosomes are made.</a:t>
            </a:r>
          </a:p>
        </p:txBody>
      </p:sp>
      <p:pic>
        <p:nvPicPr>
          <p:cNvPr id="87042" name="Picture 2" descr="C:\Users\Kim\AppData\Local\Microsoft\Windows\Temporary Internet Files\Content.IE5\N82G7PI7\MC900280748[1].wmf"/>
          <p:cNvPicPr>
            <a:picLocks noChangeAspect="1" noChangeArrowheads="1"/>
          </p:cNvPicPr>
          <p:nvPr/>
        </p:nvPicPr>
        <p:blipFill>
          <a:blip r:embed="rId2"/>
          <a:srcRect/>
          <a:stretch>
            <a:fillRect/>
          </a:stretch>
        </p:blipFill>
        <p:spPr bwMode="auto">
          <a:xfrm>
            <a:off x="3111500" y="3429000"/>
            <a:ext cx="2921000" cy="2746375"/>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Content Placeholder 2"/>
          <p:cNvSpPr>
            <a:spLocks noGrp="1"/>
          </p:cNvSpPr>
          <p:nvPr>
            <p:ph idx="1"/>
          </p:nvPr>
        </p:nvSpPr>
        <p:spPr>
          <a:xfrm>
            <a:off x="457200" y="1066800"/>
            <a:ext cx="8229600" cy="5257800"/>
          </a:xfrm>
        </p:spPr>
        <p:txBody>
          <a:bodyPr/>
          <a:lstStyle/>
          <a:p>
            <a:r>
              <a:rPr lang="en-US" smtClean="0">
                <a:solidFill>
                  <a:schemeClr val="tx2"/>
                </a:solidFill>
              </a:rPr>
              <a:t>DNA is the information that the cell uses to make proteins.</a:t>
            </a:r>
          </a:p>
          <a:p>
            <a:r>
              <a:rPr lang="en-US" smtClean="0"/>
              <a:t>The sequence of the monomers in DNA determines the proteins that are made in a cell.  Each group of three monomers represents a specific amino acid in a protein.  The resulting proteins that are made determine all of the activities and characteristics of the cell.</a:t>
            </a:r>
          </a:p>
        </p:txBody>
      </p:sp>
      <p:pic>
        <p:nvPicPr>
          <p:cNvPr id="88066" name="Picture 2" descr="C:\Users\Kim\AppData\Local\Microsoft\Windows\Temporary Internet Files\Content.IE5\DLLVUKQ6\MP900390113[1].jpg"/>
          <p:cNvPicPr>
            <a:picLocks noChangeAspect="1" noChangeArrowheads="1"/>
          </p:cNvPicPr>
          <p:nvPr/>
        </p:nvPicPr>
        <p:blipFill>
          <a:blip r:embed="rId2"/>
          <a:srcRect/>
          <a:stretch>
            <a:fillRect/>
          </a:stretch>
        </p:blipFill>
        <p:spPr bwMode="auto">
          <a:xfrm>
            <a:off x="3810000" y="4114800"/>
            <a:ext cx="1524000" cy="2136775"/>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pPr algn="ctr"/>
            <a:r>
              <a:rPr lang="en-US" b="1" smtClean="0">
                <a:solidFill>
                  <a:srgbClr val="C00000"/>
                </a:solidFill>
              </a:rPr>
              <a:t>Questions</a:t>
            </a:r>
          </a:p>
        </p:txBody>
      </p:sp>
      <p:sp>
        <p:nvSpPr>
          <p:cNvPr id="3" name="Content Placeholder 2"/>
          <p:cNvSpPr>
            <a:spLocks noGrp="1"/>
          </p:cNvSpPr>
          <p:nvPr>
            <p:ph idx="1"/>
          </p:nvPr>
        </p:nvSpPr>
        <p:spPr/>
        <p:txBody>
          <a:bodyPr/>
          <a:lstStyle/>
          <a:p>
            <a:r>
              <a:rPr lang="en-US" b="1" smtClean="0"/>
              <a:t>What is the shortest chain of carbon atoms that can have more than one arrangement?  Explain.</a:t>
            </a:r>
          </a:p>
          <a:p>
            <a:r>
              <a:rPr lang="en-US" smtClean="0"/>
              <a:t>The shortest carbon chain with more than one possible arrangement is one with four carbon atoms; carbon chains with three or fewer carbon atoms cannot form branched chains.</a:t>
            </a:r>
          </a:p>
          <a:p>
            <a:r>
              <a:rPr lang="en-US" b="1" smtClean="0"/>
              <a:t>What is the relationship between a monomer and a polymer?</a:t>
            </a:r>
          </a:p>
          <a:p>
            <a:r>
              <a:rPr lang="en-US" smtClean="0"/>
              <a:t>A polymer is a molecule that is a long chain of smaller molecules called monomers.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lstStyle/>
          <a:p>
            <a:r>
              <a:rPr lang="en-US" b="1" smtClean="0"/>
              <a:t>Why do people need carbohydrates in their diets?</a:t>
            </a:r>
          </a:p>
          <a:p>
            <a:r>
              <a:rPr lang="en-US" smtClean="0"/>
              <a:t>You need to eat carbohydrates so your body can get the energy that it needs.</a:t>
            </a:r>
          </a:p>
          <a:p>
            <a:pPr>
              <a:buFont typeface="Wingdings 2" pitchFamily="18" charset="2"/>
              <a:buNone/>
            </a:pPr>
            <a:endParaRPr lang="en-US" smtClean="0"/>
          </a:p>
        </p:txBody>
      </p:sp>
      <p:pic>
        <p:nvPicPr>
          <p:cNvPr id="90114" name="Picture 4" descr="C:\Users\Kim\AppData\Local\Microsoft\Windows\Temporary Internet Files\Content.IE5\N82G7PI7\MC900281136[1].wmf"/>
          <p:cNvPicPr>
            <a:picLocks noChangeAspect="1" noChangeArrowheads="1"/>
          </p:cNvPicPr>
          <p:nvPr/>
        </p:nvPicPr>
        <p:blipFill>
          <a:blip r:embed="rId2"/>
          <a:srcRect/>
          <a:stretch>
            <a:fillRect/>
          </a:stretch>
        </p:blipFill>
        <p:spPr bwMode="auto">
          <a:xfrm>
            <a:off x="2832100" y="2586038"/>
            <a:ext cx="3479800" cy="32813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a:xfrm>
            <a:off x="457200" y="1066800"/>
            <a:ext cx="8229600" cy="5257800"/>
          </a:xfrm>
        </p:spPr>
        <p:txBody>
          <a:bodyPr/>
          <a:lstStyle/>
          <a:p>
            <a:pPr eaLnBrk="1" hangingPunct="1"/>
            <a:r>
              <a:rPr lang="en-US" b="1" smtClean="0"/>
              <a:t>Just as the structure of buildings can be represented by blueprints, the structure of chemical compounds can be shown by various of models.  Different models show different aspects of compounds.</a:t>
            </a:r>
          </a:p>
        </p:txBody>
      </p:sp>
      <p:pic>
        <p:nvPicPr>
          <p:cNvPr id="20482" name="Picture 3" descr="web_water.jpg"/>
          <p:cNvPicPr>
            <a:picLocks noChangeAspect="1"/>
          </p:cNvPicPr>
          <p:nvPr/>
        </p:nvPicPr>
        <p:blipFill>
          <a:blip r:embed="rId2"/>
          <a:srcRect/>
          <a:stretch>
            <a:fillRect/>
          </a:stretch>
        </p:blipFill>
        <p:spPr bwMode="auto">
          <a:xfrm>
            <a:off x="3155950" y="3168650"/>
            <a:ext cx="2743200" cy="265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Content Placeholder 3" descr="9355985-space-fill-ball-and-stick-models-of-carbon-dioxide.jpg"/>
          <p:cNvPicPr>
            <a:picLocks noGrp="1" noChangeAspect="1"/>
          </p:cNvPicPr>
          <p:nvPr>
            <p:ph idx="1"/>
          </p:nvPr>
        </p:nvPicPr>
        <p:blipFill>
          <a:blip r:embed="rId2"/>
          <a:srcRect/>
          <a:stretch>
            <a:fillRect/>
          </a:stretch>
        </p:blipFill>
        <p:spPr>
          <a:xfrm>
            <a:off x="908050" y="1066800"/>
            <a:ext cx="7327900" cy="52578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1830</TotalTime>
  <Words>4205</Words>
  <Application>Microsoft Office PowerPoint</Application>
  <PresentationFormat>On-screen Show (4:3)</PresentationFormat>
  <Paragraphs>274</Paragraphs>
  <Slides>76</Slides>
  <Notes>0</Notes>
  <HiddenSlides>0</HiddenSlides>
  <MMClips>0</MMClips>
  <ScaleCrop>false</ScaleCrop>
  <HeadingPairs>
    <vt:vector size="6" baseType="variant">
      <vt:variant>
        <vt:lpstr>Fonts Used</vt:lpstr>
      </vt:variant>
      <vt:variant>
        <vt:i4>7</vt:i4>
      </vt:variant>
      <vt:variant>
        <vt:lpstr>Design Template</vt:lpstr>
      </vt:variant>
      <vt:variant>
        <vt:i4>4</vt:i4>
      </vt:variant>
      <vt:variant>
        <vt:lpstr>Slide Titles</vt:lpstr>
      </vt:variant>
      <vt:variant>
        <vt:i4>76</vt:i4>
      </vt:variant>
    </vt:vector>
  </HeadingPairs>
  <TitlesOfParts>
    <vt:vector size="87" baseType="lpstr">
      <vt:lpstr>Arial</vt:lpstr>
      <vt:lpstr>Calibri</vt:lpstr>
      <vt:lpstr>Constantia</vt:lpstr>
      <vt:lpstr>Wingdings 2</vt:lpstr>
      <vt:lpstr>Wingdings</vt:lpstr>
      <vt:lpstr>Century Schoolbook</vt:lpstr>
      <vt:lpstr>Book Antiqua</vt:lpstr>
      <vt:lpstr>Flow</vt:lpstr>
      <vt:lpstr>Flow</vt:lpstr>
      <vt:lpstr>Flow</vt:lpstr>
      <vt:lpstr>Flow</vt:lpstr>
      <vt:lpstr>Slide 1</vt:lpstr>
      <vt:lpstr>Slide 2</vt:lpstr>
      <vt:lpstr>Slide 3</vt:lpstr>
      <vt:lpstr>Slide 4</vt:lpstr>
      <vt:lpstr>Chemical Bonds</vt:lpstr>
      <vt:lpstr>Slide 6</vt:lpstr>
      <vt:lpstr>Chemical Structure</vt:lpstr>
      <vt:lpstr>Slide 8</vt:lpstr>
      <vt:lpstr>Slide 9</vt:lpstr>
      <vt:lpstr>Slide 10</vt:lpstr>
      <vt:lpstr>Slide 11</vt:lpstr>
      <vt:lpstr>Slide 12</vt:lpstr>
      <vt:lpstr>Slide 13</vt:lpstr>
      <vt:lpstr>How Does Structure Affect Properties</vt:lpstr>
      <vt:lpstr>Slide 15</vt:lpstr>
      <vt:lpstr>Slide 16</vt:lpstr>
      <vt:lpstr>Slide 17</vt:lpstr>
      <vt:lpstr>Slide 18</vt:lpstr>
      <vt:lpstr>Slide 19</vt:lpstr>
      <vt:lpstr>Slide 20</vt:lpstr>
      <vt:lpstr>Questions</vt:lpstr>
      <vt:lpstr>Ionic and Covalent Bonding</vt:lpstr>
      <vt:lpstr>Why Do Chemical Bonds Form?</vt:lpstr>
      <vt:lpstr>Ionic Bonds</vt:lpstr>
      <vt:lpstr>Slide 25</vt:lpstr>
      <vt:lpstr>Slide 26</vt:lpstr>
      <vt:lpstr>Slide 27</vt:lpstr>
      <vt:lpstr>Covalent Bonds</vt:lpstr>
      <vt:lpstr>Slide 29</vt:lpstr>
      <vt:lpstr>Slide 30</vt:lpstr>
      <vt:lpstr>Slide 31</vt:lpstr>
      <vt:lpstr>Metallic Bonds</vt:lpstr>
      <vt:lpstr>Slide 33</vt:lpstr>
      <vt:lpstr>Polyatomic Ions</vt:lpstr>
      <vt:lpstr>Slide 35</vt:lpstr>
      <vt:lpstr>Slide 36</vt:lpstr>
      <vt:lpstr>Slide 37</vt:lpstr>
      <vt:lpstr>Slide 38</vt:lpstr>
      <vt:lpstr>Compound Names and Formulas</vt:lpstr>
      <vt:lpstr>Naming Ionic Compounds</vt:lpstr>
      <vt:lpstr>Slide 41</vt:lpstr>
      <vt:lpstr>Slide 42</vt:lpstr>
      <vt:lpstr>Slide 43</vt:lpstr>
      <vt:lpstr>Slide 44</vt:lpstr>
      <vt:lpstr>Naming Covalent Compounds</vt:lpstr>
      <vt:lpstr>Slide 46</vt:lpstr>
      <vt:lpstr>Empirical Formulas</vt:lpstr>
      <vt:lpstr>Slide 48</vt:lpstr>
      <vt:lpstr>Slide 49</vt:lpstr>
      <vt:lpstr>Slide 50</vt:lpstr>
      <vt:lpstr>Organic and Biochemical Compounds</vt:lpstr>
      <vt:lpstr>Slide 52</vt:lpstr>
      <vt:lpstr>Organic Compounds</vt:lpstr>
      <vt:lpstr>Slide 54</vt:lpstr>
      <vt:lpstr>Slide 55</vt:lpstr>
      <vt:lpstr>Slide 56</vt:lpstr>
      <vt:lpstr>Slide 57</vt:lpstr>
      <vt:lpstr>Slide 58</vt:lpstr>
      <vt:lpstr>Slide 59</vt:lpstr>
      <vt:lpstr>Slide 60</vt:lpstr>
      <vt:lpstr>Slide 61</vt:lpstr>
      <vt:lpstr>Slide 62</vt:lpstr>
      <vt:lpstr>Polymers</vt:lpstr>
      <vt:lpstr>Slide 64</vt:lpstr>
      <vt:lpstr>Slide 65</vt:lpstr>
      <vt:lpstr>Slide 66</vt:lpstr>
      <vt:lpstr>Biochemical Compounds</vt:lpstr>
      <vt:lpstr>Slide 68</vt:lpstr>
      <vt:lpstr>Slide 69</vt:lpstr>
      <vt:lpstr>Slide 70</vt:lpstr>
      <vt:lpstr>Slide 71</vt:lpstr>
      <vt:lpstr>Slide 72</vt:lpstr>
      <vt:lpstr>Slide 73</vt:lpstr>
      <vt:lpstr>Slide 74</vt:lpstr>
      <vt:lpstr>Questions</vt:lpstr>
      <vt:lpstr>Slide 76</vt:lpstr>
    </vt:vector>
  </TitlesOfParts>
  <Company>Centenary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Structure of Matter Chapter 6</dc:title>
  <dc:creator>Kim</dc:creator>
  <cp:lastModifiedBy>mcormickk</cp:lastModifiedBy>
  <cp:revision>86</cp:revision>
  <dcterms:created xsi:type="dcterms:W3CDTF">2013-03-26T01:15:40Z</dcterms:created>
  <dcterms:modified xsi:type="dcterms:W3CDTF">2013-05-02T18:40:21Z</dcterms:modified>
</cp:coreProperties>
</file>